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35" r:id="rId1"/>
  </p:sldMasterIdLst>
  <p:notesMasterIdLst>
    <p:notesMasterId r:id="rId122"/>
  </p:notesMasterIdLst>
  <p:handoutMasterIdLst>
    <p:handoutMasterId r:id="rId123"/>
  </p:handoutMasterIdLst>
  <p:sldIdLst>
    <p:sldId id="256" r:id="rId2"/>
    <p:sldId id="419" r:id="rId3"/>
    <p:sldId id="527" r:id="rId4"/>
    <p:sldId id="522" r:id="rId5"/>
    <p:sldId id="523" r:id="rId6"/>
    <p:sldId id="524" r:id="rId7"/>
    <p:sldId id="525" r:id="rId8"/>
    <p:sldId id="414" r:id="rId9"/>
    <p:sldId id="364" r:id="rId10"/>
    <p:sldId id="415" r:id="rId11"/>
    <p:sldId id="367" r:id="rId12"/>
    <p:sldId id="376" r:id="rId13"/>
    <p:sldId id="370" r:id="rId14"/>
    <p:sldId id="616" r:id="rId15"/>
    <p:sldId id="640" r:id="rId16"/>
    <p:sldId id="617" r:id="rId17"/>
    <p:sldId id="538" r:id="rId18"/>
    <p:sldId id="641" r:id="rId19"/>
    <p:sldId id="539" r:id="rId20"/>
    <p:sldId id="431" r:id="rId21"/>
    <p:sldId id="540" r:id="rId22"/>
    <p:sldId id="534" r:id="rId23"/>
    <p:sldId id="614" r:id="rId24"/>
    <p:sldId id="615" r:id="rId25"/>
    <p:sldId id="535" r:id="rId26"/>
    <p:sldId id="642" r:id="rId27"/>
    <p:sldId id="542" r:id="rId28"/>
    <p:sldId id="618" r:id="rId29"/>
    <p:sldId id="643" r:id="rId30"/>
    <p:sldId id="644" r:id="rId31"/>
    <p:sldId id="377" r:id="rId32"/>
    <p:sldId id="659" r:id="rId33"/>
    <p:sldId id="634" r:id="rId34"/>
    <p:sldId id="590" r:id="rId35"/>
    <p:sldId id="589" r:id="rId36"/>
    <p:sldId id="541" r:id="rId37"/>
    <p:sldId id="619" r:id="rId38"/>
    <p:sldId id="601" r:id="rId39"/>
    <p:sldId id="544" r:id="rId40"/>
    <p:sldId id="620" r:id="rId41"/>
    <p:sldId id="610" r:id="rId42"/>
    <p:sldId id="592" r:id="rId43"/>
    <p:sldId id="593" r:id="rId44"/>
    <p:sldId id="594" r:id="rId45"/>
    <p:sldId id="546" r:id="rId46"/>
    <p:sldId id="621" r:id="rId47"/>
    <p:sldId id="622" r:id="rId48"/>
    <p:sldId id="657" r:id="rId49"/>
    <p:sldId id="658" r:id="rId50"/>
    <p:sldId id="645" r:id="rId51"/>
    <p:sldId id="584" r:id="rId52"/>
    <p:sldId id="660" r:id="rId53"/>
    <p:sldId id="603" r:id="rId54"/>
    <p:sldId id="623" r:id="rId55"/>
    <p:sldId id="624" r:id="rId56"/>
    <p:sldId id="639" r:id="rId57"/>
    <p:sldId id="625" r:id="rId58"/>
    <p:sldId id="646" r:id="rId59"/>
    <p:sldId id="458" r:id="rId60"/>
    <p:sldId id="647" r:id="rId61"/>
    <p:sldId id="626" r:id="rId62"/>
    <p:sldId id="648" r:id="rId63"/>
    <p:sldId id="381" r:id="rId64"/>
    <p:sldId id="661" r:id="rId65"/>
    <p:sldId id="627" r:id="rId66"/>
    <p:sldId id="630" r:id="rId67"/>
    <p:sldId id="628" r:id="rId68"/>
    <p:sldId id="629" r:id="rId69"/>
    <p:sldId id="631" r:id="rId70"/>
    <p:sldId id="632" r:id="rId71"/>
    <p:sldId id="477" r:id="rId72"/>
    <p:sldId id="633" r:id="rId73"/>
    <p:sldId id="649" r:id="rId74"/>
    <p:sldId id="581" r:id="rId75"/>
    <p:sldId id="663" r:id="rId76"/>
    <p:sldId id="662" r:id="rId77"/>
    <p:sldId id="557" r:id="rId78"/>
    <p:sldId id="561" r:id="rId79"/>
    <p:sldId id="562" r:id="rId80"/>
    <p:sldId id="467" r:id="rId81"/>
    <p:sldId id="563" r:id="rId82"/>
    <p:sldId id="575" r:id="rId83"/>
    <p:sldId id="576" r:id="rId84"/>
    <p:sldId id="583" r:id="rId85"/>
    <p:sldId id="565" r:id="rId86"/>
    <p:sldId id="650" r:id="rId87"/>
    <p:sldId id="378" r:id="rId88"/>
    <p:sldId id="664" r:id="rId89"/>
    <p:sldId id="549" r:id="rId90"/>
    <p:sldId id="636" r:id="rId91"/>
    <p:sldId id="637" r:id="rId92"/>
    <p:sldId id="652" r:id="rId93"/>
    <p:sldId id="651" r:id="rId94"/>
    <p:sldId id="423" r:id="rId95"/>
    <p:sldId id="665" r:id="rId96"/>
    <p:sldId id="481" r:id="rId97"/>
    <p:sldId id="482" r:id="rId98"/>
    <p:sldId id="487" r:id="rId99"/>
    <p:sldId id="568" r:id="rId100"/>
    <p:sldId id="653" r:id="rId101"/>
    <p:sldId id="577" r:id="rId102"/>
    <p:sldId id="654" r:id="rId103"/>
    <p:sldId id="387" r:id="rId104"/>
    <p:sldId id="666" r:id="rId105"/>
    <p:sldId id="569" r:id="rId106"/>
    <p:sldId id="570" r:id="rId107"/>
    <p:sldId id="571" r:id="rId108"/>
    <p:sldId id="638" r:id="rId109"/>
    <p:sldId id="579" r:id="rId110"/>
    <p:sldId id="578" r:id="rId111"/>
    <p:sldId id="655" r:id="rId112"/>
    <p:sldId id="390" r:id="rId113"/>
    <p:sldId id="667" r:id="rId114"/>
    <p:sldId id="591" r:id="rId115"/>
    <p:sldId id="428" r:id="rId116"/>
    <p:sldId id="656" r:id="rId117"/>
    <p:sldId id="442" r:id="rId118"/>
    <p:sldId id="443" r:id="rId119"/>
    <p:sldId id="580" r:id="rId120"/>
    <p:sldId id="409" r:id="rId12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1200"/>
    <a:srgbClr val="8B0000"/>
    <a:srgbClr val="3973B4"/>
    <a:srgbClr val="244AB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75"/>
    <p:restoredTop sz="92701"/>
  </p:normalViewPr>
  <p:slideViewPr>
    <p:cSldViewPr>
      <p:cViewPr varScale="1">
        <p:scale>
          <a:sx n="82" d="100"/>
          <a:sy n="82" d="100"/>
        </p:scale>
        <p:origin x="1712" y="168"/>
      </p:cViewPr>
      <p:guideLst>
        <p:guide orient="horz" pos="2160"/>
        <p:guide pos="2880"/>
      </p:guideLst>
    </p:cSldViewPr>
  </p:slideViewPr>
  <p:outlineViewPr>
    <p:cViewPr>
      <p:scale>
        <a:sx n="33" d="100"/>
        <a:sy n="33" d="100"/>
      </p:scale>
      <p:origin x="0" y="5904"/>
    </p:cViewPr>
  </p:outlineViewPr>
  <p:notesTextViewPr>
    <p:cViewPr>
      <p:scale>
        <a:sx n="100" d="100"/>
        <a:sy n="100" d="100"/>
      </p:scale>
      <p:origin x="0" y="0"/>
    </p:cViewPr>
  </p:notesTextViewPr>
  <p:sorterViewPr>
    <p:cViewPr>
      <p:scale>
        <a:sx n="66" d="100"/>
        <a:sy n="66" d="100"/>
      </p:scale>
      <p:origin x="0" y="-6112"/>
    </p:cViewPr>
  </p:sorterViewPr>
  <p:notesViewPr>
    <p:cSldViewPr>
      <p:cViewPr varScale="1">
        <p:scale>
          <a:sx n="93" d="100"/>
          <a:sy n="93" d="100"/>
        </p:scale>
        <p:origin x="-20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3802A2B-1631-B84B-99C2-014984E024D8}" type="datetimeFigureOut">
              <a:rPr lang="en-US" altLang="en-US"/>
              <a:pPr>
                <a:defRPr/>
              </a:pPr>
              <a:t>7/29/19</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0E7E697-2677-8B4B-B062-49041D4115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0E23580-B91A-FE42-8BCC-63E0B9E7B1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B0203B6-6304-4040-84F8-A0AFD0397479}" type="slidenum">
              <a:rPr lang="en-US" altLang="en-US" sz="1200"/>
              <a:pPr/>
              <a:t>1</a:t>
            </a:fld>
            <a:endParaRPr lang="en-US" altLang="en-US" sz="12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Introduce Trainers, and have Participants introduce themselves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FC628E0-09DE-B149-80A0-77A8B924FC0A}" type="slidenum">
              <a:rPr lang="en-US" altLang="en-US" sz="1200"/>
              <a:pPr/>
              <a:t>2</a:t>
            </a:fld>
            <a:endParaRPr lang="en-US" alt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ja-JP">
              <a:latin typeface="Arial"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3</a:t>
            </a:fld>
            <a:endParaRPr lang="en-US" altLang="en-US" sz="1200"/>
          </a:p>
        </p:txBody>
      </p:sp>
    </p:spTree>
    <p:extLst>
      <p:ext uri="{BB962C8B-B14F-4D97-AF65-F5344CB8AC3E}">
        <p14:creationId xmlns:p14="http://schemas.microsoft.com/office/powerpoint/2010/main" val="61324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5</a:t>
            </a:fld>
            <a:endParaRPr lang="en-US" altLang="en-US" sz="1200"/>
          </a:p>
        </p:txBody>
      </p:sp>
    </p:spTree>
    <p:extLst>
      <p:ext uri="{BB962C8B-B14F-4D97-AF65-F5344CB8AC3E}">
        <p14:creationId xmlns:p14="http://schemas.microsoft.com/office/powerpoint/2010/main" val="2077811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6</a:t>
            </a:fld>
            <a:endParaRPr lang="en-US" altLang="en-US" sz="1200"/>
          </a:p>
        </p:txBody>
      </p:sp>
    </p:spTree>
    <p:extLst>
      <p:ext uri="{BB962C8B-B14F-4D97-AF65-F5344CB8AC3E}">
        <p14:creationId xmlns:p14="http://schemas.microsoft.com/office/powerpoint/2010/main" val="257843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latin typeface="Arial" charset="0"/>
                <a:ea typeface="ＭＳ Ｐゴシック" charset="-128"/>
              </a:rPr>
              <a:t>If it’s more about programming</a:t>
            </a:r>
            <a:r>
              <a:rPr lang="en-US" altLang="en-US" sz="1100" baseline="0" dirty="0">
                <a:latin typeface="Arial" charset="0"/>
                <a:ea typeface="ＭＳ Ｐゴシック" charset="-128"/>
              </a:rPr>
              <a:t> than it is about </a:t>
            </a:r>
            <a:r>
              <a:rPr lang="en-US" altLang="en-US" sz="1100" i="1" baseline="0" dirty="0">
                <a:latin typeface="Arial" charset="0"/>
                <a:ea typeface="ＭＳ Ｐゴシック" charset="-128"/>
              </a:rPr>
              <a:t>thinking and writing</a:t>
            </a:r>
            <a:r>
              <a:rPr lang="en-US" altLang="en-US" sz="1100" i="0" baseline="0" dirty="0">
                <a:latin typeface="Arial" charset="0"/>
                <a:ea typeface="ＭＳ Ｐゴシック" charset="-128"/>
              </a:rPr>
              <a:t>, we fail</a:t>
            </a:r>
            <a:endParaRPr lang="en-US" altLang="en-US" sz="1100" dirty="0">
              <a:latin typeface="Arial" charset="0"/>
              <a:ea typeface="ＭＳ Ｐゴシック"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7</a:t>
            </a:fld>
            <a:endParaRPr lang="en-US" altLang="en-US" sz="1200"/>
          </a:p>
        </p:txBody>
      </p:sp>
    </p:spTree>
    <p:extLst>
      <p:ext uri="{BB962C8B-B14F-4D97-AF65-F5344CB8AC3E}">
        <p14:creationId xmlns:p14="http://schemas.microsoft.com/office/powerpoint/2010/main" val="1956998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0DFD321-7665-6645-8D58-3EE6A574E4D2}" type="slidenum">
              <a:rPr lang="en-US" altLang="en-US" sz="1200"/>
              <a:pPr/>
              <a:t>9</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E11B2C8-7184-5243-A526-22CD4DCCF800}" type="slidenum">
              <a:rPr lang="en-US" altLang="en-US" sz="1200"/>
              <a:pPr/>
              <a:t>10</a:t>
            </a:fld>
            <a:endParaRPr lang="en-US" altLang="en-US" sz="1200"/>
          </a:p>
        </p:txBody>
      </p:sp>
      <p:sp>
        <p:nvSpPr>
          <p:cNvPr id="38915" name="Text Box 1"/>
          <p:cNvSpPr>
            <a:spLocks noGrp="1" noRot="1" noChangeAspect="1" noChangeArrowheads="1" noTextEdit="1"/>
          </p:cNvSpPr>
          <p:nvPr>
            <p:ph type="sldImg"/>
          </p:nvPr>
        </p:nvSpPr>
        <p:spPr>
          <a:solidFill>
            <a:srgbClr val="FFFFFF"/>
          </a:solidFill>
          <a:ln/>
        </p:spPr>
      </p:sp>
      <p:sp>
        <p:nvSpPr>
          <p:cNvPr id="38916" name="Text Box 2"/>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none" anchor="ctr"/>
          <a:lstStyle/>
          <a:p>
            <a:endParaRPr lang="en-US" altLang="en-US">
              <a:latin typeface="Arial"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673CF2C-621A-2E4A-A71C-C4BE588AE8A0}" type="slidenum">
              <a:rPr lang="en-US" altLang="en-US" sz="1200"/>
              <a:pPr/>
              <a:t>12</a:t>
            </a:fld>
            <a:endParaRPr lang="en-US" alt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14</a:t>
            </a:fld>
            <a:endParaRPr lang="en-US" altLang="en-US"/>
          </a:p>
        </p:txBody>
      </p:sp>
    </p:spTree>
    <p:extLst>
      <p:ext uri="{BB962C8B-B14F-4D97-AF65-F5344CB8AC3E}">
        <p14:creationId xmlns:p14="http://schemas.microsoft.com/office/powerpoint/2010/main" val="2569349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15</a:t>
            </a:fld>
            <a:endParaRPr lang="en-US" altLang="en-US"/>
          </a:p>
        </p:txBody>
      </p:sp>
    </p:spTree>
    <p:extLst>
      <p:ext uri="{BB962C8B-B14F-4D97-AF65-F5344CB8AC3E}">
        <p14:creationId xmlns:p14="http://schemas.microsoft.com/office/powerpoint/2010/main" val="2890969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17</a:t>
            </a:fld>
            <a:endParaRPr lang="en-US" altLang="en-US"/>
          </a:p>
        </p:txBody>
      </p:sp>
    </p:spTree>
    <p:extLst>
      <p:ext uri="{BB962C8B-B14F-4D97-AF65-F5344CB8AC3E}">
        <p14:creationId xmlns:p14="http://schemas.microsoft.com/office/powerpoint/2010/main" val="932048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18</a:t>
            </a:fld>
            <a:endParaRPr lang="en-US" altLang="en-US"/>
          </a:p>
        </p:txBody>
      </p:sp>
    </p:spTree>
    <p:extLst>
      <p:ext uri="{BB962C8B-B14F-4D97-AF65-F5344CB8AC3E}">
        <p14:creationId xmlns:p14="http://schemas.microsoft.com/office/powerpoint/2010/main" val="3365479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19</a:t>
            </a:fld>
            <a:endParaRPr lang="en-US" altLang="en-US"/>
          </a:p>
        </p:txBody>
      </p:sp>
    </p:spTree>
    <p:extLst>
      <p:ext uri="{BB962C8B-B14F-4D97-AF65-F5344CB8AC3E}">
        <p14:creationId xmlns:p14="http://schemas.microsoft.com/office/powerpoint/2010/main" val="1028610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21</a:t>
            </a:fld>
            <a:endParaRPr lang="en-US" altLang="en-US"/>
          </a:p>
        </p:txBody>
      </p:sp>
    </p:spTree>
    <p:extLst>
      <p:ext uri="{BB962C8B-B14F-4D97-AF65-F5344CB8AC3E}">
        <p14:creationId xmlns:p14="http://schemas.microsoft.com/office/powerpoint/2010/main" val="394113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22</a:t>
            </a:fld>
            <a:endParaRPr lang="en-US" altLang="en-US"/>
          </a:p>
        </p:txBody>
      </p:sp>
    </p:spTree>
    <p:extLst>
      <p:ext uri="{BB962C8B-B14F-4D97-AF65-F5344CB8AC3E}">
        <p14:creationId xmlns:p14="http://schemas.microsoft.com/office/powerpoint/2010/main" val="1272943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23</a:t>
            </a:fld>
            <a:endParaRPr lang="en-US" altLang="en-US"/>
          </a:p>
        </p:txBody>
      </p:sp>
    </p:spTree>
    <p:extLst>
      <p:ext uri="{BB962C8B-B14F-4D97-AF65-F5344CB8AC3E}">
        <p14:creationId xmlns:p14="http://schemas.microsoft.com/office/powerpoint/2010/main" val="1872793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24</a:t>
            </a:fld>
            <a:endParaRPr lang="en-US" altLang="en-US"/>
          </a:p>
        </p:txBody>
      </p:sp>
    </p:spTree>
    <p:extLst>
      <p:ext uri="{BB962C8B-B14F-4D97-AF65-F5344CB8AC3E}">
        <p14:creationId xmlns:p14="http://schemas.microsoft.com/office/powerpoint/2010/main" val="693083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25</a:t>
            </a:fld>
            <a:endParaRPr lang="en-US" altLang="en-US"/>
          </a:p>
        </p:txBody>
      </p:sp>
    </p:spTree>
    <p:extLst>
      <p:ext uri="{BB962C8B-B14F-4D97-AF65-F5344CB8AC3E}">
        <p14:creationId xmlns:p14="http://schemas.microsoft.com/office/powerpoint/2010/main" val="669224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27</a:t>
            </a:fld>
            <a:endParaRPr lang="en-US" altLang="en-US"/>
          </a:p>
        </p:txBody>
      </p:sp>
    </p:spTree>
    <p:extLst>
      <p:ext uri="{BB962C8B-B14F-4D97-AF65-F5344CB8AC3E}">
        <p14:creationId xmlns:p14="http://schemas.microsoft.com/office/powerpoint/2010/main" val="115573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28</a:t>
            </a:fld>
            <a:endParaRPr lang="en-US" altLang="en-US"/>
          </a:p>
        </p:txBody>
      </p:sp>
    </p:spTree>
    <p:extLst>
      <p:ext uri="{BB962C8B-B14F-4D97-AF65-F5344CB8AC3E}">
        <p14:creationId xmlns:p14="http://schemas.microsoft.com/office/powerpoint/2010/main" val="3453949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29</a:t>
            </a:fld>
            <a:endParaRPr lang="en-US" altLang="en-US"/>
          </a:p>
        </p:txBody>
      </p:sp>
    </p:spTree>
    <p:extLst>
      <p:ext uri="{BB962C8B-B14F-4D97-AF65-F5344CB8AC3E}">
        <p14:creationId xmlns:p14="http://schemas.microsoft.com/office/powerpoint/2010/main" val="130645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31</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36</a:t>
            </a:fld>
            <a:endParaRPr lang="en-US" altLang="en-US"/>
          </a:p>
        </p:txBody>
      </p:sp>
    </p:spTree>
    <p:extLst>
      <p:ext uri="{BB962C8B-B14F-4D97-AF65-F5344CB8AC3E}">
        <p14:creationId xmlns:p14="http://schemas.microsoft.com/office/powerpoint/2010/main" val="1157302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42</a:t>
            </a:fld>
            <a:endParaRPr lang="en-US" altLang="en-US"/>
          </a:p>
        </p:txBody>
      </p:sp>
    </p:spTree>
    <p:extLst>
      <p:ext uri="{BB962C8B-B14F-4D97-AF65-F5344CB8AC3E}">
        <p14:creationId xmlns:p14="http://schemas.microsoft.com/office/powerpoint/2010/main" val="1009111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43</a:t>
            </a:fld>
            <a:endParaRPr lang="en-US" altLang="en-US"/>
          </a:p>
        </p:txBody>
      </p:sp>
    </p:spTree>
    <p:extLst>
      <p:ext uri="{BB962C8B-B14F-4D97-AF65-F5344CB8AC3E}">
        <p14:creationId xmlns:p14="http://schemas.microsoft.com/office/powerpoint/2010/main" val="3332083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44</a:t>
            </a:fld>
            <a:endParaRPr lang="en-US" altLang="en-US"/>
          </a:p>
        </p:txBody>
      </p:sp>
    </p:spTree>
    <p:extLst>
      <p:ext uri="{BB962C8B-B14F-4D97-AF65-F5344CB8AC3E}">
        <p14:creationId xmlns:p14="http://schemas.microsoft.com/office/powerpoint/2010/main" val="315797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45</a:t>
            </a:fld>
            <a:endParaRPr lang="en-US" altLang="en-US"/>
          </a:p>
        </p:txBody>
      </p:sp>
    </p:spTree>
    <p:extLst>
      <p:ext uri="{BB962C8B-B14F-4D97-AF65-F5344CB8AC3E}">
        <p14:creationId xmlns:p14="http://schemas.microsoft.com/office/powerpoint/2010/main" val="1833219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51</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extLst>
      <p:ext uri="{BB962C8B-B14F-4D97-AF65-F5344CB8AC3E}">
        <p14:creationId xmlns:p14="http://schemas.microsoft.com/office/powerpoint/2010/main" val="488189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0E23580-B91A-FE42-8BCC-63E0B9E7B18B}" type="slidenum">
              <a:rPr lang="en-US" altLang="en-US" smtClean="0"/>
              <a:pPr>
                <a:defRPr/>
              </a:pPr>
              <a:t>61</a:t>
            </a:fld>
            <a:endParaRPr lang="en-US" altLang="en-US"/>
          </a:p>
        </p:txBody>
      </p:sp>
    </p:spTree>
    <p:extLst>
      <p:ext uri="{BB962C8B-B14F-4D97-AF65-F5344CB8AC3E}">
        <p14:creationId xmlns:p14="http://schemas.microsoft.com/office/powerpoint/2010/main" val="3628331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53C7D0-9B0E-4041-BF01-0A15EB72370A}" type="slidenum">
              <a:rPr lang="en-US" altLang="en-US" sz="1200"/>
              <a:pPr/>
              <a:t>63</a:t>
            </a:fld>
            <a:endParaRPr lang="en-US" altLang="en-US" sz="120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71</a:t>
            </a:fld>
            <a:endParaRPr lang="en-US" altLang="en-US"/>
          </a:p>
        </p:txBody>
      </p:sp>
    </p:spTree>
    <p:extLst>
      <p:ext uri="{BB962C8B-B14F-4D97-AF65-F5344CB8AC3E}">
        <p14:creationId xmlns:p14="http://schemas.microsoft.com/office/powerpoint/2010/main" val="188781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72</a:t>
            </a:fld>
            <a:endParaRPr lang="en-US" altLang="en-US"/>
          </a:p>
        </p:txBody>
      </p:sp>
    </p:spTree>
    <p:extLst>
      <p:ext uri="{BB962C8B-B14F-4D97-AF65-F5344CB8AC3E}">
        <p14:creationId xmlns:p14="http://schemas.microsoft.com/office/powerpoint/2010/main" val="42707608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74</a:t>
            </a:fld>
            <a:endParaRPr lang="en-US" altLang="en-US"/>
          </a:p>
        </p:txBody>
      </p:sp>
    </p:spTree>
    <p:extLst>
      <p:ext uri="{BB962C8B-B14F-4D97-AF65-F5344CB8AC3E}">
        <p14:creationId xmlns:p14="http://schemas.microsoft.com/office/powerpoint/2010/main" val="1748783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79</a:t>
            </a:fld>
            <a:endParaRPr lang="en-US" altLang="en-US"/>
          </a:p>
        </p:txBody>
      </p:sp>
    </p:spTree>
    <p:extLst>
      <p:ext uri="{BB962C8B-B14F-4D97-AF65-F5344CB8AC3E}">
        <p14:creationId xmlns:p14="http://schemas.microsoft.com/office/powerpoint/2010/main" val="7787026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 question</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81</a:t>
            </a:fld>
            <a:endParaRPr lang="en-US" altLang="en-US"/>
          </a:p>
        </p:txBody>
      </p:sp>
    </p:spTree>
    <p:extLst>
      <p:ext uri="{BB962C8B-B14F-4D97-AF65-F5344CB8AC3E}">
        <p14:creationId xmlns:p14="http://schemas.microsoft.com/office/powerpoint/2010/main" val="33574304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82</a:t>
            </a:fld>
            <a:endParaRPr lang="en-US" altLang="en-US"/>
          </a:p>
        </p:txBody>
      </p:sp>
    </p:spTree>
    <p:extLst>
      <p:ext uri="{BB962C8B-B14F-4D97-AF65-F5344CB8AC3E}">
        <p14:creationId xmlns:p14="http://schemas.microsoft.com/office/powerpoint/2010/main" val="894908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83</a:t>
            </a:fld>
            <a:endParaRPr lang="en-US" altLang="en-US"/>
          </a:p>
        </p:txBody>
      </p:sp>
    </p:spTree>
    <p:extLst>
      <p:ext uri="{BB962C8B-B14F-4D97-AF65-F5344CB8AC3E}">
        <p14:creationId xmlns:p14="http://schemas.microsoft.com/office/powerpoint/2010/main" val="15660736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87CD16B-BF04-1447-BA21-73373D2CF642}" type="slidenum">
              <a:rPr lang="en-US" altLang="en-US" sz="1200"/>
              <a:pPr/>
              <a:t>87</a:t>
            </a:fld>
            <a:endParaRPr lang="en-US" alt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0E23580-B91A-FE42-8BCC-63E0B9E7B18B}" type="slidenum">
              <a:rPr lang="en-US" altLang="en-US" smtClean="0"/>
              <a:pPr>
                <a:defRPr/>
              </a:pPr>
              <a:t>89</a:t>
            </a:fld>
            <a:endParaRPr lang="en-US" altLang="en-US"/>
          </a:p>
        </p:txBody>
      </p:sp>
    </p:spTree>
    <p:extLst>
      <p:ext uri="{BB962C8B-B14F-4D97-AF65-F5344CB8AC3E}">
        <p14:creationId xmlns:p14="http://schemas.microsoft.com/office/powerpoint/2010/main" val="33670826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398E6B2-02A4-A844-8194-C08A9FC433C8}" type="slidenum">
              <a:rPr lang="en-US" altLang="en-US" sz="1200"/>
              <a:pPr/>
              <a:t>94</a:t>
            </a:fld>
            <a:endParaRPr lang="en-US" altLang="en-US" sz="120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96</a:t>
            </a:fld>
            <a:endParaRPr lang="en-US" altLang="en-US"/>
          </a:p>
        </p:txBody>
      </p:sp>
    </p:spTree>
    <p:extLst>
      <p:ext uri="{BB962C8B-B14F-4D97-AF65-F5344CB8AC3E}">
        <p14:creationId xmlns:p14="http://schemas.microsoft.com/office/powerpoint/2010/main" val="17198332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2BFAB86-B42B-3642-B60F-1C8FCD0FD4BB}" type="slidenum">
              <a:rPr lang="en-US" altLang="en-US" sz="1200"/>
              <a:pPr/>
              <a:t>103</a:t>
            </a:fld>
            <a:endParaRPr lang="en-US" altLang="en-US" sz="120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0E23580-B91A-FE42-8BCC-63E0B9E7B18B}" type="slidenum">
              <a:rPr lang="en-US" altLang="en-US" smtClean="0"/>
              <a:pPr>
                <a:defRPr/>
              </a:pPr>
              <a:t>105</a:t>
            </a:fld>
            <a:endParaRPr lang="en-US" altLang="en-US"/>
          </a:p>
        </p:txBody>
      </p:sp>
    </p:spTree>
    <p:extLst>
      <p:ext uri="{BB962C8B-B14F-4D97-AF65-F5344CB8AC3E}">
        <p14:creationId xmlns:p14="http://schemas.microsoft.com/office/powerpoint/2010/main" val="9242696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9889FF0-5D87-6A40-8088-64BB42548C9C}" type="slidenum">
              <a:rPr lang="en-US" altLang="en-US" sz="1200"/>
              <a:pPr/>
              <a:t>112</a:t>
            </a:fld>
            <a:endParaRPr lang="en-US" alt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one part of a multi-facet pathway that we at Bootstrap have created. </a:t>
            </a:r>
            <a:r>
              <a:rPr lang="en-US" dirty="0" err="1"/>
              <a:t>Bootstrap:Physics</a:t>
            </a:r>
            <a:r>
              <a:rPr lang="en-US" dirty="0"/>
              <a:t> allows your physics teacher to integrate computing into a standard HS Physics class, and Bootstrap:Reactive</a:t>
            </a:r>
            <a:r>
              <a:rPr lang="en-US" baseline="0" dirty="0"/>
              <a:t> allows your students to go deeper into CS by </a:t>
            </a:r>
            <a:r>
              <a:rPr lang="en-US" i="1" baseline="0" dirty="0"/>
              <a:t>building on </a:t>
            </a:r>
            <a:r>
              <a:rPr lang="mr-IN" i="1" baseline="0" dirty="0"/>
              <a:t>–</a:t>
            </a:r>
            <a:r>
              <a:rPr lang="en-US" i="0" baseline="0" dirty="0"/>
              <a:t> rather than throwing away </a:t>
            </a:r>
            <a:r>
              <a:rPr lang="mr-IN" i="0" baseline="0" dirty="0"/>
              <a:t>–</a:t>
            </a:r>
            <a:r>
              <a:rPr lang="en-US" i="0" baseline="0" dirty="0"/>
              <a:t> what they’ve learned. But there’s also a new trend in CS, which is taking over universities and the corporate world: </a:t>
            </a:r>
            <a:r>
              <a:rPr lang="en-US" b="1" i="0" baseline="0" dirty="0"/>
              <a:t>Data Science</a:t>
            </a:r>
            <a:r>
              <a:rPr lang="en-US" b="1" i="1" baseline="0" dirty="0"/>
              <a:t>. </a:t>
            </a:r>
            <a:r>
              <a:rPr lang="en-US" b="0" i="0" baseline="0" dirty="0"/>
              <a:t>Here are just a few screenshots of major institutions that are pushing for Data Science. And now</a:t>
            </a:r>
            <a:r>
              <a:rPr lang="mr-IN" b="0" i="0" baseline="0" dirty="0"/>
              <a:t>…</a:t>
            </a:r>
            <a:r>
              <a:rPr lang="en-US" b="0" i="0" baseline="0" dirty="0"/>
              <a:t>Bootstrap is offering an introductory Data Science module for </a:t>
            </a:r>
            <a:r>
              <a:rPr lang="en-US" b="0" i="1" baseline="0" dirty="0"/>
              <a:t>middle or high school</a:t>
            </a:r>
            <a:r>
              <a:rPr lang="en-US" b="0" i="0" baseline="0" dirty="0"/>
              <a:t>, which requires no </a:t>
            </a:r>
            <a:r>
              <a:rPr lang="en-US" b="0" i="0" baseline="0"/>
              <a:t>computing background!</a:t>
            </a:r>
            <a:endParaRPr lang="en-US" b="0" i="0"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117</a:t>
            </a:fld>
            <a:endParaRPr lang="en-US" altLang="en-US"/>
          </a:p>
        </p:txBody>
      </p:sp>
    </p:spTree>
    <p:extLst>
      <p:ext uri="{BB962C8B-B14F-4D97-AF65-F5344CB8AC3E}">
        <p14:creationId xmlns:p14="http://schemas.microsoft.com/office/powerpoint/2010/main" val="1438895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a:t>
            </a:r>
            <a:r>
              <a:rPr lang="en-US" baseline="0" dirty="0"/>
              <a:t> this slide as background for the Group Photo</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119</a:t>
            </a:fld>
            <a:endParaRPr lang="en-US" altLang="en-US"/>
          </a:p>
        </p:txBody>
      </p:sp>
    </p:spTree>
    <p:extLst>
      <p:ext uri="{BB962C8B-B14F-4D97-AF65-F5344CB8AC3E}">
        <p14:creationId xmlns:p14="http://schemas.microsoft.com/office/powerpoint/2010/main" val="1650233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6" name="Picture 5" descr="bootstrap-22.jpg"/>
          <p:cNvPicPr>
            <a:picLocks noChangeAspect="1"/>
          </p:cNvPicPr>
          <p:nvPr userDrawn="1"/>
        </p:nvPicPr>
        <p:blipFill>
          <a:blip r:embed="rId2" cstate="screen">
            <a:extLst>
              <a:ext uri="{28A0092B-C50C-407E-A947-70E740481C1C}">
                <a14:useLocalDpi xmlns:a14="http://schemas.microsoft.com/office/drawing/2010/main"/>
              </a:ext>
            </a:extLst>
          </a:blip>
          <a:srcRect l="-1636"/>
          <a:stretch>
            <a:fillRect/>
          </a:stretch>
        </p:blipFill>
        <p:spPr bwMode="auto">
          <a:xfrm>
            <a:off x="-149225" y="0"/>
            <a:ext cx="92932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65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938" y="0"/>
            <a:ext cx="914400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65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5"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22" name="Title 21"/>
          <p:cNvSpPr>
            <a:spLocks noGrp="1"/>
          </p:cNvSpPr>
          <p:nvPr>
            <p:ph type="title"/>
          </p:nvPr>
        </p:nvSpPr>
        <p:spPr/>
        <p:txBody>
          <a:bodyPr/>
          <a:lstStyle>
            <a:lvl1pPr>
              <a:defRPr>
                <a:latin typeface="Arial" charset="0"/>
                <a:ea typeface="Arial" charset="0"/>
                <a:cs typeface="Arial" charset="0"/>
              </a:defRPr>
            </a:lvl1pPr>
          </a:lstStyle>
          <a:p>
            <a:r>
              <a:rPr lang="en-US" dirty="0"/>
              <a:t>Click to edit Master title style</a:t>
            </a:r>
          </a:p>
        </p:txBody>
      </p:sp>
      <p:sp>
        <p:nvSpPr>
          <p:cNvPr id="27" name="Content Placeholder 26"/>
          <p:cNvSpPr>
            <a:spLocks noGrp="1"/>
          </p:cNvSpPr>
          <p:nvPr>
            <p:ph idx="1"/>
          </p:nvPr>
        </p:nvSpPr>
        <p:spPr>
          <a:xfrm>
            <a:off x="304800" y="1722438"/>
            <a:ext cx="8686800" cy="4525962"/>
          </a:xfrm>
        </p:spPr>
        <p:txBody>
          <a:bodyPr/>
          <a:lstStyle>
            <a:lvl1pPr>
              <a:buClr>
                <a:schemeClr val="bg1"/>
              </a:buClr>
              <a:defRPr>
                <a:solidFill>
                  <a:srgbClr val="000000"/>
                </a:solidFill>
                <a:latin typeface="Arial" charset="0"/>
                <a:ea typeface="Arial" charset="0"/>
                <a:cs typeface="Arial" charset="0"/>
              </a:defRPr>
            </a:lvl1pPr>
            <a:lvl2pPr>
              <a:buClr>
                <a:schemeClr val="bg1"/>
              </a:buClr>
              <a:defRPr>
                <a:solidFill>
                  <a:schemeClr val="bg1"/>
                </a:solidFill>
                <a:latin typeface="Arial" charset="0"/>
                <a:ea typeface="Arial" charset="0"/>
                <a:cs typeface="Arial" charset="0"/>
              </a:defRPr>
            </a:lvl2pPr>
            <a:lvl3pPr>
              <a:buClr>
                <a:schemeClr val="bg1"/>
              </a:buClr>
              <a:defRPr>
                <a:solidFill>
                  <a:srgbClr val="000000"/>
                </a:solidFill>
                <a:latin typeface="Arial" charset="0"/>
                <a:ea typeface="Arial" charset="0"/>
                <a:cs typeface="Arial" charset="0"/>
              </a:defRPr>
            </a:lvl3pPr>
            <a:lvl4pPr>
              <a:buClr>
                <a:schemeClr val="bg1"/>
              </a:buClr>
              <a:defRPr>
                <a:solidFill>
                  <a:schemeClr val="bg1"/>
                </a:solidFill>
                <a:latin typeface="Arial" charset="0"/>
                <a:ea typeface="Arial" charset="0"/>
                <a:cs typeface="Arial" charset="0"/>
              </a:defRPr>
            </a:lvl4pPr>
            <a:lvl5pPr>
              <a:buClr>
                <a:schemeClr val="bg1"/>
              </a:buClr>
              <a:defRPr>
                <a:solidFill>
                  <a:schemeClr val="bg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15"/>
          <p:cNvSpPr>
            <a:spLocks noGrp="1"/>
          </p:cNvSpPr>
          <p:nvPr>
            <p:ph type="sldNum" sz="quarter" idx="12"/>
          </p:nvPr>
        </p:nvSpPr>
        <p:spPr>
          <a:xfrm>
            <a:off x="8229600" y="6473825"/>
            <a:ext cx="758825" cy="247650"/>
          </a:xfrm>
        </p:spPr>
        <p:txBody>
          <a:bodyPr/>
          <a:lstStyle>
            <a:lvl1pPr>
              <a:defRPr/>
            </a:lvl1pPr>
          </a:lstStyle>
          <a:p>
            <a:pPr>
              <a:defRPr/>
            </a:pPr>
            <a:fld id="{8B02C3B8-451A-2D4E-ABD3-E72AB095E91A}" type="slidenum">
              <a:rPr lang="en-US" altLang="en-US"/>
              <a:pPr>
                <a:defRPr/>
              </a:pPr>
              <a:t>‹#›</a:t>
            </a:fld>
            <a:endParaRPr lang="en-US" altLang="en-US"/>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30082"/>
            <a:ext cx="1678951" cy="1646318"/>
          </a:xfrm>
          <a:prstGeom prst="rect">
            <a:avLst/>
          </a:prstGeom>
        </p:spPr>
      </p:pic>
      <p:sp>
        <p:nvSpPr>
          <p:cNvPr id="10" name="Date Placeholder 10">
            <a:extLst>
              <a:ext uri="{FF2B5EF4-FFF2-40B4-BE49-F238E27FC236}">
                <a16:creationId xmlns:a16="http://schemas.microsoft.com/office/drawing/2014/main" id="{070BEAFA-9028-564F-9921-4DC13CF8616A}"/>
              </a:ext>
            </a:extLst>
          </p:cNvPr>
          <p:cNvSpPr>
            <a:spLocks noGrp="1"/>
          </p:cNvSpPr>
          <p:nvPr>
            <p:ph type="dt" sz="half" idx="2"/>
          </p:nvPr>
        </p:nvSpPr>
        <p:spPr>
          <a:xfrm>
            <a:off x="3886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endParaRPr lang="en-US" altLang="en-US" dirty="0">
              <a:solidFill>
                <a:schemeClr val="tx2"/>
              </a:solidFill>
            </a:endParaRPr>
          </a:p>
        </p:txBody>
      </p:sp>
      <p:sp>
        <p:nvSpPr>
          <p:cNvPr id="12" name="Footer Placeholder 27">
            <a:extLst>
              <a:ext uri="{FF2B5EF4-FFF2-40B4-BE49-F238E27FC236}">
                <a16:creationId xmlns:a16="http://schemas.microsoft.com/office/drawing/2014/main" id="{0883EFCB-10B1-A34A-A314-C02D2E1C4DFD}"/>
              </a:ext>
            </a:extLst>
          </p:cNvPr>
          <p:cNvSpPr>
            <a:spLocks noGrp="1"/>
          </p:cNvSpPr>
          <p:nvPr>
            <p:ph type="ftr" sz="quarter" idx="3"/>
          </p:nvPr>
        </p:nvSpPr>
        <p:spPr>
          <a:xfrm>
            <a:off x="152400" y="6477000"/>
            <a:ext cx="3733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r>
              <a:rPr lang="en-US" dirty="0" err="1"/>
              <a:t>www.BootstrapWorld.org</a:t>
            </a:r>
            <a:r>
              <a:rPr lang="en-US" dirty="0"/>
              <a:t>     |    @</a:t>
            </a:r>
            <a:r>
              <a:rPr lang="en-US" dirty="0" err="1"/>
              <a:t>BootstrapWorld</a:t>
            </a:r>
            <a:endParaRPr lang="en-US" dirty="0"/>
          </a:p>
        </p:txBody>
      </p:sp>
    </p:spTree>
    <p:extLst>
      <p:ext uri="{BB962C8B-B14F-4D97-AF65-F5344CB8AC3E}">
        <p14:creationId xmlns:p14="http://schemas.microsoft.com/office/powerpoint/2010/main" val="1157164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96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464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7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4" name="Picture 1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28600" y="5334000"/>
            <a:ext cx="13366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0"/>
            <a:ext cx="9144000" cy="6858000"/>
          </a:xfrm>
          <a:prstGeom prst="rect">
            <a:avLst/>
          </a:prstGeom>
        </p:spPr>
      </p:pic>
    </p:spTree>
    <p:extLst>
      <p:ext uri="{BB962C8B-B14F-4D97-AF65-F5344CB8AC3E}">
        <p14:creationId xmlns:p14="http://schemas.microsoft.com/office/powerpoint/2010/main" val="170227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rcRect b="-4187"/>
          <a:stretch>
            <a:fillRect/>
          </a:stretch>
        </p:blipFill>
        <p:spPr bwMode="auto">
          <a:xfrm>
            <a:off x="0" y="-17463"/>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905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735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88" y="0"/>
            <a:ext cx="91408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8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B53BA72D-C67B-5949-BD55-C48AA0904925}" type="slidenum">
              <a:rPr lang="en-US" altLang="en-US"/>
              <a:pPr>
                <a:defRPr/>
              </a:pPr>
              <a:t>‹#›</a:t>
            </a:fld>
            <a:endParaRPr lang="en-US" altLang="en-US"/>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30082"/>
            <a:ext cx="1678951" cy="1646318"/>
          </a:xfrm>
          <a:prstGeom prst="rect">
            <a:avLst/>
          </a:prstGeom>
        </p:spPr>
      </p:pic>
      <p:sp>
        <p:nvSpPr>
          <p:cNvPr id="9" name="Date Placeholder 10">
            <a:extLst>
              <a:ext uri="{FF2B5EF4-FFF2-40B4-BE49-F238E27FC236}">
                <a16:creationId xmlns:a16="http://schemas.microsoft.com/office/drawing/2014/main" id="{2021D38B-9758-4D4C-AC8D-8CF32A2997A7}"/>
              </a:ext>
            </a:extLst>
          </p:cNvPr>
          <p:cNvSpPr>
            <a:spLocks noGrp="1"/>
          </p:cNvSpPr>
          <p:nvPr>
            <p:ph type="dt" sz="half" idx="2"/>
          </p:nvPr>
        </p:nvSpPr>
        <p:spPr>
          <a:xfrm>
            <a:off x="3886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endParaRPr lang="en-US" altLang="en-US" dirty="0">
              <a:solidFill>
                <a:schemeClr val="tx2"/>
              </a:solidFill>
            </a:endParaRPr>
          </a:p>
        </p:txBody>
      </p:sp>
      <p:sp>
        <p:nvSpPr>
          <p:cNvPr id="11" name="Footer Placeholder 27">
            <a:extLst>
              <a:ext uri="{FF2B5EF4-FFF2-40B4-BE49-F238E27FC236}">
                <a16:creationId xmlns:a16="http://schemas.microsoft.com/office/drawing/2014/main" id="{A02D565E-93F9-A74F-B9C4-C970CA487C27}"/>
              </a:ext>
            </a:extLst>
          </p:cNvPr>
          <p:cNvSpPr>
            <a:spLocks noGrp="1"/>
          </p:cNvSpPr>
          <p:nvPr>
            <p:ph type="ftr" sz="quarter" idx="3"/>
          </p:nvPr>
        </p:nvSpPr>
        <p:spPr>
          <a:xfrm>
            <a:off x="152400" y="6477000"/>
            <a:ext cx="3733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r>
              <a:rPr lang="en-US" dirty="0" err="1"/>
              <a:t>www.BootstrapWorld.org</a:t>
            </a:r>
            <a:r>
              <a:rPr lang="en-US" dirty="0"/>
              <a:t>     |    @</a:t>
            </a:r>
            <a:r>
              <a:rPr lang="en-US" dirty="0" err="1"/>
              <a:t>BootstrapWorld</a:t>
            </a:r>
            <a:endParaRPr lang="en-US" dirty="0"/>
          </a:p>
        </p:txBody>
      </p:sp>
    </p:spTree>
    <p:extLst>
      <p:ext uri="{BB962C8B-B14F-4D97-AF65-F5344CB8AC3E}">
        <p14:creationId xmlns:p14="http://schemas.microsoft.com/office/powerpoint/2010/main" val="1664942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Date Placeholder 10"/>
          <p:cNvSpPr>
            <a:spLocks noGrp="1"/>
          </p:cNvSpPr>
          <p:nvPr>
            <p:ph type="dt" sz="half" idx="2"/>
          </p:nvPr>
        </p:nvSpPr>
        <p:spPr>
          <a:xfrm>
            <a:off x="3886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endParaRPr lang="en-US" altLang="en-US" dirty="0">
              <a:solidFill>
                <a:schemeClr val="tx2"/>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D38E27"/>
                </a:solidFill>
              </a:defRPr>
            </a:lvl1pPr>
          </a:lstStyle>
          <a:p>
            <a:pPr>
              <a:defRPr/>
            </a:pPr>
            <a:fld id="{588078BF-B6EB-F04C-B7B8-E4AEC48075F9}" type="slidenum">
              <a:rPr lang="en-US" altLang="en-US"/>
              <a:pPr>
                <a:defRPr/>
              </a:pPr>
              <a:t>‹#›</a:t>
            </a:fld>
            <a:endParaRPr lang="en-US" altLang="en-US" sz="1400" b="1">
              <a:solidFill>
                <a:srgbClr val="FFFFFF"/>
              </a:solidFill>
            </a:endParaRPr>
          </a:p>
        </p:txBody>
      </p:sp>
      <p:sp>
        <p:nvSpPr>
          <p:cNvPr id="1040"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10" name="Title Placeholder 9"/>
          <p:cNvSpPr>
            <a:spLocks noGrp="1"/>
          </p:cNvSpPr>
          <p:nvPr>
            <p:ph type="title"/>
          </p:nvPr>
        </p:nvSpPr>
        <p:spPr>
          <a:xfrm>
            <a:off x="304800" y="0"/>
            <a:ext cx="8686800" cy="838200"/>
          </a:xfrm>
          <a:prstGeom prst="rect">
            <a:avLst/>
          </a:prstGeom>
        </p:spPr>
        <p:txBody>
          <a:bodyPr vert="horz" anchor="ctr">
            <a:normAutofit/>
          </a:bodyPr>
          <a:lstStyle/>
          <a:p>
            <a:r>
              <a:rPr lang="en-US" dirty="0"/>
              <a:t>Click To Edit Master Title Style</a:t>
            </a:r>
          </a:p>
        </p:txBody>
      </p:sp>
      <p:sp>
        <p:nvSpPr>
          <p:cNvPr id="28" name="Footer Placeholder 27"/>
          <p:cNvSpPr>
            <a:spLocks noGrp="1"/>
          </p:cNvSpPr>
          <p:nvPr>
            <p:ph type="ftr" sz="quarter" idx="3"/>
          </p:nvPr>
        </p:nvSpPr>
        <p:spPr>
          <a:xfrm>
            <a:off x="152400" y="6477000"/>
            <a:ext cx="3733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r>
              <a:rPr lang="en-US" dirty="0" err="1"/>
              <a:t>www.BootstrapWorld.org</a:t>
            </a:r>
            <a:r>
              <a:rPr lang="en-US" dirty="0"/>
              <a:t>     |    @</a:t>
            </a:r>
            <a:r>
              <a:rPr lang="en-US" dirty="0" err="1"/>
              <a:t>BootstrapWorld</a:t>
            </a:r>
            <a:endParaRPr lang="en-US" dirty="0"/>
          </a:p>
        </p:txBody>
      </p:sp>
    </p:spTree>
  </p:cSld>
  <p:clrMap bg1="dk1" tx1="lt1" bg2="dk2" tx2="lt2" accent1="accent1" accent2="accent2" accent3="accent3" accent4="accent4" accent5="accent5" accent6="accent6" hlink="hlink" folHlink="folHlink"/>
  <p:sldLayoutIdLst>
    <p:sldLayoutId id="2147486314" r:id="rId1"/>
    <p:sldLayoutId id="2147486315" r:id="rId2"/>
    <p:sldLayoutId id="2147486316" r:id="rId3"/>
    <p:sldLayoutId id="2147486317" r:id="rId4"/>
    <p:sldLayoutId id="2147486318" r:id="rId5"/>
    <p:sldLayoutId id="2147486319" r:id="rId6"/>
    <p:sldLayoutId id="2147486320" r:id="rId7"/>
    <p:sldLayoutId id="2147486321" r:id="rId8"/>
    <p:sldLayoutId id="2147486322" r:id="rId9"/>
    <p:sldLayoutId id="2147486323" r:id="rId10"/>
    <p:sldLayoutId id="2147486324" r:id="rId11"/>
  </p:sldLayoutIdLst>
  <p:hf sldNum="0" hdr="0" dt="0"/>
  <p:txStyles>
    <p:title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2.tiff"/><Relationship Id="rId13" Type="http://schemas.openxmlformats.org/officeDocument/2006/relationships/image" Target="../media/image27.tiff"/><Relationship Id="rId3" Type="http://schemas.openxmlformats.org/officeDocument/2006/relationships/image" Target="../media/image17.tiff"/><Relationship Id="rId7" Type="http://schemas.openxmlformats.org/officeDocument/2006/relationships/image" Target="../media/image21.tiff"/><Relationship Id="rId12" Type="http://schemas.openxmlformats.org/officeDocument/2006/relationships/image" Target="../media/image26.tiff"/><Relationship Id="rId2" Type="http://schemas.openxmlformats.org/officeDocument/2006/relationships/image" Target="../media/image16.tiff"/><Relationship Id="rId1" Type="http://schemas.openxmlformats.org/officeDocument/2006/relationships/slideLayout" Target="../slideLayouts/slideLayout3.xml"/><Relationship Id="rId6" Type="http://schemas.openxmlformats.org/officeDocument/2006/relationships/image" Target="../media/image20.tiff"/><Relationship Id="rId11" Type="http://schemas.openxmlformats.org/officeDocument/2006/relationships/image" Target="../media/image25.tiff"/><Relationship Id="rId5" Type="http://schemas.openxmlformats.org/officeDocument/2006/relationships/image" Target="../media/image19.tiff"/><Relationship Id="rId10" Type="http://schemas.openxmlformats.org/officeDocument/2006/relationships/image" Target="../media/image24.tiff"/><Relationship Id="rId4" Type="http://schemas.openxmlformats.org/officeDocument/2006/relationships/image" Target="../media/image18.tiff"/><Relationship Id="rId9" Type="http://schemas.openxmlformats.org/officeDocument/2006/relationships/image" Target="../media/image23.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0.tiff"/><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1.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bootstrapworld.org/" TargetMode="External"/><Relationship Id="rId2" Type="http://schemas.openxmlformats.org/officeDocument/2006/relationships/hyperlink" Target="https://code.pyret.org/"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docs.google.com/spreadsheets/d/19m1bUCQo3fCzmSEmWMjTfnmsNIMqiByLytHE0JYtnQ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code.pyret.org/editor#share=0BzzMl1BJlJDkYkhKMG51VlRiWk0"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hyperlink" Target="https://code.pyret.org/editor#share=1PTPxKGyUfsMpy4GzFtYS_JGntiHOL0Yu"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45.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hyperlink" Target="https://www.bootstrapworld.org/materials/fall2019/courses/data-science/en-us/resources/teachers/index.shtml"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hyperlink" Target="https://code.pyret.org/editor#share=0BzzMl1BJlJDkbnZhbE1QSEE0eEE" TargetMode="Externa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hyperlink" Target="https://code.pyret.org/editor#share=1VVz4l0P6GLwbcpYyAGYJuRgBxj69R52Z&amp;v=bf92f5e" TargetMode="Externa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hyperlink" Target="https://www.vox.com/future-perfect/2019/4/8/18297410/ai-tesla-self-driving-cars-adversarial-machine-learning" TargetMode="External"/><Relationship Id="rId2" Type="http://schemas.openxmlformats.org/officeDocument/2006/relationships/hyperlink" Target="https://www.thedailybeast.com/cheats/2016/03/24/microsoft-nixes-ai-bot-for-racist-rant?ref=home" TargetMode="External"/><Relationship Id="rId1" Type="http://schemas.openxmlformats.org/officeDocument/2006/relationships/slideLayout" Target="../slideLayouts/slideLayout3.xml"/><Relationship Id="rId5" Type="http://schemas.openxmlformats.org/officeDocument/2006/relationships/image" Target="../media/image34.tiff"/><Relationship Id="rId4" Type="http://schemas.openxmlformats.org/officeDocument/2006/relationships/hyperlink" Target="https://www.theweek.co.uk/95383/is-facial-recognition-racist"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tiff"/><Relationship Id="rId1" Type="http://schemas.openxmlformats.org/officeDocument/2006/relationships/slideLayout" Target="../slideLayouts/slideLayout11.xml"/><Relationship Id="rId4" Type="http://schemas.openxmlformats.org/officeDocument/2006/relationships/image" Target="../media/image47.emf"/></Relationships>
</file>

<file path=ppt/slides/_rels/slide9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hyperlink" Target="https://www.geogebra.org/m/ZcVIxKtF" TargetMode="External"/><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48.png"/></Relationships>
</file>

<file path=ppt/slides/_rels/slide10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hyperlink" Target="https://docs.google.com/document/d/1-HMymBwD1fct_EMLRXajzHUFEd3JChSvaTR14tzPBtA/edit?usp=sharing" TargetMode="Externa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11.xml"/><Relationship Id="rId6" Type="http://schemas.openxmlformats.org/officeDocument/2006/relationships/image" Target="../media/image56.tiff"/><Relationship Id="rId5" Type="http://schemas.openxmlformats.org/officeDocument/2006/relationships/image" Target="../media/image55.jpeg"/><Relationship Id="rId4" Type="http://schemas.openxmlformats.org/officeDocument/2006/relationships/image" Target="../media/image54.jpeg"/></Relationships>
</file>

<file path=ppt/slides/_rels/slide1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 y="4269256"/>
            <a:ext cx="2449580" cy="2401969"/>
          </a:xfrm>
          <a:prstGeom prst="rect">
            <a:avLst/>
          </a:prstGeom>
        </p:spPr>
      </p:pic>
      <p:sp>
        <p:nvSpPr>
          <p:cNvPr id="7" name="Title 6"/>
          <p:cNvSpPr>
            <a:spLocks noGrp="1"/>
          </p:cNvSpPr>
          <p:nvPr>
            <p:ph type="title"/>
          </p:nvPr>
        </p:nvSpPr>
        <p:spPr/>
        <p:txBody>
          <a:bodyPr/>
          <a:lstStyle/>
          <a:p>
            <a:r>
              <a:rPr lang="en-US" sz="3000" dirty="0"/>
              <a:t>Have you finished the survey?</a:t>
            </a:r>
            <a:br>
              <a:rPr lang="en-US" sz="3000" dirty="0"/>
            </a:br>
            <a:r>
              <a:rPr lang="en-US" sz="4000" dirty="0" err="1"/>
              <a:t>bit.ly</a:t>
            </a:r>
            <a:r>
              <a:rPr lang="en-US" sz="4000" dirty="0"/>
              <a:t>/</a:t>
            </a:r>
            <a:r>
              <a:rPr lang="en-US" sz="4000" dirty="0" err="1"/>
              <a:t>BootstrapPrePD</a:t>
            </a:r>
            <a:endParaRPr lang="en-US" sz="4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867400" y="1588"/>
            <a:ext cx="3200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p:cNvGrpSpPr/>
          <p:nvPr/>
        </p:nvGrpSpPr>
        <p:grpSpPr>
          <a:xfrm>
            <a:off x="152400" y="1682750"/>
            <a:ext cx="8559800" cy="4913312"/>
            <a:chOff x="203200" y="1335088"/>
            <a:chExt cx="8559800" cy="4913312"/>
          </a:xfrm>
        </p:grpSpPr>
        <p:pic>
          <p:nvPicPr>
            <p:cNvPr id="14" name="Picture 2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990600" y="1868488"/>
              <a:ext cx="7240588"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Callout 14"/>
            <p:cNvSpPr>
              <a:spLocks noChangeArrowheads="1"/>
            </p:cNvSpPr>
            <p:nvPr/>
          </p:nvSpPr>
          <p:spPr bwMode="auto">
            <a:xfrm>
              <a:off x="454025" y="31638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6" name="Oval Callout 15"/>
            <p:cNvSpPr>
              <a:spLocks noChangeArrowheads="1"/>
            </p:cNvSpPr>
            <p:nvPr/>
          </p:nvSpPr>
          <p:spPr bwMode="auto">
            <a:xfrm>
              <a:off x="4721225" y="27066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7" name="Oval Callout 16"/>
            <p:cNvSpPr>
              <a:spLocks noChangeArrowheads="1"/>
            </p:cNvSpPr>
            <p:nvPr/>
          </p:nvSpPr>
          <p:spPr bwMode="auto">
            <a:xfrm>
              <a:off x="3527425" y="46116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8" name="Oval Callout 17"/>
            <p:cNvSpPr>
              <a:spLocks noChangeArrowheads="1"/>
            </p:cNvSpPr>
            <p:nvPr/>
          </p:nvSpPr>
          <p:spPr bwMode="auto">
            <a:xfrm>
              <a:off x="6448425" y="22494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9" name="Oval Callout 18"/>
            <p:cNvSpPr>
              <a:spLocks noChangeArrowheads="1"/>
            </p:cNvSpPr>
            <p:nvPr/>
          </p:nvSpPr>
          <p:spPr bwMode="auto">
            <a:xfrm>
              <a:off x="7896225" y="20208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0" name="Oval Callout 19"/>
            <p:cNvSpPr>
              <a:spLocks noChangeArrowheads="1"/>
            </p:cNvSpPr>
            <p:nvPr/>
          </p:nvSpPr>
          <p:spPr bwMode="auto">
            <a:xfrm>
              <a:off x="7972425" y="32400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1" name="Oval Callout 20"/>
            <p:cNvSpPr>
              <a:spLocks noChangeArrowheads="1"/>
            </p:cNvSpPr>
            <p:nvPr/>
          </p:nvSpPr>
          <p:spPr bwMode="auto">
            <a:xfrm>
              <a:off x="320675" y="3773488"/>
              <a:ext cx="609600" cy="609600"/>
            </a:xfrm>
            <a:prstGeom prst="wedgeEllipseCallout">
              <a:avLst>
                <a:gd name="adj1" fmla="val 109634"/>
                <a:gd name="adj2" fmla="val -154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2" name="Oval Callout 21"/>
            <p:cNvSpPr>
              <a:spLocks noChangeArrowheads="1"/>
            </p:cNvSpPr>
            <p:nvPr/>
          </p:nvSpPr>
          <p:spPr bwMode="auto">
            <a:xfrm>
              <a:off x="203200" y="4402138"/>
              <a:ext cx="609600" cy="609600"/>
            </a:xfrm>
            <a:prstGeom prst="wedgeEllipseCallout">
              <a:avLst>
                <a:gd name="adj1" fmla="val 129556"/>
                <a:gd name="adj2" fmla="val -1118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3" name="Oval Callout 22"/>
            <p:cNvSpPr>
              <a:spLocks noChangeArrowheads="1"/>
            </p:cNvSpPr>
            <p:nvPr/>
          </p:nvSpPr>
          <p:spPr bwMode="auto">
            <a:xfrm>
              <a:off x="6850063" y="1563688"/>
              <a:ext cx="790575" cy="609600"/>
            </a:xfrm>
            <a:prstGeom prst="wedgeEllipseCallout">
              <a:avLst>
                <a:gd name="adj1" fmla="val 41995"/>
                <a:gd name="adj2" fmla="val 1752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4" name="Oval Callout 23"/>
            <p:cNvSpPr>
              <a:spLocks noChangeArrowheads="1"/>
            </p:cNvSpPr>
            <p:nvPr/>
          </p:nvSpPr>
          <p:spPr bwMode="auto">
            <a:xfrm>
              <a:off x="2705100" y="29352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5" name="Oval Callout 24"/>
            <p:cNvSpPr>
              <a:spLocks noChangeArrowheads="1"/>
            </p:cNvSpPr>
            <p:nvPr/>
          </p:nvSpPr>
          <p:spPr bwMode="auto">
            <a:xfrm>
              <a:off x="5991225" y="3392488"/>
              <a:ext cx="790575" cy="609600"/>
            </a:xfrm>
            <a:prstGeom prst="wedgeEllipseCallout">
              <a:avLst>
                <a:gd name="adj1" fmla="val 84755"/>
                <a:gd name="adj2" fmla="val -9172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6" name="Oval Callout 25"/>
            <p:cNvSpPr>
              <a:spLocks noChangeArrowheads="1"/>
            </p:cNvSpPr>
            <p:nvPr/>
          </p:nvSpPr>
          <p:spPr bwMode="auto">
            <a:xfrm>
              <a:off x="4797425" y="47640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7" name="Oval Callout 26"/>
            <p:cNvSpPr>
              <a:spLocks noChangeArrowheads="1"/>
            </p:cNvSpPr>
            <p:nvPr/>
          </p:nvSpPr>
          <p:spPr bwMode="auto">
            <a:xfrm>
              <a:off x="874713" y="1584325"/>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8" name="Oval Callout 27"/>
            <p:cNvSpPr>
              <a:spLocks noChangeArrowheads="1"/>
            </p:cNvSpPr>
            <p:nvPr/>
          </p:nvSpPr>
          <p:spPr bwMode="auto">
            <a:xfrm>
              <a:off x="642938" y="200183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9" name="Oval Callout 28"/>
            <p:cNvSpPr>
              <a:spLocks noChangeArrowheads="1"/>
            </p:cNvSpPr>
            <p:nvPr/>
          </p:nvSpPr>
          <p:spPr bwMode="auto">
            <a:xfrm>
              <a:off x="7515225" y="3925888"/>
              <a:ext cx="790575" cy="609600"/>
            </a:xfrm>
            <a:prstGeom prst="wedgeEllipseCallout">
              <a:avLst>
                <a:gd name="adj1" fmla="val -73296"/>
                <a:gd name="adj2" fmla="val -173315"/>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0" name="Oval Callout 29"/>
            <p:cNvSpPr>
              <a:spLocks noChangeArrowheads="1"/>
            </p:cNvSpPr>
            <p:nvPr/>
          </p:nvSpPr>
          <p:spPr bwMode="auto">
            <a:xfrm>
              <a:off x="1901825" y="40782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1" name="Oval Callout 30"/>
            <p:cNvSpPr>
              <a:spLocks noChangeArrowheads="1"/>
            </p:cNvSpPr>
            <p:nvPr/>
          </p:nvSpPr>
          <p:spPr bwMode="auto">
            <a:xfrm>
              <a:off x="1825625" y="16398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Oval Callout 31"/>
            <p:cNvSpPr>
              <a:spLocks noChangeArrowheads="1"/>
            </p:cNvSpPr>
            <p:nvPr/>
          </p:nvSpPr>
          <p:spPr bwMode="auto">
            <a:xfrm>
              <a:off x="3286125" y="40020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3" name="Oval Callout 32"/>
            <p:cNvSpPr>
              <a:spLocks noChangeArrowheads="1"/>
            </p:cNvSpPr>
            <p:nvPr/>
          </p:nvSpPr>
          <p:spPr bwMode="auto">
            <a:xfrm>
              <a:off x="7286625" y="1335088"/>
              <a:ext cx="790575" cy="609600"/>
            </a:xfrm>
            <a:prstGeom prst="wedgeEllipseCallout">
              <a:avLst>
                <a:gd name="adj1" fmla="val -3690"/>
                <a:gd name="adj2" fmla="val 1943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4" name="Oval Callout 33"/>
            <p:cNvSpPr>
              <a:spLocks noChangeArrowheads="1"/>
            </p:cNvSpPr>
            <p:nvPr/>
          </p:nvSpPr>
          <p:spPr bwMode="auto">
            <a:xfrm>
              <a:off x="987425" y="4230688"/>
              <a:ext cx="609600"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5" name="Oval Callout 34"/>
            <p:cNvSpPr>
              <a:spLocks noChangeArrowheads="1"/>
            </p:cNvSpPr>
            <p:nvPr/>
          </p:nvSpPr>
          <p:spPr bwMode="auto">
            <a:xfrm>
              <a:off x="7210425" y="54498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6" name="Oval Callout 35"/>
            <p:cNvSpPr>
              <a:spLocks noChangeArrowheads="1"/>
            </p:cNvSpPr>
            <p:nvPr/>
          </p:nvSpPr>
          <p:spPr bwMode="auto">
            <a:xfrm>
              <a:off x="6143625" y="5526088"/>
              <a:ext cx="790575"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7" name="Rectangle 36"/>
            <p:cNvSpPr/>
            <p:nvPr/>
          </p:nvSpPr>
          <p:spPr>
            <a:xfrm>
              <a:off x="454025" y="1335088"/>
              <a:ext cx="8308975" cy="4800600"/>
            </a:xfrm>
            <a:prstGeom prst="rect">
              <a:avLst/>
            </a:prstGeom>
            <a:solidFill>
              <a:schemeClr val="tx1">
                <a:alpha val="47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ct val="200000"/>
                </a:lnSpc>
                <a:defRPr/>
              </a:pPr>
              <a:r>
                <a:rPr lang="en-US" sz="4000" b="1" dirty="0">
                  <a:solidFill>
                    <a:sysClr val="windowText" lastClr="000000"/>
                  </a:solidFill>
                  <a:latin typeface="Century Gothic" charset="0"/>
                  <a:ea typeface="Century Gothic" charset="0"/>
                  <a:cs typeface="Century Gothic" charset="0"/>
                </a:rPr>
                <a:t>25 Thousand Students Annually</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43% Girls and Young Women</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46% African-American or Latino</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Design Principles</a:t>
            </a:r>
          </a:p>
        </p:txBody>
      </p:sp>
      <p:sp>
        <p:nvSpPr>
          <p:cNvPr id="4" name="Content Placeholder 3"/>
          <p:cNvSpPr>
            <a:spLocks noGrp="1"/>
          </p:cNvSpPr>
          <p:nvPr>
            <p:ph idx="1"/>
          </p:nvPr>
        </p:nvSpPr>
        <p:spPr>
          <a:xfrm>
            <a:off x="304800" y="1554163"/>
            <a:ext cx="8686800" cy="3703637"/>
          </a:xfrm>
        </p:spPr>
        <p:txBody>
          <a:bodyPr/>
          <a:lstStyle/>
          <a:p>
            <a:pPr marL="0" indent="0">
              <a:buNone/>
            </a:pPr>
            <a:r>
              <a:rPr lang="en-US" b="1" i="1" dirty="0"/>
              <a:t>Data Science is the New Hotness™ </a:t>
            </a:r>
          </a:p>
          <a:p>
            <a:pPr marL="0" indent="0">
              <a:buNone/>
            </a:pPr>
            <a:endParaRPr lang="en-US" b="1" dirty="0"/>
          </a:p>
          <a:p>
            <a:pPr marL="0" indent="0">
              <a:buNone/>
            </a:pPr>
            <a:r>
              <a:rPr lang="en-US" b="1" dirty="0"/>
              <a:t>Principle 1:</a:t>
            </a:r>
            <a:r>
              <a:rPr lang="en-US" dirty="0"/>
              <a:t> It should be </a:t>
            </a:r>
            <a:r>
              <a:rPr lang="en-US" i="1" dirty="0"/>
              <a:t>authentic</a:t>
            </a:r>
            <a:endParaRPr lang="en-US" i="1" dirty="0">
              <a:solidFill>
                <a:schemeClr val="accent1"/>
              </a:solidFill>
            </a:endParaRPr>
          </a:p>
          <a:p>
            <a:pPr lvl="1"/>
            <a:r>
              <a:rPr lang="en-US" i="1" dirty="0"/>
              <a:t>Use real, messy data</a:t>
            </a:r>
          </a:p>
          <a:p>
            <a:pPr lvl="1"/>
            <a:r>
              <a:rPr lang="en-US" i="1" dirty="0"/>
              <a:t>Separate analysis from data</a:t>
            </a:r>
            <a:endParaRPr lang="en-US" b="1" dirty="0"/>
          </a:p>
          <a:p>
            <a:pPr lvl="1"/>
            <a:r>
              <a:rPr lang="en-US" i="1" dirty="0"/>
              <a:t>Dynamic tables - not interconnected spreadsheets</a:t>
            </a:r>
          </a:p>
          <a:p>
            <a:pPr lvl="1"/>
            <a:endParaRPr lang="en-US" i="1" dirty="0"/>
          </a:p>
          <a:p>
            <a:pPr marL="0" indent="0">
              <a:buNone/>
            </a:pPr>
            <a:r>
              <a:rPr lang="en-US" b="1" dirty="0"/>
              <a:t>Principle 2: </a:t>
            </a:r>
            <a:r>
              <a:rPr lang="en-US" dirty="0"/>
              <a:t>It should be </a:t>
            </a:r>
            <a:r>
              <a:rPr lang="en-US" i="1" dirty="0"/>
              <a:t>accessible</a:t>
            </a:r>
          </a:p>
          <a:p>
            <a:pPr marL="914400" lvl="1" indent="-514350"/>
            <a:r>
              <a:rPr lang="en-US" i="1" dirty="0"/>
              <a:t>R?</a:t>
            </a:r>
          </a:p>
          <a:p>
            <a:pPr marL="914400" lvl="1" indent="-514350"/>
            <a:r>
              <a:rPr lang="en-US" i="1" dirty="0"/>
              <a:t>Looping through 2D Arrays?</a:t>
            </a:r>
          </a:p>
          <a:p>
            <a:pPr marL="914400" lvl="1" indent="-514350"/>
            <a:r>
              <a:rPr lang="en-US" i="1" dirty="0"/>
              <a:t>Python + PANDAS?</a:t>
            </a:r>
          </a:p>
        </p:txBody>
      </p:sp>
      <p:sp>
        <p:nvSpPr>
          <p:cNvPr id="6" name="Rectangle 5"/>
          <p:cNvSpPr/>
          <p:nvPr/>
        </p:nvSpPr>
        <p:spPr>
          <a:xfrm>
            <a:off x="914400" y="4419600"/>
            <a:ext cx="6019800" cy="400110"/>
          </a:xfrm>
          <a:prstGeom prst="rect">
            <a:avLst/>
          </a:prstGeom>
        </p:spPr>
        <p:txBody>
          <a:bodyPr wrap="square">
            <a:spAutoFit/>
          </a:bodyPr>
          <a:lstStyle/>
          <a:p>
            <a:r>
              <a:rPr lang="en-US" sz="2000" dirty="0">
                <a:solidFill>
                  <a:schemeClr val="accent1"/>
                </a:solidFill>
              </a:rPr>
              <a:t>http://</a:t>
            </a:r>
            <a:r>
              <a:rPr lang="en-US" sz="2000" dirty="0" err="1">
                <a:solidFill>
                  <a:schemeClr val="accent1"/>
                </a:solidFill>
              </a:rPr>
              <a:t>bit.ly</a:t>
            </a:r>
            <a:r>
              <a:rPr lang="en-US" sz="2000" dirty="0">
                <a:solidFill>
                  <a:schemeClr val="accent1"/>
                </a:solidFill>
              </a:rPr>
              <a:t>/WhyNotExcel19</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767"/>
            <a:ext cx="9750093" cy="6831496"/>
          </a:xfrm>
          <a:prstGeom prst="rect">
            <a:avLst/>
          </a:prstGeom>
        </p:spPr>
      </p:pic>
    </p:spTree>
    <p:extLst>
      <p:ext uri="{BB962C8B-B14F-4D97-AF65-F5344CB8AC3E}">
        <p14:creationId xmlns:p14="http://schemas.microsoft.com/office/powerpoint/2010/main" val="15706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500"/>
                                        <p:tgtEl>
                                          <p:spTgt spid="4">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5"/>
                                        </p:tgtEl>
                                      </p:cBhvr>
                                    </p:animEffect>
                                    <p:set>
                                      <p:cBhvr>
                                        <p:cTn id="46" dur="1" fill="hold">
                                          <p:stCondLst>
                                            <p:cond delay="499"/>
                                          </p:stCondLst>
                                        </p:cTn>
                                        <p:tgtEl>
                                          <p:spTgt spid="5"/>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500"/>
                                        <p:tgtEl>
                                          <p:spTgt spid="4">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
                                            <p:txEl>
                                              <p:pRg st="10" end="10"/>
                                            </p:txEl>
                                          </p:spTgt>
                                        </p:tgtEl>
                                        <p:attrNameLst>
                                          <p:attrName>style.visibility</p:attrName>
                                        </p:attrNameLst>
                                      </p:cBhvr>
                                      <p:to>
                                        <p:strVal val="visible"/>
                                      </p:to>
                                    </p:set>
                                    <p:animEffect transition="in" filter="fade">
                                      <p:cBhvr>
                                        <p:cTn id="54"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The Austerity Problem</a:t>
            </a:r>
          </a:p>
        </p:txBody>
      </p:sp>
      <p:sp>
        <p:nvSpPr>
          <p:cNvPr id="18" name="Content Placeholder 17"/>
          <p:cNvSpPr>
            <a:spLocks noGrp="1"/>
          </p:cNvSpPr>
          <p:nvPr>
            <p:ph idx="1"/>
          </p:nvPr>
        </p:nvSpPr>
        <p:spPr/>
        <p:txBody>
          <a:bodyPr/>
          <a:lstStyle/>
          <a:p>
            <a:endParaRPr lang="en-US"/>
          </a:p>
        </p:txBody>
      </p:sp>
      <p:sp>
        <p:nvSpPr>
          <p:cNvPr id="2" name="Footer Placeholder 1"/>
          <p:cNvSpPr>
            <a:spLocks noGrp="1"/>
          </p:cNvSpPr>
          <p:nvPr>
            <p:ph type="ftr" sz="quarter" idx="3"/>
          </p:nvPr>
        </p:nvSpPr>
        <p:spPr>
          <a:xfrm>
            <a:off x="152400" y="6473826"/>
            <a:ext cx="3733800" cy="247650"/>
          </a:xfrm>
        </p:spPr>
        <p:txBody>
          <a:bodyPr/>
          <a:lstStyle/>
          <a:p>
            <a:pPr>
              <a:defRPr/>
            </a:pPr>
            <a:r>
              <a:rPr lang="en-US" dirty="0" err="1"/>
              <a:t>www.BootstrapWorld.org</a:t>
            </a:r>
            <a:r>
              <a:rPr lang="en-US" dirty="0"/>
              <a:t>     |    #</a:t>
            </a:r>
            <a:r>
              <a:rPr lang="en-US" dirty="0" err="1"/>
              <a:t>BootstrapCS</a:t>
            </a:r>
            <a:endParaRPr lang="en-US" dirty="0"/>
          </a:p>
        </p:txBody>
      </p:sp>
      <p:pic>
        <p:nvPicPr>
          <p:cNvPr id="5" name="Picture 4"/>
          <p:cNvPicPr>
            <a:picLocks noChangeAspect="1"/>
          </p:cNvPicPr>
          <p:nvPr/>
        </p:nvPicPr>
        <p:blipFill>
          <a:blip r:embed="rId2"/>
          <a:stretch>
            <a:fillRect/>
          </a:stretch>
        </p:blipFill>
        <p:spPr>
          <a:xfrm>
            <a:off x="1642" y="1830616"/>
            <a:ext cx="5588000" cy="3352800"/>
          </a:xfrm>
          <a:prstGeom prst="rect">
            <a:avLst/>
          </a:prstGeom>
        </p:spPr>
      </p:pic>
      <p:pic>
        <p:nvPicPr>
          <p:cNvPr id="6" name="Picture 5"/>
          <p:cNvPicPr>
            <a:picLocks noChangeAspect="1"/>
          </p:cNvPicPr>
          <p:nvPr/>
        </p:nvPicPr>
        <p:blipFill>
          <a:blip r:embed="rId3"/>
          <a:stretch>
            <a:fillRect/>
          </a:stretch>
        </p:blipFill>
        <p:spPr>
          <a:xfrm>
            <a:off x="5093052" y="1850122"/>
            <a:ext cx="3720747" cy="2795588"/>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07781" y="3494592"/>
            <a:ext cx="3836219" cy="2548346"/>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955" y="3034716"/>
            <a:ext cx="4265667" cy="3200400"/>
          </a:xfrm>
          <a:prstGeom prst="rect">
            <a:avLst/>
          </a:prstGeom>
        </p:spPr>
      </p:pic>
      <p:pic>
        <p:nvPicPr>
          <p:cNvPr id="9" name="Picture 8"/>
          <p:cNvPicPr>
            <a:picLocks noChangeAspect="1"/>
          </p:cNvPicPr>
          <p:nvPr/>
        </p:nvPicPr>
        <p:blipFill>
          <a:blip r:embed="rId6"/>
          <a:stretch>
            <a:fillRect/>
          </a:stretch>
        </p:blipFill>
        <p:spPr>
          <a:xfrm>
            <a:off x="2192608" y="1895464"/>
            <a:ext cx="5191285" cy="2920098"/>
          </a:xfrm>
          <a:prstGeom prst="rect">
            <a:avLst/>
          </a:prstGeom>
        </p:spPr>
      </p:pic>
      <p:pic>
        <p:nvPicPr>
          <p:cNvPr id="10" name="Picture 9"/>
          <p:cNvPicPr>
            <a:picLocks noChangeAspect="1"/>
          </p:cNvPicPr>
          <p:nvPr/>
        </p:nvPicPr>
        <p:blipFill>
          <a:blip r:embed="rId7"/>
          <a:stretch>
            <a:fillRect/>
          </a:stretch>
        </p:blipFill>
        <p:spPr>
          <a:xfrm>
            <a:off x="3276503" y="1052425"/>
            <a:ext cx="5842000" cy="3898900"/>
          </a:xfrm>
          <a:prstGeom prst="rect">
            <a:avLst/>
          </a:prstGeom>
        </p:spPr>
      </p:pic>
      <p:pic>
        <p:nvPicPr>
          <p:cNvPr id="11" name="Picture 10"/>
          <p:cNvPicPr>
            <a:picLocks noChangeAspect="1"/>
          </p:cNvPicPr>
          <p:nvPr/>
        </p:nvPicPr>
        <p:blipFill>
          <a:blip r:embed="rId8"/>
          <a:stretch>
            <a:fillRect/>
          </a:stretch>
        </p:blipFill>
        <p:spPr>
          <a:xfrm>
            <a:off x="990600" y="3631326"/>
            <a:ext cx="4764231" cy="2689485"/>
          </a:xfrm>
          <a:prstGeom prst="rect">
            <a:avLst/>
          </a:prstGeom>
        </p:spPr>
      </p:pic>
      <p:pic>
        <p:nvPicPr>
          <p:cNvPr id="13" name="Picture 12"/>
          <p:cNvPicPr>
            <a:picLocks noChangeAspect="1"/>
          </p:cNvPicPr>
          <p:nvPr/>
        </p:nvPicPr>
        <p:blipFill>
          <a:blip r:embed="rId9"/>
          <a:stretch>
            <a:fillRect/>
          </a:stretch>
        </p:blipFill>
        <p:spPr>
          <a:xfrm>
            <a:off x="431315" y="1582829"/>
            <a:ext cx="3993405" cy="2963066"/>
          </a:xfrm>
          <a:prstGeom prst="rect">
            <a:avLst/>
          </a:prstGeom>
        </p:spPr>
      </p:pic>
      <p:pic>
        <p:nvPicPr>
          <p:cNvPr id="4" name="Picture 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33800" y="2988944"/>
            <a:ext cx="5410200" cy="2840355"/>
          </a:xfrm>
          <a:prstGeom prst="rect">
            <a:avLst/>
          </a:prstGeom>
        </p:spPr>
      </p:pic>
      <p:pic>
        <p:nvPicPr>
          <p:cNvPr id="16" name="Picture 15"/>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841739" y="1895464"/>
            <a:ext cx="5997461" cy="3801524"/>
          </a:xfrm>
          <a:prstGeom prst="rect">
            <a:avLst/>
          </a:prstGeom>
        </p:spPr>
      </p:pic>
      <p:pic>
        <p:nvPicPr>
          <p:cNvPr id="12" name="Picture 11"/>
          <p:cNvPicPr>
            <a:picLocks noChangeAspect="1"/>
          </p:cNvPicPr>
          <p:nvPr/>
        </p:nvPicPr>
        <p:blipFill>
          <a:blip r:embed="rId12"/>
          <a:stretch>
            <a:fillRect/>
          </a:stretch>
        </p:blipFill>
        <p:spPr>
          <a:xfrm>
            <a:off x="-88655" y="1827293"/>
            <a:ext cx="5896785" cy="3908998"/>
          </a:xfrm>
          <a:prstGeom prst="rect">
            <a:avLst/>
          </a:prstGeom>
        </p:spPr>
      </p:pic>
      <p:pic>
        <p:nvPicPr>
          <p:cNvPr id="3" name="Picture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16596" y="1737087"/>
            <a:ext cx="5241650" cy="3444513"/>
          </a:xfrm>
          <a:prstGeom prst="rect">
            <a:avLst/>
          </a:prstGeom>
        </p:spPr>
      </p:pic>
    </p:spTree>
    <p:extLst>
      <p:ext uri="{BB962C8B-B14F-4D97-AF65-F5344CB8AC3E}">
        <p14:creationId xmlns:p14="http://schemas.microsoft.com/office/powerpoint/2010/main" val="34101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Austerity Problem</a:t>
            </a:r>
          </a:p>
        </p:txBody>
      </p:sp>
      <p:sp>
        <p:nvSpPr>
          <p:cNvPr id="6" name="Content Placeholder 5"/>
          <p:cNvSpPr>
            <a:spLocks noGrp="1"/>
          </p:cNvSpPr>
          <p:nvPr>
            <p:ph idx="1"/>
          </p:nvPr>
        </p:nvSpPr>
        <p:spPr/>
        <p:txBody>
          <a:bodyPr/>
          <a:lstStyle/>
          <a:p>
            <a:r>
              <a:rPr lang="en-US" sz="2400" dirty="0"/>
              <a:t>Austerity was based on recommendations from economists</a:t>
            </a:r>
          </a:p>
          <a:p>
            <a:endParaRPr lang="en-US" sz="2400" dirty="0"/>
          </a:p>
          <a:p>
            <a:r>
              <a:rPr lang="en-US" sz="2400" dirty="0"/>
              <a:t>Those economists created a giant Excel spreadsheet to analyze historical data</a:t>
            </a:r>
          </a:p>
          <a:p>
            <a:endParaRPr lang="en-US" sz="2400" dirty="0"/>
          </a:p>
          <a:p>
            <a:r>
              <a:rPr lang="en-US" sz="2400" dirty="0"/>
              <a:t>“Backed by millions of data points” sounds a lot more convincing than “backed by hundreds of data points”.</a:t>
            </a:r>
          </a:p>
          <a:p>
            <a:endParaRPr lang="en-US" sz="2400" dirty="0"/>
          </a:p>
          <a:p>
            <a:r>
              <a:rPr lang="en-US" sz="2400" dirty="0"/>
              <a:t>There was just one problem</a:t>
            </a:r>
            <a:r>
              <a:rPr lang="mr-IN" sz="2400" dirty="0"/>
              <a:t>…</a:t>
            </a:r>
            <a:endParaRPr lang="en-US" sz="24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86732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The Austerity Problem</a:t>
            </a:r>
          </a:p>
        </p:txBody>
      </p:sp>
      <p:sp>
        <p:nvSpPr>
          <p:cNvPr id="13" name="Content Placeholder 12"/>
          <p:cNvSpPr>
            <a:spLocks noGrp="1"/>
          </p:cNvSpPr>
          <p:nvPr>
            <p:ph idx="1"/>
          </p:nvPr>
        </p:nvSpPr>
        <p:spPr/>
        <p:txBody>
          <a:bodyPr/>
          <a:lstStyle/>
          <a:p>
            <a:endParaRPr lang="en-US"/>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p:cNvPicPr>
            <a:picLocks noChangeAspect="1"/>
          </p:cNvPicPr>
          <p:nvPr/>
        </p:nvPicPr>
        <p:blipFill>
          <a:blip r:embed="rId3"/>
          <a:stretch>
            <a:fillRect/>
          </a:stretch>
        </p:blipFill>
        <p:spPr>
          <a:xfrm>
            <a:off x="152400" y="1603584"/>
            <a:ext cx="6246866" cy="1827882"/>
          </a:xfrm>
          <a:prstGeom prst="rect">
            <a:avLst/>
          </a:prstGeom>
        </p:spPr>
      </p:pic>
      <p:pic>
        <p:nvPicPr>
          <p:cNvPr id="8" name="Picture 7"/>
          <p:cNvPicPr>
            <a:picLocks noChangeAspect="1"/>
          </p:cNvPicPr>
          <p:nvPr/>
        </p:nvPicPr>
        <p:blipFill>
          <a:blip r:embed="rId4"/>
          <a:stretch>
            <a:fillRect/>
          </a:stretch>
        </p:blipFill>
        <p:spPr>
          <a:xfrm>
            <a:off x="1371600" y="3427006"/>
            <a:ext cx="7188522" cy="2637400"/>
          </a:xfrm>
          <a:prstGeom prst="rect">
            <a:avLst/>
          </a:prstGeom>
        </p:spPr>
      </p:pic>
      <p:pic>
        <p:nvPicPr>
          <p:cNvPr id="7" name="Picture 6"/>
          <p:cNvPicPr>
            <a:picLocks noChangeAspect="1"/>
          </p:cNvPicPr>
          <p:nvPr/>
        </p:nvPicPr>
        <p:blipFill>
          <a:blip r:embed="rId5"/>
          <a:stretch>
            <a:fillRect/>
          </a:stretch>
        </p:blipFill>
        <p:spPr>
          <a:xfrm>
            <a:off x="2209800" y="2299579"/>
            <a:ext cx="6134100" cy="3695700"/>
          </a:xfrm>
          <a:prstGeom prst="rect">
            <a:avLst/>
          </a:prstGeom>
        </p:spPr>
      </p:pic>
    </p:spTree>
    <p:extLst>
      <p:ext uri="{BB962C8B-B14F-4D97-AF65-F5344CB8AC3E}">
        <p14:creationId xmlns:p14="http://schemas.microsoft.com/office/powerpoint/2010/main" val="31165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951038"/>
            <a:ext cx="8686800" cy="4525962"/>
          </a:xfrm>
        </p:spPr>
        <p:txBody>
          <a:bodyPr/>
          <a:lstStyle/>
          <a:p>
            <a:r>
              <a:rPr lang="en-US" sz="2600" dirty="0"/>
              <a:t>Data Science is not about writing for-loops, queries or Excel formulas</a:t>
            </a:r>
            <a:r>
              <a:rPr lang="mr-IN" sz="2600" dirty="0"/>
              <a:t>…</a:t>
            </a:r>
            <a:endParaRPr lang="en-US" sz="2600" dirty="0"/>
          </a:p>
          <a:p>
            <a:endParaRPr lang="en-US" sz="2600" dirty="0"/>
          </a:p>
          <a:p>
            <a:r>
              <a:rPr lang="mr-IN" sz="2600" dirty="0"/>
              <a:t>…</a:t>
            </a:r>
            <a:r>
              <a:rPr lang="en-US" sz="2600" dirty="0"/>
              <a:t>any more than programming is about “writing code”</a:t>
            </a:r>
          </a:p>
          <a:p>
            <a:endParaRPr lang="en-US" sz="2600" i="1" dirty="0"/>
          </a:p>
          <a:p>
            <a:r>
              <a:rPr lang="en-US" sz="2600" dirty="0"/>
              <a:t>Data Science is about analysis, and </a:t>
            </a:r>
            <a:r>
              <a:rPr lang="en-US" sz="2600" b="1" dirty="0"/>
              <a:t>making sense of data</a:t>
            </a:r>
            <a:r>
              <a:rPr lang="en-US" sz="2600" dirty="0"/>
              <a:t>. If all we do is teach kids Excel, R, </a:t>
            </a:r>
            <a:r>
              <a:rPr lang="en-US" sz="2600" dirty="0" err="1"/>
              <a:t>etc</a:t>
            </a:r>
            <a:r>
              <a:rPr lang="mr-IN" sz="2600" dirty="0"/>
              <a:t>…</a:t>
            </a:r>
            <a:r>
              <a:rPr lang="en-US" sz="2600" dirty="0"/>
              <a:t>we fail.</a:t>
            </a:r>
          </a:p>
          <a:p>
            <a:endParaRPr lang="en-US" sz="2600" dirty="0"/>
          </a:p>
          <a:p>
            <a:pPr marL="0" indent="0">
              <a:buNone/>
            </a:pPr>
            <a:r>
              <a:rPr lang="en-US" b="1" i="1" dirty="0"/>
              <a:t>Principle 3: </a:t>
            </a:r>
            <a:r>
              <a:rPr lang="en-US" i="1" dirty="0"/>
              <a:t>Address the Austerity Problem</a:t>
            </a:r>
          </a:p>
        </p:txBody>
      </p:sp>
      <p:sp>
        <p:nvSpPr>
          <p:cNvPr id="12" name="Title 11"/>
          <p:cNvSpPr>
            <a:spLocks noGrp="1"/>
          </p:cNvSpPr>
          <p:nvPr>
            <p:ph type="title"/>
          </p:nvPr>
        </p:nvSpPr>
        <p:spPr/>
        <p:txBody>
          <a:bodyPr/>
          <a:lstStyle/>
          <a:p>
            <a:r>
              <a:rPr lang="en-US" dirty="0"/>
              <a:t>The Austerity Problem</a:t>
            </a:r>
          </a:p>
        </p:txBody>
      </p:sp>
      <p:grpSp>
        <p:nvGrpSpPr>
          <p:cNvPr id="3" name="Group 2"/>
          <p:cNvGrpSpPr/>
          <p:nvPr/>
        </p:nvGrpSpPr>
        <p:grpSpPr>
          <a:xfrm>
            <a:off x="-914400" y="1676400"/>
            <a:ext cx="10852065" cy="3932354"/>
            <a:chOff x="-1295400" y="1600200"/>
            <a:chExt cx="10852065" cy="3932354"/>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2800" y="1600200"/>
              <a:ext cx="6203865" cy="3932354"/>
            </a:xfrm>
            <a:prstGeom prst="rect">
              <a:avLst/>
            </a:prstGeom>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600200"/>
              <a:ext cx="5984017" cy="3932354"/>
            </a:xfrm>
            <a:prstGeom prst="rect">
              <a:avLst/>
            </a:prstGeom>
          </p:spPr>
        </p:pic>
      </p:grpSp>
    </p:spTree>
    <p:extLst>
      <p:ext uri="{BB962C8B-B14F-4D97-AF65-F5344CB8AC3E}">
        <p14:creationId xmlns:p14="http://schemas.microsoft.com/office/powerpoint/2010/main" val="186177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Goals for this Workshop</a:t>
            </a:r>
          </a:p>
        </p:txBody>
      </p:sp>
      <p:sp>
        <p:nvSpPr>
          <p:cNvPr id="18434" name="Content Placeholder 2"/>
          <p:cNvSpPr>
            <a:spLocks noGrp="1"/>
          </p:cNvSpPr>
          <p:nvPr>
            <p:ph idx="1"/>
          </p:nvPr>
        </p:nvSpPr>
        <p:spPr/>
        <p:txBody>
          <a:bodyPr/>
          <a:lstStyle/>
          <a:p>
            <a:pPr>
              <a:lnSpc>
                <a:spcPct val="150000"/>
              </a:lnSpc>
            </a:pPr>
            <a:r>
              <a:rPr lang="en-US" altLang="en-US" dirty="0">
                <a:ea typeface="ＭＳ Ｐゴシック" charset="-128"/>
                <a:cs typeface="Helvetica" charset="0"/>
              </a:rPr>
              <a:t>Understand what “Data Science” is, why it matters</a:t>
            </a:r>
          </a:p>
          <a:p>
            <a:pPr>
              <a:lnSpc>
                <a:spcPct val="150000"/>
              </a:lnSpc>
            </a:pPr>
            <a:r>
              <a:rPr lang="en-US" altLang="en-US" dirty="0">
                <a:ea typeface="ＭＳ Ｐゴシック" charset="-128"/>
                <a:cs typeface="Helvetica" charset="0"/>
              </a:rPr>
              <a:t>Get comfortable with programming in </a:t>
            </a:r>
            <a:r>
              <a:rPr lang="en-US" altLang="en-US" dirty="0" err="1">
                <a:ea typeface="ＭＳ Ｐゴシック" charset="-128"/>
                <a:cs typeface="Helvetica" charset="0"/>
              </a:rPr>
              <a:t>Pyret</a:t>
            </a:r>
            <a:endParaRPr lang="en-US" altLang="en-US" dirty="0">
              <a:ea typeface="ＭＳ Ｐゴシック" charset="-128"/>
              <a:cs typeface="Helvetica" charset="0"/>
            </a:endParaRPr>
          </a:p>
          <a:p>
            <a:pPr>
              <a:lnSpc>
                <a:spcPct val="150000"/>
              </a:lnSpc>
            </a:pPr>
            <a:r>
              <a:rPr lang="en-US" altLang="en-US" dirty="0">
                <a:ea typeface="ＭＳ Ｐゴシック" charset="-128"/>
                <a:cs typeface="Helvetica" charset="0"/>
              </a:rPr>
              <a:t>Work through the entire curriculum</a:t>
            </a:r>
          </a:p>
          <a:p>
            <a:pPr>
              <a:lnSpc>
                <a:spcPct val="150000"/>
              </a:lnSpc>
            </a:pPr>
            <a:r>
              <a:rPr lang="en-US" altLang="en-US" dirty="0">
                <a:ea typeface="ＭＳ Ｐゴシック" charset="-128"/>
                <a:cs typeface="Helvetica" charset="0"/>
              </a:rPr>
              <a:t>Discuss pedagogy</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Bootstrap Materials</a:t>
            </a:r>
            <a:endParaRPr lang="en-US" cap="small" dirty="0"/>
          </a:p>
        </p:txBody>
      </p:sp>
      <p:sp>
        <p:nvSpPr>
          <p:cNvPr id="3" name="Vertical Text Placeholder 2"/>
          <p:cNvSpPr>
            <a:spLocks noGrp="1"/>
          </p:cNvSpPr>
          <p:nvPr>
            <p:ph idx="1"/>
          </p:nvPr>
        </p:nvSpPr>
        <p:spPr/>
        <p:txBody>
          <a:bodyPr/>
          <a:lstStyle/>
          <a:p>
            <a:pPr eaLnBrk="1" hangingPunct="1">
              <a:spcAft>
                <a:spcPts val="2400"/>
              </a:spcAft>
            </a:pPr>
            <a:r>
              <a:rPr lang="en-US" altLang="en-US" b="1" dirty="0">
                <a:ea typeface="ＭＳ Ｐゴシック" charset="-128"/>
                <a:cs typeface="Helvetica" charset="0"/>
              </a:rPr>
              <a:t>Software</a:t>
            </a:r>
            <a:r>
              <a:rPr lang="en-US" altLang="en-US" dirty="0">
                <a:ea typeface="ＭＳ Ｐゴシック" charset="-128"/>
                <a:cs typeface="Helvetica" charset="0"/>
              </a:rPr>
              <a:t>: In the cloud, or on your machine.</a:t>
            </a:r>
          </a:p>
          <a:p>
            <a:pPr eaLnBrk="1" hangingPunct="1">
              <a:spcAft>
                <a:spcPts val="2400"/>
              </a:spcAft>
            </a:pPr>
            <a:r>
              <a:rPr lang="en-US" altLang="en-US" b="1" dirty="0">
                <a:ea typeface="ＭＳ Ｐゴシック" charset="-128"/>
                <a:cs typeface="Helvetica" charset="0"/>
              </a:rPr>
              <a:t>Lesson Plans</a:t>
            </a:r>
            <a:r>
              <a:rPr lang="en-US" altLang="en-US" dirty="0">
                <a:ea typeface="ＭＳ Ｐゴシック" charset="-128"/>
                <a:cs typeface="Helvetica" charset="0"/>
              </a:rPr>
              <a:t>: Detailed[*] curricula, student handouts, integrated workbooks, and supplemental activities.</a:t>
            </a:r>
            <a:endParaRPr lang="en-US" altLang="en-US" u="sng" dirty="0">
              <a:ea typeface="ＭＳ Ｐゴシック" charset="-128"/>
              <a:cs typeface="Helvetica" charset="0"/>
            </a:endParaRPr>
          </a:p>
          <a:p>
            <a:pPr eaLnBrk="1" hangingPunct="1">
              <a:spcAft>
                <a:spcPts val="2400"/>
              </a:spcAft>
            </a:pPr>
            <a:r>
              <a:rPr lang="en-US" altLang="en-US" b="1" dirty="0">
                <a:ea typeface="ＭＳ Ｐゴシック" charset="-128"/>
                <a:cs typeface="Helvetica" charset="0"/>
              </a:rPr>
              <a:t>Language</a:t>
            </a:r>
            <a:r>
              <a:rPr lang="en-US" altLang="en-US" dirty="0">
                <a:ea typeface="ＭＳ Ｐゴシック" charset="-128"/>
                <a:cs typeface="Helvetica" charset="0"/>
              </a:rPr>
              <a:t>: Algebraic semantics, integrated tables, integrated graphing and plotting</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900112" y="1600200"/>
            <a:ext cx="74961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0820" rIns="81639" bIns="40820"/>
          <a:lstStyle>
            <a:lvl1pPr>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9pPr>
          </a:lstStyle>
          <a:p>
            <a:pPr algn="ctr">
              <a:lnSpc>
                <a:spcPct val="200000"/>
              </a:lnSpc>
              <a:spcBef>
                <a:spcPts val="638"/>
              </a:spcBef>
              <a:buClrTx/>
              <a:buSzTx/>
              <a:buNone/>
            </a:pPr>
            <a:r>
              <a:rPr lang="en-US" altLang="en-US" sz="2500" dirty="0">
                <a:latin typeface="Arial" charset="0"/>
              </a:rPr>
              <a:t>Math &amp; Statistics Classes</a:t>
            </a:r>
          </a:p>
          <a:p>
            <a:pPr algn="ctr">
              <a:lnSpc>
                <a:spcPct val="200000"/>
              </a:lnSpc>
              <a:spcBef>
                <a:spcPts val="638"/>
              </a:spcBef>
              <a:buClrTx/>
              <a:buSzTx/>
              <a:buNone/>
            </a:pPr>
            <a:r>
              <a:rPr lang="en-US" altLang="en-US" sz="2500" dirty="0">
                <a:latin typeface="Arial" charset="0"/>
              </a:rPr>
              <a:t>Business Classes</a:t>
            </a:r>
          </a:p>
          <a:p>
            <a:pPr algn="ctr">
              <a:lnSpc>
                <a:spcPct val="200000"/>
              </a:lnSpc>
              <a:spcBef>
                <a:spcPts val="638"/>
              </a:spcBef>
              <a:buClrTx/>
              <a:buSzTx/>
              <a:buNone/>
            </a:pPr>
            <a:r>
              <a:rPr lang="en-US" altLang="en-US" sz="2500" dirty="0">
                <a:latin typeface="Arial" charset="0"/>
              </a:rPr>
              <a:t>CS/AP CS Principles Classes</a:t>
            </a:r>
          </a:p>
          <a:p>
            <a:pPr algn="ctr">
              <a:lnSpc>
                <a:spcPct val="200000"/>
              </a:lnSpc>
              <a:spcBef>
                <a:spcPts val="638"/>
              </a:spcBef>
              <a:buClrTx/>
              <a:buSzTx/>
              <a:buNone/>
            </a:pPr>
            <a:r>
              <a:rPr lang="en-US" altLang="en-US" sz="2500" dirty="0">
                <a:latin typeface="Arial" charset="0"/>
              </a:rPr>
              <a:t>Social Studies / Civics Classes</a:t>
            </a:r>
          </a:p>
          <a:p>
            <a:pPr algn="ctr">
              <a:lnSpc>
                <a:spcPct val="200000"/>
              </a:lnSpc>
              <a:spcBef>
                <a:spcPts val="638"/>
              </a:spcBef>
              <a:buClrTx/>
              <a:buSzTx/>
              <a:buNone/>
            </a:pPr>
            <a:r>
              <a:rPr lang="en-US" altLang="en-US" sz="2500" dirty="0">
                <a:latin typeface="Arial" charset="0"/>
              </a:rPr>
              <a:t>Data Science Classes</a:t>
            </a:r>
          </a:p>
        </p:txBody>
      </p:sp>
      <p:sp>
        <p:nvSpPr>
          <p:cNvPr id="2" name="Title 1"/>
          <p:cNvSpPr>
            <a:spLocks noGrp="1"/>
          </p:cNvSpPr>
          <p:nvPr>
            <p:ph type="title"/>
          </p:nvPr>
        </p:nvSpPr>
        <p:spPr/>
        <p:txBody>
          <a:bodyPr>
            <a:normAutofit/>
          </a:bodyPr>
          <a:lstStyle/>
          <a:p>
            <a:pPr>
              <a:defRPr/>
            </a:pPr>
            <a:r>
              <a:rPr lang="en-US" sz="3200" dirty="0"/>
              <a:t>Where Does Data Science Fit?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Setting up your classroom</a:t>
            </a:r>
          </a:p>
        </p:txBody>
      </p:sp>
      <p:sp>
        <p:nvSpPr>
          <p:cNvPr id="3" name="Content Placeholder 2"/>
          <p:cNvSpPr>
            <a:spLocks noGrp="1"/>
          </p:cNvSpPr>
          <p:nvPr>
            <p:ph idx="1"/>
          </p:nvPr>
        </p:nvSpPr>
        <p:spPr/>
        <p:txBody>
          <a:bodyPr/>
          <a:lstStyle/>
          <a:p>
            <a:pPr>
              <a:lnSpc>
                <a:spcPct val="150000"/>
              </a:lnSpc>
              <a:spcBef>
                <a:spcPts val="0"/>
              </a:spcBef>
              <a:spcAft>
                <a:spcPts val="1200"/>
              </a:spcAft>
              <a:buFont typeface="Wingdings" charset="2"/>
              <a:buChar char="ü"/>
            </a:pPr>
            <a:r>
              <a:rPr lang="en-US" altLang="en-US" dirty="0">
                <a:ea typeface="ＭＳ Ｐゴシック" charset="-128"/>
                <a:cs typeface="Helvetica" charset="0"/>
              </a:rPr>
              <a:t>Physical Materials (workbooks, pens, </a:t>
            </a:r>
            <a:r>
              <a:rPr lang="en-US" altLang="en-US" dirty="0" err="1">
                <a:ea typeface="ＭＳ Ｐゴシック" charset="-128"/>
                <a:cs typeface="Helvetica" charset="0"/>
              </a:rPr>
              <a:t>etc</a:t>
            </a:r>
            <a:r>
              <a:rPr lang="en-US" altLang="en-US" dirty="0">
                <a:ea typeface="ＭＳ Ｐゴシック" charset="-128"/>
                <a:cs typeface="Helvetica" charset="0"/>
              </a:rPr>
              <a:t>)</a:t>
            </a:r>
          </a:p>
          <a:p>
            <a:pPr>
              <a:lnSpc>
                <a:spcPct val="150000"/>
              </a:lnSpc>
              <a:spcBef>
                <a:spcPts val="0"/>
              </a:spcBef>
              <a:spcAft>
                <a:spcPts val="1200"/>
              </a:spcAft>
              <a:buFont typeface="Wingdings" charset="2"/>
              <a:buChar char="ü"/>
            </a:pPr>
            <a:r>
              <a:rPr lang="en-US" altLang="en-US" dirty="0">
                <a:ea typeface="ＭＳ Ｐゴシック" charset="-128"/>
                <a:cs typeface="Helvetica" charset="0"/>
              </a:rPr>
              <a:t>One computer for each pair of students</a:t>
            </a:r>
          </a:p>
          <a:p>
            <a:pPr>
              <a:lnSpc>
                <a:spcPct val="150000"/>
              </a:lnSpc>
              <a:spcBef>
                <a:spcPts val="0"/>
              </a:spcBef>
              <a:spcAft>
                <a:spcPts val="1200"/>
              </a:spcAft>
              <a:buFont typeface="Wingdings" charset="2"/>
              <a:buChar char="ü"/>
            </a:pPr>
            <a:r>
              <a:rPr lang="en-US" altLang="en-US" dirty="0">
                <a:ea typeface="ＭＳ Ｐゴシック" charset="-128"/>
                <a:cs typeface="Helvetica" charset="0"/>
              </a:rPr>
              <a:t>Gmail Account (per-class? per-pair?)</a:t>
            </a:r>
          </a:p>
          <a:p>
            <a:pPr>
              <a:lnSpc>
                <a:spcPct val="150000"/>
              </a:lnSpc>
              <a:spcBef>
                <a:spcPts val="0"/>
              </a:spcBef>
              <a:spcAft>
                <a:spcPts val="1200"/>
              </a:spcAft>
              <a:buFont typeface="Wingdings" charset="2"/>
              <a:buChar char="ü"/>
            </a:pPr>
            <a:r>
              <a:rPr lang="en-US" altLang="en-US" dirty="0">
                <a:ea typeface="ＭＳ Ｐゴシック" charset="-128"/>
                <a:cs typeface="Helvetica" charset="0"/>
              </a:rPr>
              <a:t>Log into </a:t>
            </a:r>
            <a:r>
              <a:rPr lang="en-US" altLang="en-US" dirty="0">
                <a:ea typeface="ＭＳ Ｐゴシック" charset="-128"/>
                <a:cs typeface="Helvetica" charset="0"/>
                <a:hlinkClick r:id="rId2"/>
              </a:rPr>
              <a:t>https://code.pyret.org/</a:t>
            </a:r>
            <a:endParaRPr lang="en-US" altLang="en-US" dirty="0">
              <a:ea typeface="ＭＳ Ｐゴシック" charset="-128"/>
              <a:cs typeface="Helvetica" charset="0"/>
            </a:endParaRPr>
          </a:p>
          <a:p>
            <a:pPr>
              <a:lnSpc>
                <a:spcPct val="150000"/>
              </a:lnSpc>
              <a:spcBef>
                <a:spcPts val="0"/>
              </a:spcBef>
              <a:spcAft>
                <a:spcPts val="1200"/>
              </a:spcAft>
              <a:buFont typeface="Wingdings" charset="2"/>
              <a:buChar char="ü"/>
            </a:pPr>
            <a:r>
              <a:rPr lang="en-US" altLang="en-US" dirty="0">
                <a:ea typeface="ＭＳ Ｐゴシック" charset="-128"/>
                <a:cs typeface="Helvetica" charset="0"/>
              </a:rPr>
              <a:t>Go to </a:t>
            </a:r>
            <a:r>
              <a:rPr lang="en-US" altLang="en-US" dirty="0">
                <a:ea typeface="ＭＳ Ｐゴシック" charset="-128"/>
                <a:cs typeface="Helvetica" charset="0"/>
                <a:hlinkClick r:id="rId3"/>
              </a:rPr>
              <a:t>www.BootstrapWorld.org/</a:t>
            </a:r>
            <a:endParaRPr lang="en-US" altLang="en-US" dirty="0">
              <a:ea typeface="ＭＳ Ｐゴシック" charset="-128"/>
              <a:cs typeface="Helvetica" charset="0"/>
            </a:endParaRPr>
          </a:p>
          <a:p>
            <a:pPr>
              <a:lnSpc>
                <a:spcPct val="150000"/>
              </a:lnSpc>
              <a:spcBef>
                <a:spcPts val="0"/>
              </a:spcBef>
              <a:spcAft>
                <a:spcPts val="1200"/>
              </a:spcAft>
              <a:buFont typeface="Wingdings" charset="2"/>
              <a:buChar char="ü"/>
            </a:pPr>
            <a:r>
              <a:rPr lang="en-US" altLang="en-US" dirty="0">
                <a:ea typeface="ＭＳ Ｐゴシック" charset="-128"/>
                <a:cs typeface="Helvetica" charset="0"/>
              </a:rPr>
              <a:t>Let’s check out the materials…</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1</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Do Now</a:t>
            </a:r>
          </a:p>
        </p:txBody>
      </p:sp>
      <p:sp>
        <p:nvSpPr>
          <p:cNvPr id="9" name="Content Placeholder 2"/>
          <p:cNvSpPr>
            <a:spLocks noGrp="1"/>
          </p:cNvSpPr>
          <p:nvPr>
            <p:ph idx="1"/>
          </p:nvPr>
        </p:nvSpPr>
        <p:spPr>
          <a:xfrm>
            <a:off x="304800" y="1554163"/>
            <a:ext cx="8686800" cy="4525962"/>
          </a:xfrm>
        </p:spPr>
        <p:txBody>
          <a:bodyPr/>
          <a:lstStyle/>
          <a:p>
            <a:pPr eaLnBrk="1" hangingPunct="1">
              <a:lnSpc>
                <a:spcPct val="200000"/>
              </a:lnSpc>
            </a:pPr>
            <a:r>
              <a:rPr lang="en-US" altLang="en-US" dirty="0">
                <a:latin typeface="Helvetica" charset="0"/>
                <a:ea typeface="ＭＳ Ｐゴシック" charset="-128"/>
                <a:cs typeface="Helvetica" charset="0"/>
              </a:rPr>
              <a:t>Choose a question.</a:t>
            </a:r>
          </a:p>
          <a:p>
            <a:pPr eaLnBrk="1" hangingPunct="1">
              <a:lnSpc>
                <a:spcPct val="200000"/>
              </a:lnSpc>
            </a:pPr>
            <a:r>
              <a:rPr lang="en-US" altLang="en-US" dirty="0">
                <a:latin typeface="Helvetica" charset="0"/>
                <a:ea typeface="ＭＳ Ｐゴシック" charset="-128"/>
                <a:cs typeface="Helvetica" charset="0"/>
              </a:rPr>
              <a:t>Quick! What’s </a:t>
            </a:r>
            <a:r>
              <a:rPr lang="en-US" altLang="en-US" i="1" dirty="0">
                <a:latin typeface="Helvetica" charset="0"/>
                <a:ea typeface="ＭＳ Ｐゴシック" charset="-128"/>
                <a:cs typeface="Helvetica" charset="0"/>
              </a:rPr>
              <a:t>your</a:t>
            </a:r>
            <a:r>
              <a:rPr lang="en-US" altLang="en-US" dirty="0">
                <a:latin typeface="Helvetica" charset="0"/>
                <a:ea typeface="ＭＳ Ｐゴシック" charset="-128"/>
                <a:cs typeface="Helvetica" charset="0"/>
              </a:rPr>
              <a:t> hypothesis?</a:t>
            </a:r>
          </a:p>
          <a:p>
            <a:pPr eaLnBrk="1" hangingPunct="1">
              <a:lnSpc>
                <a:spcPct val="200000"/>
              </a:lnSpc>
            </a:pPr>
            <a:r>
              <a:rPr lang="en-US" altLang="en-US" dirty="0">
                <a:latin typeface="Helvetica" charset="0"/>
                <a:ea typeface="ＭＳ Ｐゴシック" charset="-128"/>
                <a:cs typeface="Helvetica" charset="0"/>
              </a:rPr>
              <a:t>How would you find an answer to that question?</a:t>
            </a:r>
          </a:p>
          <a:p>
            <a:pPr eaLnBrk="1" hangingPunct="1">
              <a:lnSpc>
                <a:spcPct val="200000"/>
              </a:lnSpc>
            </a:pPr>
            <a:r>
              <a:rPr lang="en-US" altLang="en-US" dirty="0">
                <a:latin typeface="Helvetica" charset="0"/>
                <a:ea typeface="ＭＳ Ｐゴシック" charset="-128"/>
                <a:cs typeface="Helvetica" charset="0"/>
              </a:rPr>
              <a:t>What do you </a:t>
            </a:r>
            <a:r>
              <a:rPr lang="en-US" altLang="en-US" b="1" dirty="0">
                <a:latin typeface="Helvetica" charset="0"/>
                <a:ea typeface="ＭＳ Ｐゴシック" charset="-128"/>
                <a:cs typeface="Helvetica" charset="0"/>
              </a:rPr>
              <a:t>Notice</a:t>
            </a:r>
            <a:r>
              <a:rPr lang="en-US" altLang="en-US" dirty="0">
                <a:latin typeface="Helvetica" charset="0"/>
                <a:ea typeface="ＭＳ Ｐゴシック" charset="-128"/>
                <a:cs typeface="Helvetica" charset="0"/>
              </a:rPr>
              <a:t>?</a:t>
            </a:r>
          </a:p>
          <a:p>
            <a:pPr eaLnBrk="1" hangingPunct="1">
              <a:lnSpc>
                <a:spcPct val="200000"/>
              </a:lnSpc>
            </a:pPr>
            <a:r>
              <a:rPr lang="en-US" altLang="en-US" dirty="0">
                <a:latin typeface="Helvetica" charset="0"/>
                <a:ea typeface="ＭＳ Ｐゴシック" charset="-128"/>
                <a:cs typeface="Helvetica" charset="0"/>
              </a:rPr>
              <a:t>What do you </a:t>
            </a:r>
            <a:r>
              <a:rPr lang="en-US" altLang="en-US" b="1" dirty="0">
                <a:latin typeface="Helvetica" charset="0"/>
                <a:ea typeface="ＭＳ Ｐゴシック" charset="-128"/>
                <a:cs typeface="Helvetica" charset="0"/>
              </a:rPr>
              <a:t>Wonder</a:t>
            </a:r>
            <a:r>
              <a:rPr lang="en-US" altLang="en-US" dirty="0">
                <a:latin typeface="Helvetica" charset="0"/>
                <a:ea typeface="ＭＳ Ｐゴシック" charset="-128"/>
                <a:cs typeface="Helvetica" charset="0"/>
              </a:rPr>
              <a:t>?</a:t>
            </a:r>
          </a:p>
          <a:p>
            <a:pPr eaLnBrk="1" hangingPunct="1">
              <a:lnSpc>
                <a:spcPct val="200000"/>
              </a:lnSpc>
            </a:pPr>
            <a:endParaRPr lang="en-US" altLang="en-US" dirty="0">
              <a:latin typeface="Helvetica" charset="0"/>
              <a:ea typeface="ＭＳ Ｐゴシック" charset="-128"/>
              <a:cs typeface="Helvetica"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The Animals Dataset</a:t>
            </a:r>
          </a:p>
        </p:txBody>
      </p:sp>
      <p:sp>
        <p:nvSpPr>
          <p:cNvPr id="9" name="Content Placeholder 2"/>
          <p:cNvSpPr>
            <a:spLocks noGrp="1"/>
          </p:cNvSpPr>
          <p:nvPr>
            <p:ph idx="1"/>
          </p:nvPr>
        </p:nvSpPr>
        <p:spPr>
          <a:xfrm>
            <a:off x="304800" y="1554163"/>
            <a:ext cx="8686800" cy="4525962"/>
          </a:xfrm>
        </p:spPr>
        <p:txBody>
          <a:bodyPr/>
          <a:lstStyle/>
          <a:p>
            <a:pPr eaLnBrk="1" hangingPunct="1">
              <a:lnSpc>
                <a:spcPct val="150000"/>
              </a:lnSpc>
            </a:pPr>
            <a:r>
              <a:rPr lang="en-US" altLang="en-US" sz="2400" dirty="0">
                <a:latin typeface="Helvetica" charset="0"/>
                <a:ea typeface="ＭＳ Ｐゴシック" charset="-128"/>
                <a:cs typeface="Helvetica" charset="0"/>
              </a:rPr>
              <a:t>Open the </a:t>
            </a:r>
            <a:r>
              <a:rPr lang="en-US" altLang="en-US" sz="2400" dirty="0">
                <a:latin typeface="Helvetica" charset="0"/>
                <a:ea typeface="ＭＳ Ｐゴシック" charset="-128"/>
                <a:cs typeface="Helvetica" charset="0"/>
                <a:hlinkClick r:id="rId3"/>
              </a:rPr>
              <a:t>Animals Dataset</a:t>
            </a:r>
            <a:r>
              <a:rPr lang="en-US" altLang="en-US" sz="2400" dirty="0">
                <a:latin typeface="Helvetica" charset="0"/>
                <a:ea typeface="ＭＳ Ｐゴシック" charset="-128"/>
                <a:cs typeface="Helvetica" charset="0"/>
              </a:rPr>
              <a:t> in a new tab, or turn to Page 2</a:t>
            </a:r>
          </a:p>
          <a:p>
            <a:pPr eaLnBrk="1" hangingPunct="1">
              <a:lnSpc>
                <a:spcPct val="150000"/>
              </a:lnSpc>
            </a:pPr>
            <a:r>
              <a:rPr lang="en-US" altLang="en-US" sz="2400" dirty="0">
                <a:latin typeface="Helvetica" charset="0"/>
                <a:ea typeface="ＭＳ Ｐゴシック" charset="-128"/>
                <a:cs typeface="Helvetica" charset="0"/>
              </a:rPr>
              <a:t>Complete the </a:t>
            </a:r>
            <a:r>
              <a:rPr lang="en-US" altLang="en-US" sz="2400" u="sng" dirty="0">
                <a:latin typeface="Helvetica" charset="0"/>
                <a:ea typeface="ＭＳ Ｐゴシック" charset="-128"/>
                <a:cs typeface="Helvetica" charset="0"/>
              </a:rPr>
              <a:t>top</a:t>
            </a:r>
            <a:r>
              <a:rPr lang="en-US" altLang="en-US" sz="2400" dirty="0">
                <a:latin typeface="Helvetica" charset="0"/>
                <a:ea typeface="ＭＳ Ｐゴシック" charset="-128"/>
                <a:cs typeface="Helvetica" charset="0"/>
              </a:rPr>
              <a:t> of Page 3…</a:t>
            </a:r>
          </a:p>
          <a:p>
            <a:pPr lvl="1" eaLnBrk="1" hangingPunct="1">
              <a:lnSpc>
                <a:spcPct val="150000"/>
              </a:lnSpc>
            </a:pPr>
            <a:r>
              <a:rPr lang="en-US" altLang="en-US" sz="2000" dirty="0">
                <a:latin typeface="Helvetica" charset="0"/>
                <a:ea typeface="ＭＳ Ｐゴシック" charset="-128"/>
                <a:cs typeface="Helvetica" charset="0"/>
              </a:rPr>
              <a:t>What do you </a:t>
            </a:r>
            <a:r>
              <a:rPr lang="en-US" altLang="en-US" sz="2000" b="1" dirty="0">
                <a:latin typeface="Helvetica" charset="0"/>
                <a:ea typeface="ＭＳ Ｐゴシック" charset="-128"/>
                <a:cs typeface="Helvetica" charset="0"/>
              </a:rPr>
              <a:t>Notice</a:t>
            </a:r>
            <a:r>
              <a:rPr lang="en-US" altLang="en-US" sz="2000" dirty="0">
                <a:latin typeface="Helvetica" charset="0"/>
                <a:ea typeface="ＭＳ Ｐゴシック" charset="-128"/>
                <a:cs typeface="Helvetica" charset="0"/>
              </a:rPr>
              <a:t>?</a:t>
            </a:r>
          </a:p>
          <a:p>
            <a:pPr lvl="1" eaLnBrk="1" hangingPunct="1">
              <a:lnSpc>
                <a:spcPct val="150000"/>
              </a:lnSpc>
            </a:pPr>
            <a:r>
              <a:rPr lang="en-US" altLang="en-US" sz="2000" dirty="0">
                <a:latin typeface="Helvetica" charset="0"/>
                <a:ea typeface="ＭＳ Ｐゴシック" charset="-128"/>
                <a:cs typeface="Helvetica" charset="0"/>
              </a:rPr>
              <a:t>What do you </a:t>
            </a:r>
            <a:r>
              <a:rPr lang="en-US" altLang="en-US" sz="2000" b="1" dirty="0">
                <a:latin typeface="Helvetica" charset="0"/>
                <a:ea typeface="ＭＳ Ｐゴシック" charset="-128"/>
                <a:cs typeface="Helvetica" charset="0"/>
              </a:rPr>
              <a:t>Wonder</a:t>
            </a:r>
            <a:r>
              <a:rPr lang="en-US" altLang="en-US" sz="2000" dirty="0">
                <a:latin typeface="Helvetica" charset="0"/>
                <a:ea typeface="ＭＳ Ｐゴシック" charset="-128"/>
                <a:cs typeface="Helvetica" charset="0"/>
              </a:rPr>
              <a:t>?</a:t>
            </a:r>
          </a:p>
          <a:p>
            <a:pPr eaLnBrk="1" hangingPunct="1">
              <a:lnSpc>
                <a:spcPct val="150000"/>
              </a:lnSpc>
            </a:pPr>
            <a:r>
              <a:rPr lang="en-US" altLang="en-US" sz="2400" dirty="0">
                <a:latin typeface="Helvetica" charset="0"/>
                <a:ea typeface="ＭＳ Ｐゴシック" charset="-128"/>
                <a:cs typeface="Helvetica" charset="0"/>
              </a:rPr>
              <a:t>What columns do you see? What sheet are we in?</a:t>
            </a:r>
          </a:p>
          <a:p>
            <a:pPr eaLnBrk="1" hangingPunct="1">
              <a:lnSpc>
                <a:spcPct val="150000"/>
              </a:lnSpc>
            </a:pPr>
            <a:r>
              <a:rPr lang="en-US" altLang="en-US" sz="2400" dirty="0">
                <a:latin typeface="Helvetica" charset="0"/>
                <a:ea typeface="ＭＳ Ｐゴシック" charset="-128"/>
                <a:cs typeface="Courier New" charset="0"/>
              </a:rPr>
              <a:t>This is just a </a:t>
            </a:r>
            <a:r>
              <a:rPr lang="en-US" altLang="en-US" sz="2400" i="1" dirty="0">
                <a:latin typeface="Helvetica" charset="0"/>
                <a:ea typeface="ＭＳ Ｐゴシック" charset="-128"/>
                <a:cs typeface="Courier New" charset="0"/>
              </a:rPr>
              <a:t>sample </a:t>
            </a:r>
            <a:r>
              <a:rPr lang="en-US" altLang="en-US" sz="2400" dirty="0">
                <a:latin typeface="Helvetica" charset="0"/>
                <a:ea typeface="ＭＳ Ｐゴシック" charset="-128"/>
                <a:cs typeface="Courier New" charset="0"/>
              </a:rPr>
              <a:t>of shelter animals.</a:t>
            </a:r>
            <a:endParaRPr lang="en-US" altLang="en-US" sz="2400" dirty="0">
              <a:latin typeface="Courier New" charset="0"/>
              <a:ea typeface="Courier New" charset="0"/>
              <a:cs typeface="Courier New"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9412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fade">
                                      <p:cBhvr>
                                        <p:cTn id="23" dur="500"/>
                                        <p:tgtEl>
                                          <p:spTgt spid="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fade">
                                      <p:cBhvr>
                                        <p:cTn id="28"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lnSpc>
                <a:spcPct val="150000"/>
              </a:lnSpc>
            </a:pPr>
            <a:r>
              <a:rPr lang="en-US" altLang="en-US" dirty="0">
                <a:latin typeface="Helvetica" charset="0"/>
                <a:ea typeface="ＭＳ Ｐゴシック" charset="-128"/>
                <a:cs typeface="Helvetica" charset="0"/>
              </a:rPr>
              <a:t>Categorical v. Quantitative</a:t>
            </a:r>
          </a:p>
        </p:txBody>
      </p:sp>
      <p:sp>
        <p:nvSpPr>
          <p:cNvPr id="9" name="Content Placeholder 2"/>
          <p:cNvSpPr>
            <a:spLocks noGrp="1"/>
          </p:cNvSpPr>
          <p:nvPr>
            <p:ph idx="1"/>
          </p:nvPr>
        </p:nvSpPr>
        <p:spPr>
          <a:xfrm>
            <a:off x="304800" y="1554163"/>
            <a:ext cx="8686800" cy="4525962"/>
          </a:xfrm>
        </p:spPr>
        <p:txBody>
          <a:bodyPr/>
          <a:lstStyle/>
          <a:p>
            <a:pPr eaLnBrk="1" hangingPunct="1">
              <a:lnSpc>
                <a:spcPct val="150000"/>
              </a:lnSpc>
            </a:pPr>
            <a:r>
              <a:rPr lang="en-US" altLang="en-US" sz="2000" dirty="0">
                <a:latin typeface="Helvetica" charset="0"/>
                <a:ea typeface="ＭＳ Ｐゴシック" charset="-128"/>
                <a:cs typeface="Helvetica" charset="0"/>
              </a:rPr>
              <a:t>Categorical Data</a:t>
            </a:r>
          </a:p>
          <a:p>
            <a:pPr lvl="1" eaLnBrk="1" hangingPunct="1">
              <a:lnSpc>
                <a:spcPct val="150000"/>
              </a:lnSpc>
            </a:pPr>
            <a:r>
              <a:rPr lang="en-US" altLang="en-US" sz="1600" dirty="0">
                <a:latin typeface="Helvetica" charset="0"/>
                <a:ea typeface="ＭＳ Ｐゴシック" charset="-128"/>
                <a:cs typeface="Helvetica" charset="0"/>
              </a:rPr>
              <a:t>Answers “which one?”</a:t>
            </a:r>
          </a:p>
          <a:p>
            <a:pPr eaLnBrk="1" hangingPunct="1">
              <a:lnSpc>
                <a:spcPct val="150000"/>
              </a:lnSpc>
            </a:pPr>
            <a:r>
              <a:rPr lang="en-US" altLang="en-US" sz="2000" dirty="0">
                <a:latin typeface="Helvetica" charset="0"/>
                <a:ea typeface="ＭＳ Ｐゴシック" charset="-128"/>
                <a:cs typeface="Helvetica" charset="0"/>
              </a:rPr>
              <a:t>Quantitative Data </a:t>
            </a:r>
          </a:p>
          <a:p>
            <a:pPr lvl="1" eaLnBrk="1" hangingPunct="1"/>
            <a:r>
              <a:rPr lang="en-US" altLang="en-US" sz="1600" dirty="0">
                <a:latin typeface="Helvetica" charset="0"/>
                <a:ea typeface="ＭＳ Ｐゴシック" charset="-128"/>
                <a:cs typeface="Helvetica" charset="0"/>
              </a:rPr>
              <a:t>Answers “how much?”</a:t>
            </a:r>
          </a:p>
          <a:p>
            <a:pPr lvl="1" eaLnBrk="1" hangingPunct="1"/>
            <a:r>
              <a:rPr lang="en-US" altLang="en-US" sz="1600" dirty="0">
                <a:latin typeface="Helvetica" charset="0"/>
                <a:ea typeface="ＭＳ Ｐゴシック" charset="-128"/>
                <a:cs typeface="Helvetica" charset="0"/>
              </a:rPr>
              <a:t>The rules of arithmetic </a:t>
            </a:r>
            <a:r>
              <a:rPr lang="en-US" altLang="en-US" sz="1600" i="1" dirty="0">
                <a:latin typeface="Helvetica" charset="0"/>
                <a:ea typeface="ＭＳ Ｐゴシック" charset="-128"/>
                <a:cs typeface="Helvetica" charset="0"/>
              </a:rPr>
              <a:t>make sense</a:t>
            </a:r>
          </a:p>
          <a:p>
            <a:pPr eaLnBrk="1" hangingPunct="1">
              <a:lnSpc>
                <a:spcPct val="150000"/>
              </a:lnSpc>
            </a:pPr>
            <a:r>
              <a:rPr lang="en-US" altLang="en-US" sz="2000" dirty="0">
                <a:latin typeface="Helvetica" charset="0"/>
                <a:ea typeface="ＭＳ Ｐゴシック" charset="-128"/>
                <a:cs typeface="Helvetica" charset="0"/>
              </a:rPr>
              <a:t>What kind of data is…</a:t>
            </a:r>
          </a:p>
          <a:p>
            <a:pPr lvl="1" eaLnBrk="1" hangingPunct="1"/>
            <a:r>
              <a:rPr lang="en-US" altLang="en-US" sz="1600" i="1" dirty="0">
                <a:latin typeface="Helvetica" charset="0"/>
                <a:ea typeface="ＭＳ Ｐゴシック" charset="-128"/>
                <a:cs typeface="Helvetica" charset="0"/>
              </a:rPr>
              <a:t>Hair color</a:t>
            </a:r>
          </a:p>
          <a:p>
            <a:pPr lvl="1" eaLnBrk="1" hangingPunct="1"/>
            <a:r>
              <a:rPr lang="en-US" altLang="en-US" sz="1600" i="1" dirty="0">
                <a:latin typeface="Helvetica" charset="0"/>
                <a:ea typeface="ＭＳ Ｐゴシック" charset="-128"/>
                <a:cs typeface="Helvetica" charset="0"/>
              </a:rPr>
              <a:t>Age</a:t>
            </a:r>
          </a:p>
          <a:p>
            <a:pPr lvl="1" eaLnBrk="1" hangingPunct="1"/>
            <a:r>
              <a:rPr lang="en-US" altLang="en-US" sz="1600" i="1" dirty="0">
                <a:latin typeface="Helvetica" charset="0"/>
                <a:ea typeface="ＭＳ Ｐゴシック" charset="-128"/>
                <a:cs typeface="Helvetica" charset="0"/>
              </a:rPr>
              <a:t>ZIP Code</a:t>
            </a:r>
          </a:p>
          <a:p>
            <a:pPr lvl="1" eaLnBrk="1" hangingPunct="1"/>
            <a:r>
              <a:rPr lang="en-US" altLang="en-US" sz="1600" i="1" dirty="0">
                <a:latin typeface="Helvetica" charset="0"/>
                <a:ea typeface="ＭＳ Ｐゴシック" charset="-128"/>
                <a:cs typeface="Helvetica" charset="0"/>
              </a:rPr>
              <a:t>Date</a:t>
            </a:r>
          </a:p>
          <a:p>
            <a:pPr eaLnBrk="1" hangingPunct="1"/>
            <a:endParaRPr lang="en-US" altLang="en-US" sz="2000" i="1" dirty="0">
              <a:latin typeface="Helvetica" charset="0"/>
              <a:ea typeface="ＭＳ Ｐゴシック" charset="-128"/>
              <a:cs typeface="Helvetica" charset="0"/>
            </a:endParaRPr>
          </a:p>
          <a:p>
            <a:pPr eaLnBrk="1" hangingPunct="1"/>
            <a:r>
              <a:rPr lang="en-US" altLang="en-US" sz="2000" i="1" dirty="0">
                <a:latin typeface="Helvetica" charset="0"/>
                <a:ea typeface="ＭＳ Ｐゴシック" charset="-128"/>
                <a:cs typeface="Helvetica" charset="0"/>
              </a:rPr>
              <a:t>Complete the </a:t>
            </a:r>
            <a:r>
              <a:rPr lang="en-US" altLang="en-US" sz="2000" i="1" u="sng" dirty="0">
                <a:latin typeface="Helvetica" charset="0"/>
                <a:ea typeface="ＭＳ Ｐゴシック" charset="-128"/>
                <a:cs typeface="Helvetica" charset="0"/>
              </a:rPr>
              <a:t>bottom</a:t>
            </a:r>
            <a:r>
              <a:rPr lang="en-US" altLang="en-US" sz="2000" i="1" dirty="0">
                <a:latin typeface="Helvetica" charset="0"/>
                <a:ea typeface="ＭＳ Ｐゴシック" charset="-128"/>
                <a:cs typeface="Helvetica" charset="0"/>
              </a:rPr>
              <a:t> of Page 3</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11648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500"/>
                                        <p:tgtEl>
                                          <p:spTgt spid="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animEffect transition="in" filter="fade">
                                      <p:cBhvr>
                                        <p:cTn id="26" dur="500"/>
                                        <p:tgtEl>
                                          <p:spTgt spid="9">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fade">
                                      <p:cBhvr>
                                        <p:cTn id="29" dur="500"/>
                                        <p:tgtEl>
                                          <p:spTgt spid="9">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animEffect transition="in" filter="fade">
                                      <p:cBhvr>
                                        <p:cTn id="35" dur="500"/>
                                        <p:tgtEl>
                                          <p:spTgt spid="9">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xEl>
                                              <p:pRg st="9" end="9"/>
                                            </p:txEl>
                                          </p:spTgt>
                                        </p:tgtEl>
                                        <p:attrNameLst>
                                          <p:attrName>style.visibility</p:attrName>
                                        </p:attrNameLst>
                                      </p:cBhvr>
                                      <p:to>
                                        <p:strVal val="visible"/>
                                      </p:to>
                                    </p:set>
                                    <p:animEffect transition="in" filter="fade">
                                      <p:cBhvr>
                                        <p:cTn id="38" dur="500"/>
                                        <p:tgtEl>
                                          <p:spTgt spid="9">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xEl>
                                              <p:pRg st="11" end="11"/>
                                            </p:txEl>
                                          </p:spTgt>
                                        </p:tgtEl>
                                        <p:attrNameLst>
                                          <p:attrName>style.visibility</p:attrName>
                                        </p:attrNameLst>
                                      </p:cBhvr>
                                      <p:to>
                                        <p:strVal val="visible"/>
                                      </p:to>
                                    </p:set>
                                    <p:animEffect transition="in" filter="fade">
                                      <p:cBhvr>
                                        <p:cTn id="43"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Intro to </a:t>
            </a:r>
            <a:r>
              <a:rPr lang="en-US" dirty="0" err="1"/>
              <a:t>Pyret</a:t>
            </a:r>
            <a:endParaRPr lang="en-US" dirty="0"/>
          </a:p>
        </p:txBody>
      </p:sp>
      <p:sp>
        <p:nvSpPr>
          <p:cNvPr id="4" name="Rectangle 3"/>
          <p:cNvSpPr>
            <a:spLocks noChangeArrowheads="1"/>
          </p:cNvSpPr>
          <p:nvPr/>
        </p:nvSpPr>
        <p:spPr bwMode="auto">
          <a:xfrm>
            <a:off x="304800" y="1676400"/>
            <a:ext cx="8610600" cy="121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Bef>
                <a:spcPts val="0"/>
              </a:spcBef>
              <a:spcAft>
                <a:spcPts val="400"/>
              </a:spcAft>
              <a:buClr>
                <a:srgbClr val="4C4C4C"/>
              </a:buClr>
              <a:buSzTx/>
            </a:pPr>
            <a:r>
              <a:rPr lang="en-US" altLang="en-US" sz="2200" dirty="0">
                <a:latin typeface="Arial" charset="0"/>
                <a:ea typeface="Arial" charset="0"/>
                <a:cs typeface="Arial" charset="0"/>
              </a:rPr>
              <a:t>Open the </a:t>
            </a:r>
            <a:r>
              <a:rPr lang="en-US" altLang="en-US" sz="2200" dirty="0">
                <a:latin typeface="Arial" charset="0"/>
                <a:ea typeface="Arial" charset="0"/>
                <a:cs typeface="Arial" charset="0"/>
                <a:hlinkClick r:id="rId2"/>
              </a:rPr>
              <a:t>Animals Starter File</a:t>
            </a:r>
            <a:endParaRPr lang="en-US" altLang="en-US" sz="2200" dirty="0">
              <a:latin typeface="Arial" charset="0"/>
              <a:ea typeface="Arial" charset="0"/>
              <a:cs typeface="Arial" charset="0"/>
            </a:endParaRPr>
          </a:p>
          <a:p>
            <a:pPr marL="342900" indent="-342900" eaLnBrk="1" hangingPunct="1">
              <a:spcBef>
                <a:spcPts val="0"/>
              </a:spcBef>
              <a:spcAft>
                <a:spcPts val="400"/>
              </a:spcAft>
              <a:buClr>
                <a:srgbClr val="4C4C4C"/>
              </a:buClr>
              <a:buSzTx/>
            </a:pPr>
            <a:r>
              <a:rPr lang="en-US" altLang="en-US" sz="2200" dirty="0">
                <a:latin typeface="Arial" charset="0"/>
                <a:ea typeface="Arial" charset="0"/>
                <a:cs typeface="Arial" charset="0"/>
              </a:rPr>
              <a:t>Save a copy, and click “Run”</a:t>
            </a:r>
          </a:p>
          <a:p>
            <a:pPr marL="342900" indent="-342900" eaLnBrk="1" hangingPunct="1">
              <a:spcBef>
                <a:spcPts val="0"/>
              </a:spcBef>
              <a:spcAft>
                <a:spcPts val="400"/>
              </a:spcAft>
              <a:buClr>
                <a:srgbClr val="4C4C4C"/>
              </a:buClr>
              <a:buSzTx/>
            </a:pPr>
            <a:r>
              <a:rPr lang="en-US" altLang="en-US" sz="2200" dirty="0">
                <a:latin typeface="Arial" charset="0"/>
                <a:ea typeface="Arial" charset="0"/>
                <a:cs typeface="Arial" charset="0"/>
              </a:rPr>
              <a:t>About the editor</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5" name="Rectangle 4"/>
          <p:cNvSpPr/>
          <p:nvPr/>
        </p:nvSpPr>
        <p:spPr>
          <a:xfrm>
            <a:off x="453325" y="3125212"/>
            <a:ext cx="8686800" cy="3231654"/>
          </a:xfrm>
          <a:prstGeom prst="rect">
            <a:avLst/>
          </a:prstGeom>
        </p:spPr>
        <p:txBody>
          <a:bodyPr wrap="square">
            <a:spAutoFit/>
          </a:bodyPr>
          <a:lstStyle/>
          <a:p>
            <a:r>
              <a:rPr lang="en-US" sz="1700" b="1" dirty="0">
                <a:solidFill>
                  <a:schemeClr val="accent1"/>
                </a:solidFill>
                <a:latin typeface="Courier New" charset="0"/>
                <a:ea typeface="Courier New" charset="0"/>
                <a:cs typeface="Courier New" charset="0"/>
              </a:rPr>
              <a:t>include </a:t>
            </a:r>
            <a:r>
              <a:rPr lang="en-US" sz="1700" dirty="0" err="1">
                <a:solidFill>
                  <a:schemeClr val="accent1"/>
                </a:solidFill>
                <a:latin typeface="Courier New" charset="0"/>
                <a:ea typeface="Courier New" charset="0"/>
                <a:cs typeface="Courier New" charset="0"/>
              </a:rPr>
              <a:t>gdrive</a:t>
            </a:r>
            <a:r>
              <a:rPr lang="en-US" sz="1700" dirty="0">
                <a:solidFill>
                  <a:schemeClr val="accent1"/>
                </a:solidFill>
                <a:latin typeface="Courier New" charset="0"/>
                <a:ea typeface="Courier New" charset="0"/>
                <a:cs typeface="Courier New" charset="0"/>
              </a:rPr>
              <a:t>-sheets</a:t>
            </a:r>
          </a:p>
          <a:p>
            <a:r>
              <a:rPr lang="en-US" sz="1700" b="1" dirty="0">
                <a:solidFill>
                  <a:schemeClr val="accent1"/>
                </a:solidFill>
                <a:latin typeface="Courier New" charset="0"/>
                <a:ea typeface="Courier New" charset="0"/>
                <a:cs typeface="Courier New" charset="0"/>
              </a:rPr>
              <a:t>include</a:t>
            </a:r>
            <a:r>
              <a:rPr lang="en-US" sz="1700" dirty="0">
                <a:solidFill>
                  <a:schemeClr val="accent1"/>
                </a:solidFill>
                <a:latin typeface="Courier New" charset="0"/>
                <a:ea typeface="Courier New" charset="0"/>
                <a:cs typeface="Courier New" charset="0"/>
              </a:rPr>
              <a:t> tables</a:t>
            </a:r>
          </a:p>
          <a:p>
            <a:r>
              <a:rPr lang="en-US" sz="1700" b="1" dirty="0">
                <a:solidFill>
                  <a:schemeClr val="accent1"/>
                </a:solidFill>
                <a:latin typeface="Courier New" charset="0"/>
                <a:ea typeface="Courier New" charset="0"/>
                <a:cs typeface="Courier New" charset="0"/>
              </a:rPr>
              <a:t>include</a:t>
            </a:r>
            <a:r>
              <a:rPr lang="en-US" sz="1700" dirty="0">
                <a:solidFill>
                  <a:schemeClr val="accent1"/>
                </a:solidFill>
                <a:latin typeface="Courier New" charset="0"/>
                <a:ea typeface="Courier New" charset="0"/>
                <a:cs typeface="Courier New" charset="0"/>
              </a:rPr>
              <a:t> image</a:t>
            </a:r>
          </a:p>
          <a:p>
            <a:endParaRPr lang="en-US" sz="1700" dirty="0">
              <a:solidFill>
                <a:schemeClr val="accent1"/>
              </a:solidFill>
              <a:latin typeface="Courier New" charset="0"/>
              <a:ea typeface="Courier New" charset="0"/>
              <a:cs typeface="Courier New" charset="0"/>
            </a:endParaRPr>
          </a:p>
          <a:p>
            <a:r>
              <a:rPr lang="en-US" sz="1700" dirty="0">
                <a:solidFill>
                  <a:schemeClr val="accent6">
                    <a:lumMod val="75000"/>
                  </a:schemeClr>
                </a:solidFill>
                <a:latin typeface="Courier New" charset="0"/>
                <a:ea typeface="Courier New" charset="0"/>
                <a:cs typeface="Courier New" charset="0"/>
              </a:rPr>
              <a:t># load the file</a:t>
            </a:r>
          </a:p>
          <a:p>
            <a:r>
              <a:rPr lang="en-US" sz="1700" dirty="0">
                <a:solidFill>
                  <a:schemeClr val="accent1"/>
                </a:solidFill>
                <a:latin typeface="Courier New" charset="0"/>
                <a:ea typeface="Courier New" charset="0"/>
                <a:cs typeface="Courier New" charset="0"/>
              </a:rPr>
              <a:t>shelter-sheet = load-spreadsheet("19m1bUCQo3fCzmSEmWMjTfnmsNIMqiByLytHE0JYtnQM")</a:t>
            </a:r>
          </a:p>
          <a:p>
            <a:endParaRPr lang="en-US" sz="1700" dirty="0">
              <a:solidFill>
                <a:schemeClr val="accent1"/>
              </a:solidFill>
              <a:latin typeface="Courier New" charset="0"/>
              <a:ea typeface="Courier New" charset="0"/>
              <a:cs typeface="Courier New" charset="0"/>
            </a:endParaRPr>
          </a:p>
          <a:p>
            <a:r>
              <a:rPr lang="en-US" sz="1700" dirty="0">
                <a:solidFill>
                  <a:schemeClr val="accent6"/>
                </a:solidFill>
                <a:latin typeface="Courier New" charset="0"/>
                <a:ea typeface="Courier New" charset="0"/>
                <a:cs typeface="Courier New" charset="0"/>
              </a:rPr>
              <a:t># load the 'pets' sheet as a table called animals</a:t>
            </a:r>
          </a:p>
          <a:p>
            <a:r>
              <a:rPr lang="en-US" sz="1700" dirty="0">
                <a:solidFill>
                  <a:schemeClr val="accent1"/>
                </a:solidFill>
                <a:latin typeface="Courier New" charset="0"/>
                <a:ea typeface="Courier New" charset="0"/>
                <a:cs typeface="Courier New" charset="0"/>
              </a:rPr>
              <a:t>animals-table = </a:t>
            </a:r>
            <a:r>
              <a:rPr lang="en-US" sz="1700" b="1" dirty="0">
                <a:solidFill>
                  <a:schemeClr val="accent1"/>
                </a:solidFill>
                <a:latin typeface="Courier New" charset="0"/>
                <a:ea typeface="Courier New" charset="0"/>
                <a:cs typeface="Courier New" charset="0"/>
              </a:rPr>
              <a:t>load-table: </a:t>
            </a:r>
            <a:r>
              <a:rPr lang="en-US" sz="1700" dirty="0">
                <a:solidFill>
                  <a:schemeClr val="accent1"/>
                </a:solidFill>
                <a:latin typeface="Courier New" charset="0"/>
                <a:ea typeface="Courier New" charset="0"/>
                <a:cs typeface="Courier New" charset="0"/>
              </a:rPr>
              <a:t>name, species, age, fixed, legs</a:t>
            </a:r>
          </a:p>
          <a:p>
            <a:r>
              <a:rPr lang="en-US" sz="1700" dirty="0">
                <a:solidFill>
                  <a:schemeClr val="accent1"/>
                </a:solidFill>
                <a:latin typeface="Courier New" charset="0"/>
                <a:ea typeface="Courier New" charset="0"/>
                <a:cs typeface="Courier New" charset="0"/>
              </a:rPr>
              <a:t>  </a:t>
            </a:r>
            <a:r>
              <a:rPr lang="en-US" sz="1700" b="1" dirty="0">
                <a:solidFill>
                  <a:schemeClr val="accent1"/>
                </a:solidFill>
                <a:latin typeface="Courier New" charset="0"/>
                <a:ea typeface="Courier New" charset="0"/>
                <a:cs typeface="Courier New" charset="0"/>
              </a:rPr>
              <a:t>source:</a:t>
            </a:r>
            <a:r>
              <a:rPr lang="en-US" sz="1700" dirty="0">
                <a:solidFill>
                  <a:schemeClr val="accent1"/>
                </a:solidFill>
                <a:latin typeface="Courier New" charset="0"/>
                <a:ea typeface="Courier New" charset="0"/>
                <a:cs typeface="Courier New" charset="0"/>
              </a:rPr>
              <a:t> shelter-</a:t>
            </a:r>
            <a:r>
              <a:rPr lang="en-US" sz="1700" dirty="0" err="1">
                <a:solidFill>
                  <a:schemeClr val="accent1"/>
                </a:solidFill>
                <a:latin typeface="Courier New" charset="0"/>
                <a:ea typeface="Courier New" charset="0"/>
                <a:cs typeface="Courier New" charset="0"/>
              </a:rPr>
              <a:t>sheet.sheet</a:t>
            </a:r>
            <a:r>
              <a:rPr lang="en-US" sz="1700" dirty="0">
                <a:solidFill>
                  <a:schemeClr val="accent1"/>
                </a:solidFill>
                <a:latin typeface="Courier New" charset="0"/>
                <a:ea typeface="Courier New" charset="0"/>
                <a:cs typeface="Courier New" charset="0"/>
              </a:rPr>
              <a:t>-by-name("pets", true)</a:t>
            </a:r>
            <a:br>
              <a:rPr lang="en-US" sz="1700" dirty="0">
                <a:solidFill>
                  <a:schemeClr val="accent1"/>
                </a:solidFill>
                <a:latin typeface="Courier New" charset="0"/>
                <a:ea typeface="Courier New" charset="0"/>
                <a:cs typeface="Courier New" charset="0"/>
              </a:rPr>
            </a:br>
            <a:r>
              <a:rPr lang="en-US" sz="1700" b="1" dirty="0">
                <a:solidFill>
                  <a:schemeClr val="accent1"/>
                </a:solidFill>
                <a:latin typeface="Courier New" charset="0"/>
                <a:ea typeface="Courier New" charset="0"/>
                <a:cs typeface="Courier New" charset="0"/>
              </a:rPr>
              <a:t>end</a:t>
            </a:r>
          </a:p>
        </p:txBody>
      </p:sp>
    </p:spTree>
    <p:extLst>
      <p:ext uri="{BB962C8B-B14F-4D97-AF65-F5344CB8AC3E}">
        <p14:creationId xmlns:p14="http://schemas.microsoft.com/office/powerpoint/2010/main" val="94679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Tables</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grpSp>
        <p:nvGrpSpPr>
          <p:cNvPr id="8" name="Group 7">
            <a:extLst>
              <a:ext uri="{FF2B5EF4-FFF2-40B4-BE49-F238E27FC236}">
                <a16:creationId xmlns:a16="http://schemas.microsoft.com/office/drawing/2014/main" id="{438FBA97-0BBC-854D-A24F-7BFBDE551F0E}"/>
              </a:ext>
            </a:extLst>
          </p:cNvPr>
          <p:cNvGrpSpPr/>
          <p:nvPr/>
        </p:nvGrpSpPr>
        <p:grpSpPr>
          <a:xfrm>
            <a:off x="6629400" y="1265129"/>
            <a:ext cx="1486856" cy="1173271"/>
            <a:chOff x="6629400" y="1265129"/>
            <a:chExt cx="1486856" cy="1173271"/>
          </a:xfrm>
        </p:grpSpPr>
        <p:sp>
          <p:nvSpPr>
            <p:cNvPr id="10" name="Rectangular Callout 9">
              <a:extLst>
                <a:ext uri="{FF2B5EF4-FFF2-40B4-BE49-F238E27FC236}">
                  <a16:creationId xmlns:a16="http://schemas.microsoft.com/office/drawing/2014/main" id="{0C4EC8D4-D4E2-1B45-8D93-276D72442131}"/>
                </a:ext>
              </a:extLst>
            </p:cNvPr>
            <p:cNvSpPr/>
            <p:nvPr/>
          </p:nvSpPr>
          <p:spPr>
            <a:xfrm>
              <a:off x="6638184" y="1265129"/>
              <a:ext cx="1447800" cy="1143000"/>
            </a:xfrm>
            <a:prstGeom prst="wedgeRectCallout">
              <a:avLst>
                <a:gd name="adj1" fmla="val 50896"/>
                <a:gd name="adj2" fmla="val 13044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Variable</a:t>
              </a:r>
              <a:r>
                <a:rPr lang="en-US" dirty="0"/>
                <a:t> Columns</a:t>
              </a:r>
            </a:p>
          </p:txBody>
        </p:sp>
        <p:sp>
          <p:nvSpPr>
            <p:cNvPr id="11" name="Rectangular Callout 10">
              <a:extLst>
                <a:ext uri="{FF2B5EF4-FFF2-40B4-BE49-F238E27FC236}">
                  <a16:creationId xmlns:a16="http://schemas.microsoft.com/office/drawing/2014/main" id="{56A3B9F1-ED68-2048-8615-32E5984908C9}"/>
                </a:ext>
              </a:extLst>
            </p:cNvPr>
            <p:cNvSpPr/>
            <p:nvPr/>
          </p:nvSpPr>
          <p:spPr>
            <a:xfrm>
              <a:off x="6660105" y="1265129"/>
              <a:ext cx="1447800" cy="1143000"/>
            </a:xfrm>
            <a:prstGeom prst="wedgeRectCallout">
              <a:avLst>
                <a:gd name="adj1" fmla="val -17453"/>
                <a:gd name="adj2" fmla="val 12825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Variable</a:t>
              </a:r>
              <a:r>
                <a:rPr lang="en-US" dirty="0"/>
                <a:t> Columns</a:t>
              </a:r>
            </a:p>
          </p:txBody>
        </p:sp>
        <p:sp>
          <p:nvSpPr>
            <p:cNvPr id="12" name="Rectangular Callout 11">
              <a:extLst>
                <a:ext uri="{FF2B5EF4-FFF2-40B4-BE49-F238E27FC236}">
                  <a16:creationId xmlns:a16="http://schemas.microsoft.com/office/drawing/2014/main" id="{CDB787C3-A894-8548-93F6-97AC35311DBE}"/>
                </a:ext>
              </a:extLst>
            </p:cNvPr>
            <p:cNvSpPr/>
            <p:nvPr/>
          </p:nvSpPr>
          <p:spPr>
            <a:xfrm>
              <a:off x="6668456" y="1265129"/>
              <a:ext cx="1447800" cy="1143000"/>
            </a:xfrm>
            <a:prstGeom prst="wedgeRectCallout">
              <a:avLst>
                <a:gd name="adj1" fmla="val 99345"/>
                <a:gd name="adj2" fmla="val 1315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Variable</a:t>
              </a:r>
              <a:r>
                <a:rPr lang="en-US" dirty="0"/>
                <a:t> Columns</a:t>
              </a:r>
            </a:p>
          </p:txBody>
        </p:sp>
        <p:sp>
          <p:nvSpPr>
            <p:cNvPr id="13" name="Rectangular Callout 12">
              <a:extLst>
                <a:ext uri="{FF2B5EF4-FFF2-40B4-BE49-F238E27FC236}">
                  <a16:creationId xmlns:a16="http://schemas.microsoft.com/office/drawing/2014/main" id="{EA2D6BDF-1574-0949-8613-E1FFB8679253}"/>
                </a:ext>
              </a:extLst>
            </p:cNvPr>
            <p:cNvSpPr/>
            <p:nvPr/>
          </p:nvSpPr>
          <p:spPr>
            <a:xfrm>
              <a:off x="6629400" y="1265129"/>
              <a:ext cx="1486856" cy="1173271"/>
            </a:xfrm>
            <a:prstGeom prst="wedgeRectCallout">
              <a:avLst>
                <a:gd name="adj1" fmla="val -85802"/>
                <a:gd name="adj2" fmla="val 12606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Variable</a:t>
              </a:r>
              <a:r>
                <a:rPr lang="en-US" dirty="0"/>
                <a:t> Columns</a:t>
              </a:r>
            </a:p>
          </p:txBody>
        </p:sp>
      </p:grpSp>
      <p:grpSp>
        <p:nvGrpSpPr>
          <p:cNvPr id="21" name="Group 20">
            <a:extLst>
              <a:ext uri="{FF2B5EF4-FFF2-40B4-BE49-F238E27FC236}">
                <a16:creationId xmlns:a16="http://schemas.microsoft.com/office/drawing/2014/main" id="{03150D04-8750-AC4C-8DB8-E4800CB506B4}"/>
              </a:ext>
            </a:extLst>
          </p:cNvPr>
          <p:cNvGrpSpPr/>
          <p:nvPr/>
        </p:nvGrpSpPr>
        <p:grpSpPr>
          <a:xfrm>
            <a:off x="1671052" y="3727537"/>
            <a:ext cx="1486856" cy="1203542"/>
            <a:chOff x="885216" y="4587636"/>
            <a:chExt cx="1486856" cy="1203542"/>
          </a:xfrm>
        </p:grpSpPr>
        <p:sp>
          <p:nvSpPr>
            <p:cNvPr id="15" name="Rectangular Callout 14">
              <a:extLst>
                <a:ext uri="{FF2B5EF4-FFF2-40B4-BE49-F238E27FC236}">
                  <a16:creationId xmlns:a16="http://schemas.microsoft.com/office/drawing/2014/main" id="{34CCA9E6-C908-1B4D-8705-C14A35707EFA}"/>
                </a:ext>
              </a:extLst>
            </p:cNvPr>
            <p:cNvSpPr/>
            <p:nvPr/>
          </p:nvSpPr>
          <p:spPr>
            <a:xfrm>
              <a:off x="894000" y="4587636"/>
              <a:ext cx="1447800" cy="1143000"/>
            </a:xfrm>
            <a:prstGeom prst="wedgeRectCallout">
              <a:avLst>
                <a:gd name="adj1" fmla="val 119245"/>
                <a:gd name="adj2" fmla="val 4167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Variable</a:t>
              </a:r>
              <a:r>
                <a:rPr lang="en-US" dirty="0"/>
                <a:t> Columns</a:t>
              </a:r>
            </a:p>
          </p:txBody>
        </p:sp>
        <p:sp>
          <p:nvSpPr>
            <p:cNvPr id="16" name="Rectangular Callout 15">
              <a:extLst>
                <a:ext uri="{FF2B5EF4-FFF2-40B4-BE49-F238E27FC236}">
                  <a16:creationId xmlns:a16="http://schemas.microsoft.com/office/drawing/2014/main" id="{FC01EBEA-0819-354D-A411-6B66EF0FE366}"/>
                </a:ext>
              </a:extLst>
            </p:cNvPr>
            <p:cNvSpPr/>
            <p:nvPr/>
          </p:nvSpPr>
          <p:spPr>
            <a:xfrm>
              <a:off x="915921" y="4587636"/>
              <a:ext cx="1447800" cy="1143000"/>
            </a:xfrm>
            <a:prstGeom prst="wedgeRectCallout">
              <a:avLst>
                <a:gd name="adj1" fmla="val 116650"/>
                <a:gd name="adj2" fmla="val 8660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Variable</a:t>
              </a:r>
              <a:r>
                <a:rPr lang="en-US" dirty="0"/>
                <a:t> Columns</a:t>
              </a:r>
            </a:p>
          </p:txBody>
        </p:sp>
        <p:sp>
          <p:nvSpPr>
            <p:cNvPr id="17" name="Rectangular Callout 16">
              <a:extLst>
                <a:ext uri="{FF2B5EF4-FFF2-40B4-BE49-F238E27FC236}">
                  <a16:creationId xmlns:a16="http://schemas.microsoft.com/office/drawing/2014/main" id="{03DCA05C-718B-174C-80A2-D2687C17400C}"/>
                </a:ext>
              </a:extLst>
            </p:cNvPr>
            <p:cNvSpPr/>
            <p:nvPr/>
          </p:nvSpPr>
          <p:spPr>
            <a:xfrm>
              <a:off x="924272" y="4587636"/>
              <a:ext cx="1447800" cy="1143000"/>
            </a:xfrm>
            <a:prstGeom prst="wedgeRectCallout">
              <a:avLst>
                <a:gd name="adj1" fmla="val 113188"/>
                <a:gd name="adj2" fmla="val -325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Variable</a:t>
              </a:r>
              <a:r>
                <a:rPr lang="en-US" dirty="0"/>
                <a:t> Columns</a:t>
              </a:r>
            </a:p>
          </p:txBody>
        </p:sp>
        <p:sp>
          <p:nvSpPr>
            <p:cNvPr id="18" name="Rectangular Callout 17">
              <a:extLst>
                <a:ext uri="{FF2B5EF4-FFF2-40B4-BE49-F238E27FC236}">
                  <a16:creationId xmlns:a16="http://schemas.microsoft.com/office/drawing/2014/main" id="{05832EEC-C81D-6F4A-9795-D74F6BBF3F09}"/>
                </a:ext>
              </a:extLst>
            </p:cNvPr>
            <p:cNvSpPr/>
            <p:nvPr/>
          </p:nvSpPr>
          <p:spPr>
            <a:xfrm>
              <a:off x="885216" y="4617907"/>
              <a:ext cx="1447800" cy="1143000"/>
            </a:xfrm>
            <a:prstGeom prst="wedgeRectCallout">
              <a:avLst>
                <a:gd name="adj1" fmla="val 120975"/>
                <a:gd name="adj2" fmla="val 13044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Data</a:t>
              </a:r>
              <a:r>
                <a:rPr lang="en-US" dirty="0"/>
                <a:t> Rows</a:t>
              </a:r>
            </a:p>
          </p:txBody>
        </p:sp>
        <p:sp>
          <p:nvSpPr>
            <p:cNvPr id="19" name="Rectangular Callout 18">
              <a:extLst>
                <a:ext uri="{FF2B5EF4-FFF2-40B4-BE49-F238E27FC236}">
                  <a16:creationId xmlns:a16="http://schemas.microsoft.com/office/drawing/2014/main" id="{7180C249-D6A9-9148-A880-B791A29375AA}"/>
                </a:ext>
              </a:extLst>
            </p:cNvPr>
            <p:cNvSpPr/>
            <p:nvPr/>
          </p:nvSpPr>
          <p:spPr>
            <a:xfrm>
              <a:off x="915920" y="4602772"/>
              <a:ext cx="1446279" cy="1188406"/>
            </a:xfrm>
            <a:prstGeom prst="wedgeRectCallout">
              <a:avLst>
                <a:gd name="adj1" fmla="val 116591"/>
                <a:gd name="adj2" fmla="val 17345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Data</a:t>
              </a:r>
              <a:r>
                <a:rPr lang="en-US" dirty="0"/>
                <a:t> Rows</a:t>
              </a:r>
            </a:p>
          </p:txBody>
        </p:sp>
      </p:grpSp>
      <p:pic>
        <p:nvPicPr>
          <p:cNvPr id="22" name="Picture 21">
            <a:extLst>
              <a:ext uri="{FF2B5EF4-FFF2-40B4-BE49-F238E27FC236}">
                <a16:creationId xmlns:a16="http://schemas.microsoft.com/office/drawing/2014/main" id="{6548BFEC-8F48-E84F-93F3-079AECAFAC36}"/>
              </a:ext>
            </a:extLst>
          </p:cNvPr>
          <p:cNvPicPr>
            <a:picLocks noChangeAspect="1"/>
          </p:cNvPicPr>
          <p:nvPr/>
        </p:nvPicPr>
        <p:blipFill>
          <a:blip r:embed="rId3"/>
          <a:stretch>
            <a:fillRect/>
          </a:stretch>
        </p:blipFill>
        <p:spPr>
          <a:xfrm>
            <a:off x="4245001" y="3429000"/>
            <a:ext cx="5557461" cy="4850870"/>
          </a:xfrm>
          <a:prstGeom prst="rect">
            <a:avLst/>
          </a:prstGeom>
        </p:spPr>
      </p:pic>
      <p:grpSp>
        <p:nvGrpSpPr>
          <p:cNvPr id="24" name="Group 23">
            <a:extLst>
              <a:ext uri="{FF2B5EF4-FFF2-40B4-BE49-F238E27FC236}">
                <a16:creationId xmlns:a16="http://schemas.microsoft.com/office/drawing/2014/main" id="{0935ADD8-9B59-A346-8B89-9ADF384E40B9}"/>
              </a:ext>
            </a:extLst>
          </p:cNvPr>
          <p:cNvGrpSpPr/>
          <p:nvPr/>
        </p:nvGrpSpPr>
        <p:grpSpPr>
          <a:xfrm>
            <a:off x="1710108" y="2136647"/>
            <a:ext cx="7738692" cy="1901953"/>
            <a:chOff x="1710108" y="2136647"/>
            <a:chExt cx="7738692" cy="1901953"/>
          </a:xfrm>
        </p:grpSpPr>
        <p:sp>
          <p:nvSpPr>
            <p:cNvPr id="14" name="Rectangular Callout 13">
              <a:extLst>
                <a:ext uri="{FF2B5EF4-FFF2-40B4-BE49-F238E27FC236}">
                  <a16:creationId xmlns:a16="http://schemas.microsoft.com/office/drawing/2014/main" id="{BA6C438B-1790-8448-9D98-1EB46E958D10}"/>
                </a:ext>
              </a:extLst>
            </p:cNvPr>
            <p:cNvSpPr/>
            <p:nvPr/>
          </p:nvSpPr>
          <p:spPr>
            <a:xfrm>
              <a:off x="1710108" y="2136647"/>
              <a:ext cx="1447800" cy="1143000"/>
            </a:xfrm>
            <a:prstGeom prst="wedgeRectCallout">
              <a:avLst>
                <a:gd name="adj1" fmla="val 118380"/>
                <a:gd name="adj2" fmla="val 83323"/>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Header </a:t>
              </a:r>
              <a:r>
                <a:rPr lang="en-US" dirty="0"/>
                <a:t>Row</a:t>
              </a:r>
            </a:p>
          </p:txBody>
        </p:sp>
        <p:sp>
          <p:nvSpPr>
            <p:cNvPr id="23" name="Rounded Rectangle 22">
              <a:extLst>
                <a:ext uri="{FF2B5EF4-FFF2-40B4-BE49-F238E27FC236}">
                  <a16:creationId xmlns:a16="http://schemas.microsoft.com/office/drawing/2014/main" id="{A40EE0D4-DB2C-D94E-80A3-58683F587EA4}"/>
                </a:ext>
              </a:extLst>
            </p:cNvPr>
            <p:cNvSpPr/>
            <p:nvPr/>
          </p:nvSpPr>
          <p:spPr>
            <a:xfrm>
              <a:off x="4245001" y="3429000"/>
              <a:ext cx="5203799" cy="609600"/>
            </a:xfrm>
            <a:prstGeom prst="roundRect">
              <a:avLst/>
            </a:prstGeom>
            <a:solidFill>
              <a:srgbClr val="00B050">
                <a:alpha val="29000"/>
              </a:srgbClr>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00FB62D2-94F6-7B4C-B976-BFCEADA3ECE4}"/>
              </a:ext>
            </a:extLst>
          </p:cNvPr>
          <p:cNvGrpSpPr/>
          <p:nvPr/>
        </p:nvGrpSpPr>
        <p:grpSpPr>
          <a:xfrm>
            <a:off x="3886200" y="1371600"/>
            <a:ext cx="1828800" cy="5715000"/>
            <a:chOff x="3886200" y="1371600"/>
            <a:chExt cx="1828800" cy="5715000"/>
          </a:xfrm>
        </p:grpSpPr>
        <p:sp>
          <p:nvSpPr>
            <p:cNvPr id="7" name="Rectangular Callout 6">
              <a:extLst>
                <a:ext uri="{FF2B5EF4-FFF2-40B4-BE49-F238E27FC236}">
                  <a16:creationId xmlns:a16="http://schemas.microsoft.com/office/drawing/2014/main" id="{EAFD15E9-95F1-A440-87D8-A98E3DDA4F6A}"/>
                </a:ext>
              </a:extLst>
            </p:cNvPr>
            <p:cNvSpPr/>
            <p:nvPr/>
          </p:nvSpPr>
          <p:spPr>
            <a:xfrm>
              <a:off x="3886200" y="1371600"/>
              <a:ext cx="1447800" cy="1143000"/>
            </a:xfrm>
            <a:prstGeom prst="wedgeRectCallout">
              <a:avLst>
                <a:gd name="adj1" fmla="val 12828"/>
                <a:gd name="adj2" fmla="val 119486"/>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Identifier </a:t>
              </a:r>
              <a:r>
                <a:rPr lang="en-US" dirty="0"/>
                <a:t>Column</a:t>
              </a:r>
            </a:p>
          </p:txBody>
        </p:sp>
        <p:sp>
          <p:nvSpPr>
            <p:cNvPr id="25" name="Rounded Rectangle 24">
              <a:extLst>
                <a:ext uri="{FF2B5EF4-FFF2-40B4-BE49-F238E27FC236}">
                  <a16:creationId xmlns:a16="http://schemas.microsoft.com/office/drawing/2014/main" id="{98FAB7F7-EFF5-6E4A-8BD3-9E3DB7C6FA39}"/>
                </a:ext>
              </a:extLst>
            </p:cNvPr>
            <p:cNvSpPr/>
            <p:nvPr/>
          </p:nvSpPr>
          <p:spPr>
            <a:xfrm>
              <a:off x="4245001" y="3429000"/>
              <a:ext cx="1469999" cy="3657600"/>
            </a:xfrm>
            <a:prstGeom prst="roundRect">
              <a:avLst/>
            </a:prstGeom>
            <a:solidFill>
              <a:srgbClr val="00B050">
                <a:alpha val="27000"/>
              </a:srgbClr>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1D194187-C8CE-3447-9D76-FEBDEBF6FA1A}"/>
              </a:ext>
            </a:extLst>
          </p:cNvPr>
          <p:cNvSpPr txBox="1"/>
          <p:nvPr/>
        </p:nvSpPr>
        <p:spPr>
          <a:xfrm>
            <a:off x="323589" y="5552924"/>
            <a:ext cx="2532345" cy="646331"/>
          </a:xfrm>
          <a:prstGeom prst="rect">
            <a:avLst/>
          </a:prstGeom>
          <a:noFill/>
        </p:spPr>
        <p:txBody>
          <a:bodyPr wrap="square" rtlCol="0">
            <a:spAutoFit/>
          </a:bodyPr>
          <a:lstStyle/>
          <a:p>
            <a:r>
              <a:rPr lang="en-US" sz="1800" i="1" dirty="0">
                <a:solidFill>
                  <a:schemeClr val="bg1"/>
                </a:solidFill>
              </a:rPr>
              <a:t>How many data rows can a table have?</a:t>
            </a:r>
          </a:p>
        </p:txBody>
      </p:sp>
    </p:spTree>
    <p:extLst>
      <p:ext uri="{BB962C8B-B14F-4D97-AF65-F5344CB8AC3E}">
        <p14:creationId xmlns:p14="http://schemas.microsoft.com/office/powerpoint/2010/main" val="115180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Datatypes in </a:t>
            </a:r>
            <a:r>
              <a:rPr lang="en-US" dirty="0" err="1"/>
              <a:t>Pyret</a:t>
            </a:r>
            <a:endParaRPr lang="en-US"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22" name="Picture 21">
            <a:extLst>
              <a:ext uri="{FF2B5EF4-FFF2-40B4-BE49-F238E27FC236}">
                <a16:creationId xmlns:a16="http://schemas.microsoft.com/office/drawing/2014/main" id="{6548BFEC-8F48-E84F-93F3-079AECAFAC36}"/>
              </a:ext>
            </a:extLst>
          </p:cNvPr>
          <p:cNvPicPr>
            <a:picLocks noChangeAspect="1"/>
          </p:cNvPicPr>
          <p:nvPr/>
        </p:nvPicPr>
        <p:blipFill>
          <a:blip r:embed="rId3"/>
          <a:stretch>
            <a:fillRect/>
          </a:stretch>
        </p:blipFill>
        <p:spPr>
          <a:xfrm>
            <a:off x="4245001" y="3429000"/>
            <a:ext cx="5557461" cy="4850870"/>
          </a:xfrm>
          <a:prstGeom prst="rect">
            <a:avLst/>
          </a:prstGeom>
        </p:spPr>
      </p:pic>
      <p:sp>
        <p:nvSpPr>
          <p:cNvPr id="33" name="Rectangular Callout 32">
            <a:extLst>
              <a:ext uri="{FF2B5EF4-FFF2-40B4-BE49-F238E27FC236}">
                <a16:creationId xmlns:a16="http://schemas.microsoft.com/office/drawing/2014/main" id="{6A24860D-5D0B-4746-99C8-649525454FA9}"/>
              </a:ext>
            </a:extLst>
          </p:cNvPr>
          <p:cNvSpPr/>
          <p:nvPr/>
        </p:nvSpPr>
        <p:spPr>
          <a:xfrm>
            <a:off x="533400" y="4381628"/>
            <a:ext cx="1066800" cy="381000"/>
          </a:xfrm>
          <a:prstGeom prst="wedgeRectCallout">
            <a:avLst>
              <a:gd name="adj1" fmla="val 306243"/>
              <a:gd name="adj2" fmla="val 351157"/>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String</a:t>
            </a:r>
            <a:endParaRPr lang="en-US" dirty="0"/>
          </a:p>
        </p:txBody>
      </p:sp>
      <p:grpSp>
        <p:nvGrpSpPr>
          <p:cNvPr id="4" name="Group 3">
            <a:extLst>
              <a:ext uri="{FF2B5EF4-FFF2-40B4-BE49-F238E27FC236}">
                <a16:creationId xmlns:a16="http://schemas.microsoft.com/office/drawing/2014/main" id="{49CFC245-84BE-B748-8740-FB70CD5F0482}"/>
              </a:ext>
            </a:extLst>
          </p:cNvPr>
          <p:cNvGrpSpPr/>
          <p:nvPr/>
        </p:nvGrpSpPr>
        <p:grpSpPr>
          <a:xfrm>
            <a:off x="1937004" y="1943100"/>
            <a:ext cx="2841397" cy="987298"/>
            <a:chOff x="1937004" y="1943100"/>
            <a:chExt cx="2841397" cy="987298"/>
          </a:xfrm>
        </p:grpSpPr>
        <p:sp>
          <p:nvSpPr>
            <p:cNvPr id="34" name="Rectangular Callout 33">
              <a:extLst>
                <a:ext uri="{FF2B5EF4-FFF2-40B4-BE49-F238E27FC236}">
                  <a16:creationId xmlns:a16="http://schemas.microsoft.com/office/drawing/2014/main" id="{D357B1BE-6F07-D044-A1E3-2A7EF1066B79}"/>
                </a:ext>
              </a:extLst>
            </p:cNvPr>
            <p:cNvSpPr/>
            <p:nvPr/>
          </p:nvSpPr>
          <p:spPr>
            <a:xfrm>
              <a:off x="3711601" y="1943100"/>
              <a:ext cx="1066800" cy="381000"/>
            </a:xfrm>
            <a:prstGeom prst="wedgeRectCallout">
              <a:avLst>
                <a:gd name="adj1" fmla="val 250055"/>
                <a:gd name="adj2" fmla="val 51839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String</a:t>
              </a:r>
              <a:endParaRPr lang="en-US" dirty="0"/>
            </a:p>
          </p:txBody>
        </p:sp>
        <p:sp>
          <p:nvSpPr>
            <p:cNvPr id="35" name="Rectangular Callout 34">
              <a:extLst>
                <a:ext uri="{FF2B5EF4-FFF2-40B4-BE49-F238E27FC236}">
                  <a16:creationId xmlns:a16="http://schemas.microsoft.com/office/drawing/2014/main" id="{655B2FF5-16CB-D443-BAB8-7DC744A79E8B}"/>
                </a:ext>
              </a:extLst>
            </p:cNvPr>
            <p:cNvSpPr/>
            <p:nvPr/>
          </p:nvSpPr>
          <p:spPr>
            <a:xfrm>
              <a:off x="1937004" y="2549398"/>
              <a:ext cx="1066800" cy="381000"/>
            </a:xfrm>
            <a:prstGeom prst="wedgeRectCallout">
              <a:avLst>
                <a:gd name="adj1" fmla="val 307198"/>
                <a:gd name="adj2" fmla="val 37119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String</a:t>
              </a:r>
              <a:endParaRPr lang="en-US" dirty="0"/>
            </a:p>
          </p:txBody>
        </p:sp>
      </p:grpSp>
      <p:sp>
        <p:nvSpPr>
          <p:cNvPr id="36" name="Rectangular Callout 35">
            <a:extLst>
              <a:ext uri="{FF2B5EF4-FFF2-40B4-BE49-F238E27FC236}">
                <a16:creationId xmlns:a16="http://schemas.microsoft.com/office/drawing/2014/main" id="{3C6D5ACF-9D6E-054C-8F31-8EB565E2E17B}"/>
              </a:ext>
            </a:extLst>
          </p:cNvPr>
          <p:cNvSpPr/>
          <p:nvPr/>
        </p:nvSpPr>
        <p:spPr>
          <a:xfrm>
            <a:off x="4632960" y="1200150"/>
            <a:ext cx="1386840" cy="381000"/>
          </a:xfrm>
          <a:prstGeom prst="wedgeRectCallout">
            <a:avLst>
              <a:gd name="adj1" fmla="val 193439"/>
              <a:gd name="adj2" fmla="val 710390"/>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Number</a:t>
            </a:r>
            <a:endParaRPr lang="en-US" dirty="0"/>
          </a:p>
        </p:txBody>
      </p:sp>
      <p:sp>
        <p:nvSpPr>
          <p:cNvPr id="37" name="Rectangular Callout 36">
            <a:extLst>
              <a:ext uri="{FF2B5EF4-FFF2-40B4-BE49-F238E27FC236}">
                <a16:creationId xmlns:a16="http://schemas.microsoft.com/office/drawing/2014/main" id="{CF16F8F1-397B-4B4B-8F8F-CC60FD71A920}"/>
              </a:ext>
            </a:extLst>
          </p:cNvPr>
          <p:cNvSpPr/>
          <p:nvPr/>
        </p:nvSpPr>
        <p:spPr>
          <a:xfrm>
            <a:off x="7391400" y="1229868"/>
            <a:ext cx="1386840" cy="381000"/>
          </a:xfrm>
          <a:prstGeom prst="wedgeRectCallout">
            <a:avLst>
              <a:gd name="adj1" fmla="val 43988"/>
              <a:gd name="adj2" fmla="val 703990"/>
            </a:avLst>
          </a:prstGeom>
          <a:solidFill>
            <a:srgbClr val="8B0000"/>
          </a:solidFill>
          <a:ln>
            <a:solidFill>
              <a:srgbClr val="8B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Boolean</a:t>
            </a:r>
            <a:endParaRPr lang="en-US" dirty="0"/>
          </a:p>
        </p:txBody>
      </p:sp>
    </p:spTree>
    <p:extLst>
      <p:ext uri="{BB962C8B-B14F-4D97-AF65-F5344CB8AC3E}">
        <p14:creationId xmlns:p14="http://schemas.microsoft.com/office/powerpoint/2010/main" val="279196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Values and Operators</a:t>
            </a:r>
          </a:p>
        </p:txBody>
      </p:sp>
      <p:sp>
        <p:nvSpPr>
          <p:cNvPr id="9" name="Content Placeholder 2"/>
          <p:cNvSpPr>
            <a:spLocks noGrp="1"/>
          </p:cNvSpPr>
          <p:nvPr>
            <p:ph idx="1"/>
          </p:nvPr>
        </p:nvSpPr>
        <p:spPr>
          <a:xfrm>
            <a:off x="304800" y="1554163"/>
            <a:ext cx="8686800" cy="4525962"/>
          </a:xfrm>
        </p:spPr>
        <p:txBody>
          <a:bodyPr/>
          <a:lstStyle/>
          <a:p>
            <a:pPr eaLnBrk="1" hangingPunct="1">
              <a:lnSpc>
                <a:spcPct val="150000"/>
              </a:lnSpc>
            </a:pPr>
            <a:r>
              <a:rPr lang="en-US" altLang="en-US" sz="2400" dirty="0">
                <a:latin typeface="Helvetica" charset="0"/>
                <a:ea typeface="ＭＳ Ｐゴシック" charset="-128"/>
                <a:cs typeface="Helvetica" charset="0"/>
              </a:rPr>
              <a:t>Complete </a:t>
            </a:r>
            <a:r>
              <a:rPr lang="en-US" altLang="en-US" sz="2400" b="1" dirty="0">
                <a:latin typeface="Helvetica" charset="0"/>
                <a:ea typeface="ＭＳ Ｐゴシック" charset="-128"/>
                <a:cs typeface="Helvetica" charset="0"/>
              </a:rPr>
              <a:t>Page 4</a:t>
            </a:r>
            <a:r>
              <a:rPr lang="en-US" altLang="en-US" sz="2400" dirty="0">
                <a:latin typeface="Helvetica" charset="0"/>
                <a:ea typeface="ＭＳ Ｐゴシック" charset="-128"/>
                <a:cs typeface="Helvetica" charset="0"/>
              </a:rPr>
              <a:t> (Questions 5-8 require </a:t>
            </a:r>
            <a:r>
              <a:rPr lang="en-US" altLang="en-US" sz="2400" i="1" dirty="0">
                <a:latin typeface="Helvetica" charset="0"/>
                <a:ea typeface="ＭＳ Ｐゴシック" charset="-128"/>
                <a:cs typeface="Helvetica" charset="0"/>
              </a:rPr>
              <a:t>writing</a:t>
            </a:r>
            <a:r>
              <a:rPr lang="en-US" altLang="en-US" sz="2400" dirty="0">
                <a:latin typeface="Helvetica" charset="0"/>
                <a:ea typeface="ＭＳ Ｐゴシック" charset="-128"/>
                <a:cs typeface="Helvetica" charset="0"/>
              </a:rPr>
              <a:t>)</a:t>
            </a:r>
          </a:p>
          <a:p>
            <a:pPr eaLnBrk="1" hangingPunct="1">
              <a:lnSpc>
                <a:spcPct val="150000"/>
              </a:lnSpc>
            </a:pPr>
            <a:r>
              <a:rPr lang="en-US" altLang="en-US" sz="2400" dirty="0">
                <a:latin typeface="Helvetica" charset="0"/>
                <a:ea typeface="ＭＳ Ｐゴシック" charset="-128"/>
                <a:cs typeface="Helvetica" charset="0"/>
              </a:rPr>
              <a:t>Numbers and Strings evaluate to themselves</a:t>
            </a:r>
          </a:p>
          <a:p>
            <a:pPr eaLnBrk="1" hangingPunct="1">
              <a:lnSpc>
                <a:spcPct val="150000"/>
              </a:lnSpc>
            </a:pPr>
            <a:r>
              <a:rPr lang="en-US" altLang="en-US" sz="2400" dirty="0">
                <a:latin typeface="Helvetica" charset="0"/>
                <a:ea typeface="ＭＳ Ｐゴシック" charset="-128"/>
                <a:cs typeface="Helvetica" charset="0"/>
              </a:rPr>
              <a:t>Anything in </a:t>
            </a:r>
            <a:r>
              <a:rPr lang="en-US" altLang="en-US" sz="2400" i="1" dirty="0">
                <a:latin typeface="Helvetica" charset="0"/>
                <a:ea typeface="ＭＳ Ｐゴシック" charset="-128"/>
                <a:cs typeface="Helvetica" charset="0"/>
              </a:rPr>
              <a:t>matching </a:t>
            </a:r>
            <a:r>
              <a:rPr lang="en-US" altLang="en-US" sz="2400" dirty="0">
                <a:latin typeface="Helvetica" charset="0"/>
                <a:ea typeface="ＭＳ Ｐゴシック" charset="-128"/>
                <a:cs typeface="Helvetica" charset="0"/>
              </a:rPr>
              <a:t>quotes is a string</a:t>
            </a:r>
          </a:p>
          <a:p>
            <a:pPr eaLnBrk="1" hangingPunct="1">
              <a:lnSpc>
                <a:spcPct val="150000"/>
              </a:lnSpc>
            </a:pPr>
            <a:r>
              <a:rPr lang="en-US" altLang="en-US" sz="2400" dirty="0">
                <a:latin typeface="Helvetica" charset="0"/>
                <a:ea typeface="ＭＳ Ｐゴシック" charset="-128"/>
                <a:cs typeface="Helvetica" charset="0"/>
              </a:rPr>
              <a:t>Operators need spaces around them</a:t>
            </a:r>
          </a:p>
          <a:p>
            <a:pPr eaLnBrk="1" hangingPunct="1">
              <a:lnSpc>
                <a:spcPct val="150000"/>
              </a:lnSpc>
            </a:pPr>
            <a:r>
              <a:rPr lang="en-US" altLang="en-US" sz="2400" dirty="0">
                <a:latin typeface="Helvetica" charset="0"/>
                <a:ea typeface="ＭＳ Ｐゴシック" charset="-128"/>
                <a:cs typeface="Helvetica" charset="0"/>
              </a:rPr>
              <a:t>More than one operator? Use </a:t>
            </a:r>
            <a:r>
              <a:rPr lang="en-US" altLang="en-US" sz="2400" dirty="0" err="1">
                <a:latin typeface="Helvetica" charset="0"/>
                <a:ea typeface="ＭＳ Ｐゴシック" charset="-128"/>
                <a:cs typeface="Helvetica" charset="0"/>
              </a:rPr>
              <a:t>parens</a:t>
            </a:r>
            <a:r>
              <a:rPr lang="en-US" altLang="en-US" sz="2400" dirty="0">
                <a:latin typeface="Helvetica" charset="0"/>
                <a:ea typeface="ＭＳ Ｐゴシック" charset="-128"/>
                <a:cs typeface="Helvetica" charset="0"/>
              </a:rPr>
              <a:t>!</a:t>
            </a:r>
          </a:p>
          <a:p>
            <a:pPr eaLnBrk="1" hangingPunct="1">
              <a:lnSpc>
                <a:spcPct val="150000"/>
              </a:lnSpc>
            </a:pPr>
            <a:r>
              <a:rPr lang="en-US" altLang="en-US" sz="2400" dirty="0">
                <a:latin typeface="Helvetica" charset="0"/>
                <a:ea typeface="ＭＳ Ｐゴシック" charset="-128"/>
                <a:cs typeface="Helvetica" charset="0"/>
              </a:rPr>
              <a:t>Error messages are helpful!</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00571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Error Messages</a:t>
            </a:r>
          </a:p>
        </p:txBody>
      </p:sp>
      <p:sp>
        <p:nvSpPr>
          <p:cNvPr id="62466" name="Content Placeholder 2"/>
          <p:cNvSpPr>
            <a:spLocks noGrp="1"/>
          </p:cNvSpPr>
          <p:nvPr>
            <p:ph idx="1"/>
          </p:nvPr>
        </p:nvSpPr>
        <p:spPr>
          <a:xfrm>
            <a:off x="304800" y="1828800"/>
            <a:ext cx="8686800" cy="4251325"/>
          </a:xfrm>
        </p:spPr>
        <p:txBody>
          <a:bodyPr/>
          <a:lstStyle/>
          <a:p>
            <a:pPr marL="0" indent="0">
              <a:lnSpc>
                <a:spcPct val="200000"/>
              </a:lnSpc>
              <a:buFont typeface="Wingdings" charset="2"/>
              <a:buNone/>
              <a:defRPr/>
            </a:pPr>
            <a:r>
              <a:rPr lang="en-US" altLang="en-US" dirty="0">
                <a:latin typeface="Helvetica" charset="0"/>
                <a:ea typeface="ＭＳ Ｐゴシック" charset="-128"/>
                <a:cs typeface="Helvetica" charset="0"/>
              </a:rPr>
              <a:t>How we react is key: are we scared or excited?</a:t>
            </a:r>
          </a:p>
          <a:p>
            <a:pPr>
              <a:lnSpc>
                <a:spcPct val="200000"/>
              </a:lnSpc>
              <a:defRPr/>
            </a:pPr>
            <a:r>
              <a:rPr lang="en-US" altLang="en-US" dirty="0">
                <a:latin typeface="Helvetica" charset="0"/>
                <a:ea typeface="ＭＳ Ｐゴシック" charset="-128"/>
                <a:cs typeface="Helvetica" charset="0"/>
              </a:rPr>
              <a:t>“The computer is giving you a </a:t>
            </a:r>
            <a:r>
              <a:rPr lang="en-US" altLang="en-US" i="1" dirty="0">
                <a:latin typeface="Helvetica" charset="0"/>
                <a:ea typeface="ＭＳ Ｐゴシック" charset="-128"/>
                <a:cs typeface="Helvetica" charset="0"/>
              </a:rPr>
              <a:t>clue</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a:p>
            <a:pPr>
              <a:lnSpc>
                <a:spcPct val="200000"/>
              </a:lnSpc>
              <a:defRPr/>
            </a:pPr>
            <a:r>
              <a:rPr lang="en-US" altLang="en-US" dirty="0">
                <a:latin typeface="Helvetica" charset="0"/>
                <a:ea typeface="ＭＳ Ｐゴシック" charset="-128"/>
                <a:cs typeface="Helvetica" charset="0"/>
              </a:rPr>
              <a:t>“What do you think it’s trying to tell us</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Values and Operators (cont.)</a:t>
            </a:r>
          </a:p>
        </p:txBody>
      </p:sp>
      <p:sp>
        <p:nvSpPr>
          <p:cNvPr id="9" name="Content Placeholder 2"/>
          <p:cNvSpPr>
            <a:spLocks noGrp="1"/>
          </p:cNvSpPr>
          <p:nvPr>
            <p:ph idx="1"/>
          </p:nvPr>
        </p:nvSpPr>
        <p:spPr>
          <a:xfrm>
            <a:off x="304800" y="1554163"/>
            <a:ext cx="8686800" cy="4525962"/>
          </a:xfrm>
        </p:spPr>
        <p:txBody>
          <a:bodyPr/>
          <a:lstStyle/>
          <a:p>
            <a:pPr eaLnBrk="1" hangingPunct="1">
              <a:lnSpc>
                <a:spcPct val="150000"/>
              </a:lnSpc>
            </a:pPr>
            <a:r>
              <a:rPr lang="en-US" altLang="en-US" sz="2400" dirty="0">
                <a:latin typeface="Helvetica" charset="0"/>
                <a:ea typeface="ＭＳ Ｐゴシック" charset="-128"/>
                <a:cs typeface="Helvetica" charset="0"/>
              </a:rPr>
              <a:t>Complete </a:t>
            </a:r>
            <a:r>
              <a:rPr lang="en-US" altLang="en-US" sz="2400" b="1" dirty="0">
                <a:latin typeface="Helvetica" charset="0"/>
                <a:ea typeface="ＭＳ Ｐゴシック" charset="-128"/>
                <a:cs typeface="Helvetica" charset="0"/>
              </a:rPr>
              <a:t>Page 5</a:t>
            </a:r>
          </a:p>
          <a:p>
            <a:pPr eaLnBrk="1" hangingPunct="1">
              <a:lnSpc>
                <a:spcPct val="150000"/>
              </a:lnSpc>
            </a:pPr>
            <a:r>
              <a:rPr lang="en-US" altLang="en-US" sz="2400" dirty="0">
                <a:latin typeface="Helvetica" charset="0"/>
                <a:ea typeface="ＭＳ Ｐゴシック" charset="-128"/>
                <a:cs typeface="Helvetica" charset="0"/>
              </a:rPr>
              <a:t>The rules for </a:t>
            </a:r>
            <a:r>
              <a:rPr lang="en-US" altLang="en-US" sz="2400" dirty="0" err="1">
                <a:latin typeface="Helvetica" charset="0"/>
                <a:ea typeface="ＭＳ Ｐゴシック" charset="-128"/>
                <a:cs typeface="Helvetica" charset="0"/>
              </a:rPr>
              <a:t>parens</a:t>
            </a:r>
            <a:r>
              <a:rPr lang="en-US" altLang="en-US" sz="2400" dirty="0">
                <a:latin typeface="Helvetica" charset="0"/>
                <a:ea typeface="ＭＳ Ｐゴシック" charset="-128"/>
                <a:cs typeface="Helvetica" charset="0"/>
              </a:rPr>
              <a:t> and spaces still apply!</a:t>
            </a:r>
          </a:p>
          <a:p>
            <a:pPr eaLnBrk="1" hangingPunct="1">
              <a:lnSpc>
                <a:spcPct val="150000"/>
              </a:lnSpc>
            </a:pPr>
            <a:r>
              <a:rPr lang="en-US" altLang="en-US" sz="2400" dirty="0">
                <a:latin typeface="Courier New" charset="0"/>
                <a:ea typeface="Courier New" charset="0"/>
                <a:cs typeface="Courier New" charset="0"/>
              </a:rPr>
              <a:t>and</a:t>
            </a:r>
            <a:r>
              <a:rPr lang="en-US" altLang="en-US" sz="2400" dirty="0">
                <a:latin typeface="Helvetica" charset="0"/>
                <a:ea typeface="Helvetica" charset="0"/>
                <a:cs typeface="Helvetica" charset="0"/>
              </a:rPr>
              <a:t> &amp; </a:t>
            </a:r>
            <a:r>
              <a:rPr lang="en-US" altLang="en-US" sz="2400" dirty="0">
                <a:latin typeface="Courier New" charset="0"/>
                <a:ea typeface="Courier New" charset="0"/>
                <a:cs typeface="Courier New" charset="0"/>
              </a:rPr>
              <a:t>or</a:t>
            </a:r>
          </a:p>
          <a:p>
            <a:pPr eaLnBrk="1" hangingPunct="1">
              <a:lnSpc>
                <a:spcPct val="150000"/>
              </a:lnSpc>
            </a:pPr>
            <a:r>
              <a:rPr lang="en-US" altLang="en-US" sz="2400" dirty="0">
                <a:latin typeface="Helvetica" charset="0"/>
                <a:ea typeface="ＭＳ Ｐゴシック" charset="-128"/>
                <a:cs typeface="Helvetica" charset="0"/>
              </a:rPr>
              <a:t>Operators </a:t>
            </a:r>
            <a:r>
              <a:rPr lang="en-US" altLang="en-US" sz="2400" u="sng" dirty="0">
                <a:latin typeface="Helvetica" charset="0"/>
                <a:ea typeface="ＭＳ Ｐゴシック" charset="-128"/>
                <a:cs typeface="Helvetica" charset="0"/>
              </a:rPr>
              <a:t>still</a:t>
            </a:r>
            <a:r>
              <a:rPr lang="en-US" altLang="en-US" sz="2400" dirty="0">
                <a:latin typeface="Helvetica" charset="0"/>
                <a:ea typeface="ＭＳ Ｐゴシック" charset="-128"/>
                <a:cs typeface="Helvetica" charset="0"/>
              </a:rPr>
              <a:t> need spaces around them.</a:t>
            </a:r>
          </a:p>
          <a:p>
            <a:pPr eaLnBrk="1" hangingPunct="1">
              <a:lnSpc>
                <a:spcPct val="150000"/>
              </a:lnSpc>
            </a:pPr>
            <a:r>
              <a:rPr lang="en-US" altLang="en-US" sz="2400" dirty="0">
                <a:latin typeface="Helvetica" charset="0"/>
                <a:ea typeface="ＭＳ Ｐゴシック" charset="-128"/>
                <a:cs typeface="Helvetica" charset="0"/>
              </a:rPr>
              <a:t>More than one operator? Still use </a:t>
            </a:r>
            <a:r>
              <a:rPr lang="en-US" altLang="en-US" sz="2400" dirty="0" err="1">
                <a:latin typeface="Helvetica" charset="0"/>
                <a:ea typeface="ＭＳ Ｐゴシック" charset="-128"/>
                <a:cs typeface="Helvetica" charset="0"/>
              </a:rPr>
              <a:t>parens</a:t>
            </a:r>
            <a:r>
              <a:rPr lang="en-US" altLang="en-US" sz="2400" dirty="0">
                <a:latin typeface="Helvetica" charset="0"/>
                <a:ea typeface="ＭＳ Ｐゴシック" charset="-128"/>
                <a:cs typeface="Helvetica" charset="0"/>
              </a:rPr>
              <a:t>!</a:t>
            </a:r>
          </a:p>
          <a:p>
            <a:pPr eaLnBrk="1" hangingPunct="1">
              <a:lnSpc>
                <a:spcPct val="150000"/>
              </a:lnSpc>
            </a:pPr>
            <a:r>
              <a:rPr lang="en-US" altLang="en-US" sz="2400" dirty="0">
                <a:latin typeface="Helvetica" charset="0"/>
                <a:ea typeface="ＭＳ Ｐゴシック" charset="-128"/>
                <a:cs typeface="Helvetica" charset="0"/>
              </a:rPr>
              <a:t>Error messages are </a:t>
            </a:r>
            <a:r>
              <a:rPr lang="en-US" altLang="en-US" sz="2400" u="sng" dirty="0">
                <a:latin typeface="Helvetica" charset="0"/>
                <a:ea typeface="ＭＳ Ｐゴシック" charset="-128"/>
                <a:cs typeface="Helvetica" charset="0"/>
              </a:rPr>
              <a:t>still</a:t>
            </a:r>
            <a:r>
              <a:rPr lang="en-US" altLang="en-US" sz="2400" dirty="0">
                <a:latin typeface="Helvetica" charset="0"/>
                <a:ea typeface="ＭＳ Ｐゴシック" charset="-128"/>
                <a:cs typeface="Helvetica" charset="0"/>
              </a:rPr>
              <a:t> helpful!</a:t>
            </a:r>
            <a:endParaRPr lang="en-US" altLang="en-US" sz="2400" dirty="0">
              <a:latin typeface="Courier New" charset="0"/>
              <a:ea typeface="Courier New" charset="0"/>
              <a:cs typeface="Courier New"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93417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in </a:t>
            </a:r>
            <a:r>
              <a:rPr lang="en-US" dirty="0" err="1"/>
              <a:t>Pyret</a:t>
            </a:r>
            <a:endParaRPr lang="en-US" dirty="0"/>
          </a:p>
        </p:txBody>
      </p:sp>
      <p:sp>
        <p:nvSpPr>
          <p:cNvPr id="3" name="Content Placeholder 2"/>
          <p:cNvSpPr>
            <a:spLocks noGrp="1"/>
          </p:cNvSpPr>
          <p:nvPr>
            <p:ph idx="1"/>
          </p:nvPr>
        </p:nvSpPr>
        <p:spPr>
          <a:xfrm>
            <a:off x="293077" y="1687513"/>
            <a:ext cx="8698524" cy="2198687"/>
          </a:xfrm>
        </p:spPr>
        <p:txBody>
          <a:bodyPr/>
          <a:lstStyle/>
          <a:p>
            <a:pPr marL="0" indent="0">
              <a:buNone/>
            </a:pPr>
            <a:r>
              <a:rPr lang="en-US" sz="2400" b="1" dirty="0"/>
              <a:t>Math:  </a:t>
            </a:r>
            <a:r>
              <a:rPr lang="en-US" sz="2400" i="1" dirty="0">
                <a:latin typeface="Courier New" charset="0"/>
                <a:ea typeface="Courier New" charset="0"/>
                <a:cs typeface="Courier New" charset="0"/>
              </a:rPr>
              <a:t>f(24, 2)</a:t>
            </a:r>
          </a:p>
          <a:p>
            <a:pPr marL="0" indent="0">
              <a:buNone/>
            </a:pPr>
            <a:r>
              <a:rPr lang="en-US" sz="2400" b="1" dirty="0" err="1"/>
              <a:t>Pyret</a:t>
            </a:r>
            <a:r>
              <a:rPr lang="en-US" sz="2400" b="1" dirty="0"/>
              <a:t>:</a:t>
            </a:r>
            <a:r>
              <a:rPr lang="en-US" sz="2400" dirty="0">
                <a:latin typeface="Courier New" charset="0"/>
                <a:ea typeface="Courier New" charset="0"/>
                <a:cs typeface="Courier New" charset="0"/>
              </a:rPr>
              <a:t> f(24, 2)</a:t>
            </a:r>
            <a:endParaRPr lang="en-US" sz="2400" dirty="0">
              <a:solidFill>
                <a:schemeClr val="accent1"/>
              </a:solidFill>
              <a:latin typeface="Courier New" charset="0"/>
              <a:ea typeface="Courier New" charset="0"/>
              <a:cs typeface="Courier New" charset="0"/>
            </a:endParaRPr>
          </a:p>
          <a:p>
            <a:pPr marL="0" indent="0">
              <a:buNone/>
            </a:pPr>
            <a:endParaRPr lang="en-US" sz="2400" dirty="0">
              <a:latin typeface="Courier New" charset="0"/>
              <a:ea typeface="Courier New" charset="0"/>
              <a:cs typeface="Courier New" charset="0"/>
            </a:endParaRPr>
          </a:p>
          <a:p>
            <a:pPr marL="0" indent="0">
              <a:buNone/>
            </a:pPr>
            <a:r>
              <a:rPr lang="en-US" sz="2400" dirty="0"/>
              <a:t>When using a function, always write its name, then all its arguments (separated by commas).</a:t>
            </a:r>
            <a:endParaRPr lang="en-US" sz="2400" dirty="0">
              <a:latin typeface="Courier New" charset="0"/>
              <a:ea typeface="Courier New" charset="0"/>
              <a:cs typeface="Courier New" charset="0"/>
            </a:endParaRPr>
          </a:p>
          <a:p>
            <a:pPr marL="0" indent="0">
              <a:buNone/>
            </a:pPr>
            <a:endParaRPr lang="en-US" sz="2400" dirty="0">
              <a:solidFill>
                <a:schemeClr val="accent1"/>
              </a:solidFill>
              <a:latin typeface="Courier New" charset="0"/>
              <a:ea typeface="Courier New" charset="0"/>
              <a:cs typeface="Courier New" charset="0"/>
            </a:endParaRPr>
          </a:p>
          <a:p>
            <a:pPr marL="0" indent="0" algn="ctr">
              <a:buNone/>
            </a:pPr>
            <a:r>
              <a:rPr lang="en-US" sz="2400" dirty="0" err="1">
                <a:solidFill>
                  <a:schemeClr val="accent1"/>
                </a:solidFill>
                <a:latin typeface="Courier New" charset="0"/>
                <a:ea typeface="Courier New" charset="0"/>
                <a:cs typeface="Courier New" charset="0"/>
              </a:rPr>
              <a:t>num-sqr</a:t>
            </a:r>
            <a:r>
              <a:rPr lang="en-US" sz="2400" dirty="0">
                <a:solidFill>
                  <a:schemeClr val="accent1"/>
                </a:solidFill>
                <a:latin typeface="Courier New" charset="0"/>
                <a:ea typeface="Courier New" charset="0"/>
                <a:cs typeface="Courier New" charset="0"/>
              </a:rPr>
              <a:t>(16)</a:t>
            </a:r>
          </a:p>
          <a:p>
            <a:pPr marL="0" indent="0" algn="ctr">
              <a:buNone/>
            </a:pPr>
            <a:r>
              <a:rPr lang="en-US" sz="2400" dirty="0">
                <a:solidFill>
                  <a:schemeClr val="accent1"/>
                </a:solidFill>
                <a:latin typeface="Courier New" charset="0"/>
                <a:ea typeface="Courier New" charset="0"/>
                <a:cs typeface="Courier New" charset="0"/>
              </a:rPr>
              <a:t>triangle(50, “solid”, “red”)</a:t>
            </a:r>
            <a:endParaRPr lang="en-US" sz="2400" dirty="0"/>
          </a:p>
          <a:p>
            <a:pPr marL="0" indent="0">
              <a:buNone/>
            </a:pPr>
            <a:endParaRPr lang="en-US" sz="2400" dirty="0"/>
          </a:p>
          <a:p>
            <a:pPr marL="0" indent="0">
              <a:buNone/>
            </a:pPr>
            <a:r>
              <a:rPr lang="en-US" sz="2400" dirty="0"/>
              <a:t>Make different triangles, and square different Numbers.</a:t>
            </a:r>
          </a:p>
          <a:p>
            <a:pPr marL="0" indent="0">
              <a:buNone/>
            </a:pPr>
            <a:r>
              <a:rPr lang="en-US" sz="2400" dirty="0"/>
              <a:t>What kind of mistakes could we make?</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57518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“What’s the Rule?”</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dirty="0" err="1"/>
              <a:t>www.BootstrapWorld.org</a:t>
            </a:r>
            <a:r>
              <a:rPr lang="en-US" dirty="0"/>
              <a:t>     |    #</a:t>
            </a:r>
            <a:r>
              <a:rPr lang="en-US" dirty="0" err="1"/>
              <a:t>BootstrapCS</a:t>
            </a:r>
            <a:endParaRPr lang="en-US" dirty="0"/>
          </a:p>
        </p:txBody>
      </p:sp>
      <p:sp>
        <p:nvSpPr>
          <p:cNvPr id="25" name="Content Placeholder 2">
            <a:extLst>
              <a:ext uri="{FF2B5EF4-FFF2-40B4-BE49-F238E27FC236}">
                <a16:creationId xmlns:a16="http://schemas.microsoft.com/office/drawing/2014/main" id="{7B58DE71-595D-E64C-AC04-42664138C0B5}"/>
              </a:ext>
            </a:extLst>
          </p:cNvPr>
          <p:cNvSpPr>
            <a:spLocks noGrp="1"/>
          </p:cNvSpPr>
          <p:nvPr>
            <p:ph idx="1"/>
          </p:nvPr>
        </p:nvSpPr>
        <p:spPr>
          <a:xfrm>
            <a:off x="2900686" y="1997568"/>
            <a:ext cx="4340727" cy="593232"/>
          </a:xfrm>
        </p:spPr>
        <p:txBody>
          <a:bodyPr/>
          <a:lstStyle/>
          <a:p>
            <a:pPr marL="0" indent="0">
              <a:buNone/>
            </a:pPr>
            <a:r>
              <a:rPr lang="en-US" sz="2400" dirty="0" err="1">
                <a:solidFill>
                  <a:schemeClr val="bg1">
                    <a:lumMod val="65000"/>
                    <a:lumOff val="35000"/>
                  </a:schemeClr>
                </a:solidFill>
                <a:latin typeface="Courier" pitchFamily="2" charset="0"/>
              </a:rPr>
              <a:t>num-sqr</a:t>
            </a:r>
            <a:r>
              <a:rPr lang="en-US" sz="2400" dirty="0">
                <a:solidFill>
                  <a:schemeClr val="bg1">
                    <a:lumMod val="65000"/>
                    <a:lumOff val="35000"/>
                  </a:schemeClr>
                </a:solidFill>
                <a:latin typeface="Courier" pitchFamily="2" charset="0"/>
              </a:rPr>
              <a:t>(1) </a:t>
            </a:r>
            <a:r>
              <a:rPr lang="en-US" sz="2400" dirty="0">
                <a:solidFill>
                  <a:schemeClr val="bg1">
                    <a:lumMod val="65000"/>
                    <a:lumOff val="35000"/>
                  </a:schemeClr>
                </a:solidFill>
              </a:rPr>
              <a:t>    </a:t>
            </a:r>
            <a:r>
              <a:rPr lang="en-US" sz="2400" dirty="0">
                <a:solidFill>
                  <a:schemeClr val="bg1">
                    <a:lumMod val="65000"/>
                    <a:lumOff val="35000"/>
                  </a:schemeClr>
                </a:solidFill>
                <a:sym typeface="Wingdings" pitchFamily="2" charset="2"/>
              </a:rPr>
              <a:t>        </a:t>
            </a:r>
            <a:r>
              <a:rPr lang="en-US" sz="2400" i="1" dirty="0">
                <a:solidFill>
                  <a:schemeClr val="bg1">
                    <a:lumMod val="65000"/>
                    <a:lumOff val="35000"/>
                  </a:schemeClr>
                </a:solidFill>
                <a:sym typeface="Wingdings" pitchFamily="2" charset="2"/>
              </a:rPr>
              <a:t>1</a:t>
            </a:r>
          </a:p>
          <a:p>
            <a:pPr marL="0" indent="0">
              <a:buNone/>
            </a:pPr>
            <a:r>
              <a:rPr lang="en-US" sz="2400" dirty="0" err="1">
                <a:solidFill>
                  <a:schemeClr val="bg1">
                    <a:lumMod val="65000"/>
                    <a:lumOff val="35000"/>
                  </a:schemeClr>
                </a:solidFill>
                <a:latin typeface="Courier" pitchFamily="2" charset="0"/>
              </a:rPr>
              <a:t>num-sqr</a:t>
            </a:r>
            <a:r>
              <a:rPr lang="en-US" sz="2400" dirty="0">
                <a:solidFill>
                  <a:schemeClr val="bg1">
                    <a:lumMod val="65000"/>
                    <a:lumOff val="35000"/>
                  </a:schemeClr>
                </a:solidFill>
                <a:latin typeface="Courier" pitchFamily="2" charset="0"/>
              </a:rPr>
              <a:t>(2)</a:t>
            </a:r>
            <a:r>
              <a:rPr lang="en-US" sz="2400" dirty="0">
                <a:solidFill>
                  <a:schemeClr val="bg1">
                    <a:lumMod val="65000"/>
                    <a:lumOff val="35000"/>
                  </a:schemeClr>
                </a:solidFill>
              </a:rPr>
              <a:t>              </a:t>
            </a:r>
            <a:r>
              <a:rPr lang="en-US" sz="2400" i="1" dirty="0">
                <a:solidFill>
                  <a:schemeClr val="bg1">
                    <a:lumMod val="65000"/>
                    <a:lumOff val="35000"/>
                  </a:schemeClr>
                </a:solidFill>
                <a:sym typeface="Wingdings" pitchFamily="2" charset="2"/>
              </a:rPr>
              <a:t>4</a:t>
            </a:r>
          </a:p>
          <a:p>
            <a:pPr marL="0" indent="0">
              <a:buNone/>
            </a:pPr>
            <a:r>
              <a:rPr lang="en-US" sz="2400" dirty="0" err="1">
                <a:solidFill>
                  <a:schemeClr val="bg1">
                    <a:lumMod val="65000"/>
                    <a:lumOff val="35000"/>
                  </a:schemeClr>
                </a:solidFill>
                <a:latin typeface="Courier" pitchFamily="2" charset="0"/>
              </a:rPr>
              <a:t>num-sqr</a:t>
            </a:r>
            <a:r>
              <a:rPr lang="en-US" sz="2400" dirty="0">
                <a:solidFill>
                  <a:schemeClr val="bg1">
                    <a:lumMod val="65000"/>
                    <a:lumOff val="35000"/>
                  </a:schemeClr>
                </a:solidFill>
                <a:latin typeface="Courier" pitchFamily="2" charset="0"/>
              </a:rPr>
              <a:t>(3)</a:t>
            </a:r>
            <a:r>
              <a:rPr lang="en-US" sz="2400" dirty="0">
                <a:solidFill>
                  <a:schemeClr val="bg1">
                    <a:lumMod val="65000"/>
                    <a:lumOff val="35000"/>
                  </a:schemeClr>
                </a:solidFill>
              </a:rPr>
              <a:t>     </a:t>
            </a:r>
            <a:r>
              <a:rPr lang="en-US" sz="2400" dirty="0">
                <a:solidFill>
                  <a:schemeClr val="bg1">
                    <a:lumMod val="65000"/>
                    <a:lumOff val="35000"/>
                  </a:schemeClr>
                </a:solidFill>
                <a:sym typeface="Wingdings" pitchFamily="2" charset="2"/>
              </a:rPr>
              <a:t>         </a:t>
            </a:r>
            <a:r>
              <a:rPr lang="en-US" sz="2400" i="1" dirty="0">
                <a:solidFill>
                  <a:schemeClr val="bg1">
                    <a:lumMod val="65000"/>
                    <a:lumOff val="35000"/>
                  </a:schemeClr>
                </a:solidFill>
                <a:sym typeface="Wingdings" pitchFamily="2" charset="2"/>
              </a:rPr>
              <a:t>9</a:t>
            </a:r>
            <a:endParaRPr lang="en-US" sz="2400" i="1" dirty="0">
              <a:solidFill>
                <a:schemeClr val="bg1">
                  <a:lumMod val="65000"/>
                  <a:lumOff val="35000"/>
                </a:schemeClr>
              </a:solidFill>
            </a:endParaRPr>
          </a:p>
          <a:p>
            <a:pPr marL="0" indent="0">
              <a:buNone/>
            </a:pPr>
            <a:endParaRPr lang="en-US" sz="2400" dirty="0">
              <a:solidFill>
                <a:schemeClr val="bg1">
                  <a:lumMod val="65000"/>
                  <a:lumOff val="35000"/>
                </a:schemeClr>
              </a:solidFill>
            </a:endParaRPr>
          </a:p>
        </p:txBody>
      </p:sp>
      <p:sp>
        <p:nvSpPr>
          <p:cNvPr id="26" name="Rectangular Callout 25">
            <a:extLst>
              <a:ext uri="{FF2B5EF4-FFF2-40B4-BE49-F238E27FC236}">
                <a16:creationId xmlns:a16="http://schemas.microsoft.com/office/drawing/2014/main" id="{043FC14A-435B-944E-BA3D-1F33AB69669E}"/>
              </a:ext>
            </a:extLst>
          </p:cNvPr>
          <p:cNvSpPr/>
          <p:nvPr/>
        </p:nvSpPr>
        <p:spPr>
          <a:xfrm>
            <a:off x="1524000" y="990600"/>
            <a:ext cx="1541982" cy="601001"/>
          </a:xfrm>
          <a:prstGeom prst="wedgeRectCallout">
            <a:avLst>
              <a:gd name="adj1" fmla="val 65773"/>
              <a:gd name="adj2" fmla="val 11363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Name</a:t>
            </a:r>
          </a:p>
          <a:p>
            <a:pPr algn="ctr"/>
            <a:r>
              <a:rPr lang="en-US" sz="1600" b="1" dirty="0"/>
              <a:t>of the function</a:t>
            </a:r>
          </a:p>
        </p:txBody>
      </p:sp>
      <p:sp>
        <p:nvSpPr>
          <p:cNvPr id="27" name="Rectangular Callout 26">
            <a:extLst>
              <a:ext uri="{FF2B5EF4-FFF2-40B4-BE49-F238E27FC236}">
                <a16:creationId xmlns:a16="http://schemas.microsoft.com/office/drawing/2014/main" id="{4D18B402-81CC-EF41-B4D7-BDEDA4267B0C}"/>
              </a:ext>
            </a:extLst>
          </p:cNvPr>
          <p:cNvSpPr/>
          <p:nvPr/>
        </p:nvSpPr>
        <p:spPr>
          <a:xfrm>
            <a:off x="3430192" y="978777"/>
            <a:ext cx="2392416" cy="601001"/>
          </a:xfrm>
          <a:prstGeom prst="wedgeRectCallout">
            <a:avLst>
              <a:gd name="adj1" fmla="val -6509"/>
              <a:gd name="adj2" fmla="val 12546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Input</a:t>
            </a:r>
          </a:p>
          <a:p>
            <a:pPr algn="ctr"/>
            <a:r>
              <a:rPr lang="en-US" sz="1600" dirty="0"/>
              <a:t>always one number!</a:t>
            </a:r>
          </a:p>
        </p:txBody>
      </p:sp>
      <p:sp>
        <p:nvSpPr>
          <p:cNvPr id="28" name="Rectangular Callout 27">
            <a:extLst>
              <a:ext uri="{FF2B5EF4-FFF2-40B4-BE49-F238E27FC236}">
                <a16:creationId xmlns:a16="http://schemas.microsoft.com/office/drawing/2014/main" id="{D6AB93CC-3AA7-B445-9934-37559CD8488B}"/>
              </a:ext>
            </a:extLst>
          </p:cNvPr>
          <p:cNvSpPr/>
          <p:nvPr/>
        </p:nvSpPr>
        <p:spPr>
          <a:xfrm>
            <a:off x="6169122" y="990600"/>
            <a:ext cx="2392416" cy="601001"/>
          </a:xfrm>
          <a:prstGeom prst="wedgeRectCallout">
            <a:avLst>
              <a:gd name="adj1" fmla="val -48938"/>
              <a:gd name="adj2" fmla="val 1173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Output</a:t>
            </a:r>
          </a:p>
          <a:p>
            <a:pPr algn="ctr"/>
            <a:r>
              <a:rPr lang="en-US" sz="1600" dirty="0"/>
              <a:t>always one number!</a:t>
            </a:r>
          </a:p>
        </p:txBody>
      </p:sp>
      <p:sp>
        <p:nvSpPr>
          <p:cNvPr id="31" name="Rectangular Callout 30">
            <a:extLst>
              <a:ext uri="{FF2B5EF4-FFF2-40B4-BE49-F238E27FC236}">
                <a16:creationId xmlns:a16="http://schemas.microsoft.com/office/drawing/2014/main" id="{50197148-84E4-1447-9560-E36835358577}"/>
              </a:ext>
            </a:extLst>
          </p:cNvPr>
          <p:cNvSpPr/>
          <p:nvPr/>
        </p:nvSpPr>
        <p:spPr>
          <a:xfrm>
            <a:off x="533401" y="5030135"/>
            <a:ext cx="1828800" cy="913465"/>
          </a:xfrm>
          <a:prstGeom prst="wedgeRectCallout">
            <a:avLst>
              <a:gd name="adj1" fmla="val -328"/>
              <a:gd name="adj2" fmla="val -7639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Name</a:t>
            </a:r>
          </a:p>
          <a:p>
            <a:pPr algn="ctr"/>
            <a:r>
              <a:rPr lang="en-US" sz="1800" dirty="0"/>
              <a:t>of the function</a:t>
            </a:r>
          </a:p>
        </p:txBody>
      </p:sp>
      <p:sp>
        <p:nvSpPr>
          <p:cNvPr id="32" name="Rectangular Callout 31">
            <a:extLst>
              <a:ext uri="{FF2B5EF4-FFF2-40B4-BE49-F238E27FC236}">
                <a16:creationId xmlns:a16="http://schemas.microsoft.com/office/drawing/2014/main" id="{8548CF2C-E5DC-D044-8694-D320B01D1D54}"/>
              </a:ext>
            </a:extLst>
          </p:cNvPr>
          <p:cNvSpPr/>
          <p:nvPr/>
        </p:nvSpPr>
        <p:spPr>
          <a:xfrm>
            <a:off x="2822638" y="5030135"/>
            <a:ext cx="2837421" cy="913465"/>
          </a:xfrm>
          <a:prstGeom prst="wedgeRectCallout">
            <a:avLst>
              <a:gd name="adj1" fmla="val -6657"/>
              <a:gd name="adj2" fmla="val -7783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Domain</a:t>
            </a:r>
          </a:p>
          <a:p>
            <a:pPr algn="ctr"/>
            <a:r>
              <a:rPr lang="en-US" sz="2000" dirty="0"/>
              <a:t>Names &amp; types of </a:t>
            </a:r>
            <a:r>
              <a:rPr lang="en-US" sz="2000" u="sng" dirty="0"/>
              <a:t>Inputs</a:t>
            </a:r>
          </a:p>
        </p:txBody>
      </p:sp>
      <p:sp>
        <p:nvSpPr>
          <p:cNvPr id="33" name="Rectangular Callout 32">
            <a:extLst>
              <a:ext uri="{FF2B5EF4-FFF2-40B4-BE49-F238E27FC236}">
                <a16:creationId xmlns:a16="http://schemas.microsoft.com/office/drawing/2014/main" id="{2AD6B04D-839F-1941-B194-6A2969E3902B}"/>
              </a:ext>
            </a:extLst>
          </p:cNvPr>
          <p:cNvSpPr/>
          <p:nvPr/>
        </p:nvSpPr>
        <p:spPr>
          <a:xfrm>
            <a:off x="6100474" y="5030135"/>
            <a:ext cx="2837421" cy="913465"/>
          </a:xfrm>
          <a:prstGeom prst="wedgeRectCallout">
            <a:avLst>
              <a:gd name="adj1" fmla="val -5178"/>
              <a:gd name="adj2" fmla="val -7840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Range</a:t>
            </a:r>
          </a:p>
          <a:p>
            <a:pPr algn="ctr"/>
            <a:r>
              <a:rPr lang="en-US" sz="2000" dirty="0"/>
              <a:t>Type of the </a:t>
            </a:r>
            <a:r>
              <a:rPr lang="en-US" sz="2000" u="sng" dirty="0"/>
              <a:t>Output</a:t>
            </a:r>
          </a:p>
        </p:txBody>
      </p:sp>
      <p:sp>
        <p:nvSpPr>
          <p:cNvPr id="34" name="Rectangle 33">
            <a:extLst>
              <a:ext uri="{FF2B5EF4-FFF2-40B4-BE49-F238E27FC236}">
                <a16:creationId xmlns:a16="http://schemas.microsoft.com/office/drawing/2014/main" id="{F9FD856A-B905-D94F-9871-400F51C62A87}"/>
              </a:ext>
            </a:extLst>
          </p:cNvPr>
          <p:cNvSpPr/>
          <p:nvPr/>
        </p:nvSpPr>
        <p:spPr>
          <a:xfrm>
            <a:off x="685800" y="4262727"/>
            <a:ext cx="7525717" cy="461665"/>
          </a:xfrm>
          <a:prstGeom prst="rect">
            <a:avLst/>
          </a:prstGeom>
        </p:spPr>
        <p:txBody>
          <a:bodyPr wrap="square">
            <a:spAutoFit/>
          </a:bodyPr>
          <a:lstStyle/>
          <a:p>
            <a:pPr marL="0" indent="0">
              <a:buNone/>
            </a:pPr>
            <a:r>
              <a:rPr lang="en-US" dirty="0" err="1">
                <a:solidFill>
                  <a:schemeClr val="bg1"/>
                </a:solidFill>
                <a:latin typeface="Courier" pitchFamily="2" charset="0"/>
              </a:rPr>
              <a:t>num-sqr</a:t>
            </a:r>
            <a:r>
              <a:rPr lang="en-US" dirty="0">
                <a:solidFill>
                  <a:schemeClr val="bg1"/>
                </a:solidFill>
                <a:latin typeface="Courier" pitchFamily="2" charset="0"/>
              </a:rPr>
              <a:t>    (n </a:t>
            </a:r>
            <a:r>
              <a:rPr lang="en-US" spc="-600" dirty="0">
                <a:solidFill>
                  <a:schemeClr val="bg1"/>
                </a:solidFill>
                <a:latin typeface="Courier" pitchFamily="2" charset="0"/>
              </a:rPr>
              <a:t>::</a:t>
            </a:r>
            <a:r>
              <a:rPr lang="en-US" dirty="0">
                <a:solidFill>
                  <a:schemeClr val="bg1"/>
                </a:solidFill>
                <a:latin typeface="Courier" pitchFamily="2" charset="0"/>
              </a:rPr>
              <a:t> Number)   </a:t>
            </a:r>
            <a:r>
              <a:rPr lang="en-US" dirty="0">
                <a:solidFill>
                  <a:schemeClr val="bg1"/>
                </a:solidFill>
                <a:latin typeface="Courier" pitchFamily="2" charset="0"/>
                <a:sym typeface="Wingdings" pitchFamily="2" charset="2"/>
              </a:rPr>
              <a:t>       Number</a:t>
            </a:r>
            <a:endParaRPr lang="en-US" dirty="0">
              <a:solidFill>
                <a:schemeClr val="bg1"/>
              </a:solidFill>
              <a:latin typeface="Courier" pitchFamily="2" charset="0"/>
            </a:endParaRPr>
          </a:p>
        </p:txBody>
      </p:sp>
      <p:grpSp>
        <p:nvGrpSpPr>
          <p:cNvPr id="37" name="Group 36">
            <a:extLst>
              <a:ext uri="{FF2B5EF4-FFF2-40B4-BE49-F238E27FC236}">
                <a16:creationId xmlns:a16="http://schemas.microsoft.com/office/drawing/2014/main" id="{175AAD58-2FFD-AF4F-B0D0-E218270288FC}"/>
              </a:ext>
            </a:extLst>
          </p:cNvPr>
          <p:cNvGrpSpPr/>
          <p:nvPr/>
        </p:nvGrpSpPr>
        <p:grpSpPr>
          <a:xfrm>
            <a:off x="2177511" y="4262735"/>
            <a:ext cx="3991611" cy="478948"/>
            <a:chOff x="2177511" y="4262735"/>
            <a:chExt cx="3991611" cy="478948"/>
          </a:xfrm>
        </p:grpSpPr>
        <p:sp>
          <p:nvSpPr>
            <p:cNvPr id="35" name="Rectangle 34">
              <a:extLst>
                <a:ext uri="{FF2B5EF4-FFF2-40B4-BE49-F238E27FC236}">
                  <a16:creationId xmlns:a16="http://schemas.microsoft.com/office/drawing/2014/main" id="{2304292B-4427-1744-843B-EA9387EAD1A9}"/>
                </a:ext>
              </a:extLst>
            </p:cNvPr>
            <p:cNvSpPr/>
            <p:nvPr/>
          </p:nvSpPr>
          <p:spPr>
            <a:xfrm>
              <a:off x="2177511" y="4280018"/>
              <a:ext cx="498529" cy="461665"/>
            </a:xfrm>
            <a:prstGeom prst="rect">
              <a:avLst/>
            </a:prstGeom>
          </p:spPr>
          <p:txBody>
            <a:bodyPr wrap="square">
              <a:spAutoFit/>
            </a:bodyPr>
            <a:lstStyle/>
            <a:p>
              <a:pPr marL="0" indent="0">
                <a:buNone/>
              </a:pPr>
              <a:r>
                <a:rPr lang="en-US" spc="-600" dirty="0">
                  <a:solidFill>
                    <a:schemeClr val="bg1"/>
                  </a:solidFill>
                  <a:latin typeface="Courier" pitchFamily="2" charset="0"/>
                </a:rPr>
                <a:t>::</a:t>
              </a:r>
            </a:p>
          </p:txBody>
        </p:sp>
        <p:sp>
          <p:nvSpPr>
            <p:cNvPr id="36" name="Rectangle 35">
              <a:extLst>
                <a:ext uri="{FF2B5EF4-FFF2-40B4-BE49-F238E27FC236}">
                  <a16:creationId xmlns:a16="http://schemas.microsoft.com/office/drawing/2014/main" id="{BD001996-2A72-2644-B2C6-8BEB52952D65}"/>
                </a:ext>
              </a:extLst>
            </p:cNvPr>
            <p:cNvSpPr/>
            <p:nvPr/>
          </p:nvSpPr>
          <p:spPr>
            <a:xfrm>
              <a:off x="5601945" y="4262735"/>
              <a:ext cx="567177" cy="461665"/>
            </a:xfrm>
            <a:prstGeom prst="rect">
              <a:avLst/>
            </a:prstGeom>
          </p:spPr>
          <p:txBody>
            <a:bodyPr wrap="square">
              <a:spAutoFit/>
            </a:bodyPr>
            <a:lstStyle/>
            <a:p>
              <a:pPr marL="0" indent="0">
                <a:buNone/>
              </a:pPr>
              <a:r>
                <a:rPr lang="en-US" spc="-600" dirty="0">
                  <a:solidFill>
                    <a:schemeClr val="bg1"/>
                  </a:solidFill>
                  <a:latin typeface="Courier" pitchFamily="2" charset="0"/>
                  <a:sym typeface="Wingdings" pitchFamily="2" charset="2"/>
                </a:rPr>
                <a:t></a:t>
              </a:r>
              <a:endParaRPr lang="en-US" spc="-600" dirty="0">
                <a:solidFill>
                  <a:schemeClr val="bg1"/>
                </a:solidFill>
                <a:latin typeface="Courier" pitchFamily="2" charset="0"/>
              </a:endParaRPr>
            </a:p>
          </p:txBody>
        </p:sp>
      </p:grpSp>
      <p:cxnSp>
        <p:nvCxnSpPr>
          <p:cNvPr id="39" name="Straight Connector 38">
            <a:extLst>
              <a:ext uri="{FF2B5EF4-FFF2-40B4-BE49-F238E27FC236}">
                <a16:creationId xmlns:a16="http://schemas.microsoft.com/office/drawing/2014/main" id="{538F6492-792B-704A-A98B-06533E229683}"/>
              </a:ext>
            </a:extLst>
          </p:cNvPr>
          <p:cNvCxnSpPr/>
          <p:nvPr/>
        </p:nvCxnSpPr>
        <p:spPr>
          <a:xfrm>
            <a:off x="932483" y="3657600"/>
            <a:ext cx="7525717"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147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1" grpId="0" animBg="1"/>
      <p:bldP spid="32" grpId="0" animBg="1"/>
      <p:bldP spid="33" grpId="0" animBg="1"/>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“What’s the Rule?”</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dirty="0" err="1"/>
              <a:t>www.BootstrapWorld.org</a:t>
            </a:r>
            <a:r>
              <a:rPr lang="en-US" dirty="0"/>
              <a:t>     |    #</a:t>
            </a:r>
            <a:r>
              <a:rPr lang="en-US" dirty="0" err="1"/>
              <a:t>BootstrapCS</a:t>
            </a:r>
            <a:endParaRPr lang="en-US" dirty="0"/>
          </a:p>
        </p:txBody>
      </p:sp>
      <p:sp>
        <p:nvSpPr>
          <p:cNvPr id="25" name="Content Placeholder 2">
            <a:extLst>
              <a:ext uri="{FF2B5EF4-FFF2-40B4-BE49-F238E27FC236}">
                <a16:creationId xmlns:a16="http://schemas.microsoft.com/office/drawing/2014/main" id="{7B58DE71-595D-E64C-AC04-42664138C0B5}"/>
              </a:ext>
            </a:extLst>
          </p:cNvPr>
          <p:cNvSpPr>
            <a:spLocks noGrp="1"/>
          </p:cNvSpPr>
          <p:nvPr>
            <p:ph idx="1"/>
          </p:nvPr>
        </p:nvSpPr>
        <p:spPr>
          <a:xfrm>
            <a:off x="932484" y="1997568"/>
            <a:ext cx="6308930" cy="593232"/>
          </a:xfrm>
        </p:spPr>
        <p:txBody>
          <a:bodyPr/>
          <a:lstStyle/>
          <a:p>
            <a:pPr marL="0" indent="0">
              <a:buNone/>
            </a:pPr>
            <a:r>
              <a:rPr lang="en-US" sz="2400" dirty="0">
                <a:solidFill>
                  <a:schemeClr val="bg1">
                    <a:lumMod val="65000"/>
                    <a:lumOff val="35000"/>
                  </a:schemeClr>
                </a:solidFill>
                <a:latin typeface="Courier" pitchFamily="2" charset="0"/>
              </a:rPr>
              <a:t>triangle(50, ”solid”, ”red”) triangle(20, ”solid”, ”blue”)</a:t>
            </a:r>
            <a:r>
              <a:rPr lang="en-US" sz="2400" dirty="0">
                <a:solidFill>
                  <a:schemeClr val="bg1">
                    <a:lumMod val="65000"/>
                    <a:lumOff val="35000"/>
                  </a:schemeClr>
                </a:solidFill>
              </a:rPr>
              <a:t> </a:t>
            </a:r>
            <a:r>
              <a:rPr lang="en-US" sz="2400" dirty="0">
                <a:solidFill>
                  <a:schemeClr val="bg1">
                    <a:lumMod val="65000"/>
                    <a:lumOff val="35000"/>
                  </a:schemeClr>
                </a:solidFill>
                <a:latin typeface="Courier" pitchFamily="2" charset="0"/>
              </a:rPr>
              <a:t>triangle(50, ”outline”, ”red”)</a:t>
            </a:r>
            <a:endParaRPr lang="en-US" sz="2400" dirty="0">
              <a:solidFill>
                <a:schemeClr val="bg1">
                  <a:lumMod val="65000"/>
                  <a:lumOff val="35000"/>
                </a:schemeClr>
              </a:solidFill>
            </a:endParaRPr>
          </a:p>
        </p:txBody>
      </p:sp>
      <p:sp>
        <p:nvSpPr>
          <p:cNvPr id="26" name="Rectangular Callout 25">
            <a:extLst>
              <a:ext uri="{FF2B5EF4-FFF2-40B4-BE49-F238E27FC236}">
                <a16:creationId xmlns:a16="http://schemas.microsoft.com/office/drawing/2014/main" id="{043FC14A-435B-944E-BA3D-1F33AB69669E}"/>
              </a:ext>
            </a:extLst>
          </p:cNvPr>
          <p:cNvSpPr/>
          <p:nvPr/>
        </p:nvSpPr>
        <p:spPr>
          <a:xfrm>
            <a:off x="1524000" y="990600"/>
            <a:ext cx="1541982" cy="601001"/>
          </a:xfrm>
          <a:prstGeom prst="wedgeRectCallout">
            <a:avLst>
              <a:gd name="adj1" fmla="val -23634"/>
              <a:gd name="adj2" fmla="val 11831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Name</a:t>
            </a:r>
          </a:p>
          <a:p>
            <a:pPr algn="ctr"/>
            <a:r>
              <a:rPr lang="en-US" sz="1600" b="1" dirty="0"/>
              <a:t>of the function</a:t>
            </a:r>
          </a:p>
        </p:txBody>
      </p:sp>
      <p:sp>
        <p:nvSpPr>
          <p:cNvPr id="27" name="Rectangular Callout 26">
            <a:extLst>
              <a:ext uri="{FF2B5EF4-FFF2-40B4-BE49-F238E27FC236}">
                <a16:creationId xmlns:a16="http://schemas.microsoft.com/office/drawing/2014/main" id="{4D18B402-81CC-EF41-B4D7-BDEDA4267B0C}"/>
              </a:ext>
            </a:extLst>
          </p:cNvPr>
          <p:cNvSpPr/>
          <p:nvPr/>
        </p:nvSpPr>
        <p:spPr>
          <a:xfrm>
            <a:off x="3200400" y="978777"/>
            <a:ext cx="2670282" cy="601001"/>
          </a:xfrm>
          <a:prstGeom prst="wedgeRectCallout">
            <a:avLst>
              <a:gd name="adj1" fmla="val -14931"/>
              <a:gd name="adj2" fmla="val 11256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Input</a:t>
            </a:r>
          </a:p>
          <a:p>
            <a:pPr algn="ctr"/>
            <a:r>
              <a:rPr lang="en-US" sz="1600" dirty="0"/>
              <a:t>a Number and two Strings!</a:t>
            </a:r>
          </a:p>
        </p:txBody>
      </p:sp>
      <p:sp>
        <p:nvSpPr>
          <p:cNvPr id="28" name="Rectangular Callout 27">
            <a:extLst>
              <a:ext uri="{FF2B5EF4-FFF2-40B4-BE49-F238E27FC236}">
                <a16:creationId xmlns:a16="http://schemas.microsoft.com/office/drawing/2014/main" id="{D6AB93CC-3AA7-B445-9934-37559CD8488B}"/>
              </a:ext>
            </a:extLst>
          </p:cNvPr>
          <p:cNvSpPr/>
          <p:nvPr/>
        </p:nvSpPr>
        <p:spPr>
          <a:xfrm>
            <a:off x="6169122" y="990600"/>
            <a:ext cx="2392416" cy="601001"/>
          </a:xfrm>
          <a:prstGeom prst="wedgeRectCallout">
            <a:avLst>
              <a:gd name="adj1" fmla="val -4838"/>
              <a:gd name="adj2" fmla="val 12441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Output</a:t>
            </a:r>
          </a:p>
          <a:p>
            <a:pPr algn="ctr"/>
            <a:r>
              <a:rPr lang="en-US" sz="1600" dirty="0"/>
              <a:t>always one Image!</a:t>
            </a:r>
          </a:p>
        </p:txBody>
      </p:sp>
      <p:sp>
        <p:nvSpPr>
          <p:cNvPr id="31" name="Rectangular Callout 30">
            <a:extLst>
              <a:ext uri="{FF2B5EF4-FFF2-40B4-BE49-F238E27FC236}">
                <a16:creationId xmlns:a16="http://schemas.microsoft.com/office/drawing/2014/main" id="{50197148-84E4-1447-9560-E36835358577}"/>
              </a:ext>
            </a:extLst>
          </p:cNvPr>
          <p:cNvSpPr/>
          <p:nvPr/>
        </p:nvSpPr>
        <p:spPr>
          <a:xfrm>
            <a:off x="533401" y="5030135"/>
            <a:ext cx="1828800" cy="913465"/>
          </a:xfrm>
          <a:prstGeom prst="wedgeRectCallout">
            <a:avLst>
              <a:gd name="adj1" fmla="val -24174"/>
              <a:gd name="adj2" fmla="val -8563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Name</a:t>
            </a:r>
          </a:p>
          <a:p>
            <a:pPr algn="ctr"/>
            <a:r>
              <a:rPr lang="en-US" sz="1800" dirty="0"/>
              <a:t>of the function</a:t>
            </a:r>
          </a:p>
        </p:txBody>
      </p:sp>
      <p:sp>
        <p:nvSpPr>
          <p:cNvPr id="32" name="Rectangular Callout 31">
            <a:extLst>
              <a:ext uri="{FF2B5EF4-FFF2-40B4-BE49-F238E27FC236}">
                <a16:creationId xmlns:a16="http://schemas.microsoft.com/office/drawing/2014/main" id="{8548CF2C-E5DC-D044-8694-D320B01D1D54}"/>
              </a:ext>
            </a:extLst>
          </p:cNvPr>
          <p:cNvSpPr/>
          <p:nvPr/>
        </p:nvSpPr>
        <p:spPr>
          <a:xfrm>
            <a:off x="2822638" y="5030135"/>
            <a:ext cx="2837421" cy="913465"/>
          </a:xfrm>
          <a:prstGeom prst="wedgeRectCallout">
            <a:avLst>
              <a:gd name="adj1" fmla="val 6234"/>
              <a:gd name="adj2" fmla="val -9015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Domain</a:t>
            </a:r>
          </a:p>
          <a:p>
            <a:pPr algn="ctr"/>
            <a:r>
              <a:rPr lang="en-US" sz="2000" dirty="0"/>
              <a:t>Names &amp; types of </a:t>
            </a:r>
            <a:r>
              <a:rPr lang="en-US" sz="2000" u="sng" dirty="0"/>
              <a:t>Inputs</a:t>
            </a:r>
          </a:p>
        </p:txBody>
      </p:sp>
      <p:sp>
        <p:nvSpPr>
          <p:cNvPr id="33" name="Rectangular Callout 32">
            <a:extLst>
              <a:ext uri="{FF2B5EF4-FFF2-40B4-BE49-F238E27FC236}">
                <a16:creationId xmlns:a16="http://schemas.microsoft.com/office/drawing/2014/main" id="{2AD6B04D-839F-1941-B194-6A2969E3902B}"/>
              </a:ext>
            </a:extLst>
          </p:cNvPr>
          <p:cNvSpPr/>
          <p:nvPr/>
        </p:nvSpPr>
        <p:spPr>
          <a:xfrm>
            <a:off x="6100474" y="5030135"/>
            <a:ext cx="2837421" cy="913465"/>
          </a:xfrm>
          <a:prstGeom prst="wedgeRectCallout">
            <a:avLst>
              <a:gd name="adj1" fmla="val 33990"/>
              <a:gd name="adj2" fmla="val -9072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Range</a:t>
            </a:r>
          </a:p>
          <a:p>
            <a:pPr algn="ctr"/>
            <a:r>
              <a:rPr lang="en-US" sz="2000" dirty="0"/>
              <a:t>Type of the </a:t>
            </a:r>
            <a:r>
              <a:rPr lang="en-US" sz="2000" u="sng" dirty="0"/>
              <a:t>Output</a:t>
            </a:r>
          </a:p>
        </p:txBody>
      </p:sp>
      <p:sp>
        <p:nvSpPr>
          <p:cNvPr id="34" name="Rectangle 33">
            <a:extLst>
              <a:ext uri="{FF2B5EF4-FFF2-40B4-BE49-F238E27FC236}">
                <a16:creationId xmlns:a16="http://schemas.microsoft.com/office/drawing/2014/main" id="{F9FD856A-B905-D94F-9871-400F51C62A87}"/>
              </a:ext>
            </a:extLst>
          </p:cNvPr>
          <p:cNvSpPr/>
          <p:nvPr/>
        </p:nvSpPr>
        <p:spPr>
          <a:xfrm>
            <a:off x="152400" y="4262727"/>
            <a:ext cx="8991600" cy="400110"/>
          </a:xfrm>
          <a:prstGeom prst="rect">
            <a:avLst/>
          </a:prstGeom>
        </p:spPr>
        <p:txBody>
          <a:bodyPr wrap="square">
            <a:spAutoFit/>
          </a:bodyPr>
          <a:lstStyle/>
          <a:p>
            <a:pPr marL="0" indent="0">
              <a:buNone/>
            </a:pPr>
            <a:r>
              <a:rPr lang="en-US" sz="2000" dirty="0">
                <a:solidFill>
                  <a:schemeClr val="bg1"/>
                </a:solidFill>
                <a:latin typeface="Courier" pitchFamily="2" charset="0"/>
              </a:rPr>
              <a:t>triangle  (size</a:t>
            </a:r>
            <a:r>
              <a:rPr lang="en-US" sz="2000" spc="-600" dirty="0">
                <a:solidFill>
                  <a:schemeClr val="bg1"/>
                </a:solidFill>
                <a:latin typeface="Courier" pitchFamily="2" charset="0"/>
              </a:rPr>
              <a:t>:: </a:t>
            </a:r>
            <a:r>
              <a:rPr lang="en-US" sz="2000" dirty="0" err="1">
                <a:solidFill>
                  <a:schemeClr val="bg1"/>
                </a:solidFill>
                <a:latin typeface="Courier" pitchFamily="2" charset="0"/>
              </a:rPr>
              <a:t>Num</a:t>
            </a:r>
            <a:r>
              <a:rPr lang="en-US" sz="2000" dirty="0">
                <a:solidFill>
                  <a:schemeClr val="bg1"/>
                </a:solidFill>
                <a:latin typeface="Courier" pitchFamily="2" charset="0"/>
              </a:rPr>
              <a:t>, style</a:t>
            </a:r>
            <a:r>
              <a:rPr lang="en-US" sz="2000" spc="-600" dirty="0">
                <a:solidFill>
                  <a:schemeClr val="bg1"/>
                </a:solidFill>
                <a:latin typeface="Courier" pitchFamily="2" charset="0"/>
              </a:rPr>
              <a:t>:: </a:t>
            </a:r>
            <a:r>
              <a:rPr lang="en-US" sz="2000" dirty="0">
                <a:solidFill>
                  <a:schemeClr val="bg1"/>
                </a:solidFill>
                <a:latin typeface="Courier" pitchFamily="2" charset="0"/>
              </a:rPr>
              <a:t>String, color</a:t>
            </a:r>
            <a:r>
              <a:rPr lang="en-US" sz="2000" spc="-600" dirty="0">
                <a:solidFill>
                  <a:schemeClr val="bg1"/>
                </a:solidFill>
                <a:latin typeface="Courier" pitchFamily="2" charset="0"/>
              </a:rPr>
              <a:t>:: </a:t>
            </a:r>
            <a:r>
              <a:rPr lang="en-US" sz="2000" dirty="0">
                <a:solidFill>
                  <a:schemeClr val="bg1"/>
                </a:solidFill>
                <a:latin typeface="Courier" pitchFamily="2" charset="0"/>
              </a:rPr>
              <a:t>String)   </a:t>
            </a:r>
            <a:r>
              <a:rPr lang="en-US" sz="2000" dirty="0">
                <a:solidFill>
                  <a:schemeClr val="bg1"/>
                </a:solidFill>
                <a:latin typeface="Courier" pitchFamily="2" charset="0"/>
                <a:sym typeface="Wingdings" pitchFamily="2" charset="2"/>
              </a:rPr>
              <a:t>Image</a:t>
            </a:r>
            <a:endParaRPr lang="en-US" sz="2000" dirty="0">
              <a:solidFill>
                <a:schemeClr val="bg1"/>
              </a:solidFill>
              <a:latin typeface="Courier" pitchFamily="2" charset="0"/>
            </a:endParaRPr>
          </a:p>
        </p:txBody>
      </p:sp>
      <p:grpSp>
        <p:nvGrpSpPr>
          <p:cNvPr id="37" name="Group 36">
            <a:extLst>
              <a:ext uri="{FF2B5EF4-FFF2-40B4-BE49-F238E27FC236}">
                <a16:creationId xmlns:a16="http://schemas.microsoft.com/office/drawing/2014/main" id="{175AAD58-2FFD-AF4F-B0D0-E218270288FC}"/>
              </a:ext>
            </a:extLst>
          </p:cNvPr>
          <p:cNvGrpSpPr/>
          <p:nvPr/>
        </p:nvGrpSpPr>
        <p:grpSpPr>
          <a:xfrm>
            <a:off x="1447800" y="4222999"/>
            <a:ext cx="6858000" cy="446406"/>
            <a:chOff x="1554480" y="4222999"/>
            <a:chExt cx="6858000" cy="446406"/>
          </a:xfrm>
        </p:grpSpPr>
        <p:sp>
          <p:nvSpPr>
            <p:cNvPr id="35" name="Rectangle 34">
              <a:extLst>
                <a:ext uri="{FF2B5EF4-FFF2-40B4-BE49-F238E27FC236}">
                  <a16:creationId xmlns:a16="http://schemas.microsoft.com/office/drawing/2014/main" id="{2304292B-4427-1744-843B-EA9387EAD1A9}"/>
                </a:ext>
              </a:extLst>
            </p:cNvPr>
            <p:cNvSpPr/>
            <p:nvPr/>
          </p:nvSpPr>
          <p:spPr>
            <a:xfrm>
              <a:off x="1554480" y="4222999"/>
              <a:ext cx="498529" cy="400110"/>
            </a:xfrm>
            <a:prstGeom prst="rect">
              <a:avLst/>
            </a:prstGeom>
          </p:spPr>
          <p:txBody>
            <a:bodyPr wrap="square">
              <a:spAutoFit/>
            </a:bodyPr>
            <a:lstStyle/>
            <a:p>
              <a:pPr marL="0" indent="0">
                <a:buNone/>
              </a:pPr>
              <a:r>
                <a:rPr lang="en-US" sz="2000" spc="-600" dirty="0">
                  <a:solidFill>
                    <a:schemeClr val="bg1"/>
                  </a:solidFill>
                  <a:latin typeface="Courier" pitchFamily="2" charset="0"/>
                </a:rPr>
                <a:t>::</a:t>
              </a:r>
            </a:p>
          </p:txBody>
        </p:sp>
        <p:sp>
          <p:nvSpPr>
            <p:cNvPr id="36" name="Rectangle 35">
              <a:extLst>
                <a:ext uri="{FF2B5EF4-FFF2-40B4-BE49-F238E27FC236}">
                  <a16:creationId xmlns:a16="http://schemas.microsoft.com/office/drawing/2014/main" id="{BD001996-2A72-2644-B2C6-8BEB52952D65}"/>
                </a:ext>
              </a:extLst>
            </p:cNvPr>
            <p:cNvSpPr/>
            <p:nvPr/>
          </p:nvSpPr>
          <p:spPr>
            <a:xfrm>
              <a:off x="7845303" y="4269295"/>
              <a:ext cx="567177" cy="400110"/>
            </a:xfrm>
            <a:prstGeom prst="rect">
              <a:avLst/>
            </a:prstGeom>
          </p:spPr>
          <p:txBody>
            <a:bodyPr wrap="square">
              <a:spAutoFit/>
            </a:bodyPr>
            <a:lstStyle/>
            <a:p>
              <a:pPr marL="0" indent="0">
                <a:buNone/>
              </a:pPr>
              <a:r>
                <a:rPr lang="en-US" sz="2000" spc="-600" dirty="0">
                  <a:solidFill>
                    <a:schemeClr val="bg1"/>
                  </a:solidFill>
                  <a:latin typeface="Courier" pitchFamily="2" charset="0"/>
                  <a:sym typeface="Wingdings" pitchFamily="2" charset="2"/>
                </a:rPr>
                <a:t></a:t>
              </a:r>
              <a:endParaRPr lang="en-US" sz="2000" spc="-600" dirty="0">
                <a:solidFill>
                  <a:schemeClr val="bg1"/>
                </a:solidFill>
                <a:latin typeface="Courier" pitchFamily="2" charset="0"/>
              </a:endParaRPr>
            </a:p>
          </p:txBody>
        </p:sp>
      </p:grpSp>
      <p:cxnSp>
        <p:nvCxnSpPr>
          <p:cNvPr id="39" name="Straight Connector 38">
            <a:extLst>
              <a:ext uri="{FF2B5EF4-FFF2-40B4-BE49-F238E27FC236}">
                <a16:creationId xmlns:a16="http://schemas.microsoft.com/office/drawing/2014/main" id="{538F6492-792B-704A-A98B-06533E229683}"/>
              </a:ext>
            </a:extLst>
          </p:cNvPr>
          <p:cNvCxnSpPr/>
          <p:nvPr/>
        </p:nvCxnSpPr>
        <p:spPr>
          <a:xfrm>
            <a:off x="932483" y="3657600"/>
            <a:ext cx="752571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 name="Triangle 2">
            <a:extLst>
              <a:ext uri="{FF2B5EF4-FFF2-40B4-BE49-F238E27FC236}">
                <a16:creationId xmlns:a16="http://schemas.microsoft.com/office/drawing/2014/main" id="{61E6BBA4-3B59-0142-BEAE-F3463368B3A4}"/>
              </a:ext>
            </a:extLst>
          </p:cNvPr>
          <p:cNvSpPr/>
          <p:nvPr/>
        </p:nvSpPr>
        <p:spPr>
          <a:xfrm>
            <a:off x="7086600" y="2133600"/>
            <a:ext cx="304800" cy="262759"/>
          </a:xfrm>
          <a:prstGeom prst="triangle">
            <a:avLst/>
          </a:prstGeom>
          <a:solidFill>
            <a:srgbClr val="FF0000"/>
          </a:solidFill>
          <a:ln>
            <a:noFill/>
          </a:ln>
          <a:effectLst/>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F136F083-8E74-7841-AAD0-DC459D77D26A}"/>
              </a:ext>
            </a:extLst>
          </p:cNvPr>
          <p:cNvSpPr/>
          <p:nvPr/>
        </p:nvSpPr>
        <p:spPr>
          <a:xfrm>
            <a:off x="7148391" y="2514600"/>
            <a:ext cx="166809" cy="143801"/>
          </a:xfrm>
          <a:prstGeom prst="triangle">
            <a:avLst/>
          </a:prstGeom>
          <a:solidFill>
            <a:srgbClr val="3973B4"/>
          </a:solidFill>
          <a:ln>
            <a:noFill/>
          </a:ln>
          <a:effectLst/>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a16="http://schemas.microsoft.com/office/drawing/2014/main" id="{DF94BA98-37B5-7549-8551-12EE90DDECAC}"/>
              </a:ext>
            </a:extLst>
          </p:cNvPr>
          <p:cNvSpPr/>
          <p:nvPr/>
        </p:nvSpPr>
        <p:spPr>
          <a:xfrm>
            <a:off x="7086600" y="2743200"/>
            <a:ext cx="304800" cy="262759"/>
          </a:xfrm>
          <a:prstGeom prst="triangle">
            <a:avLst/>
          </a:prstGeom>
          <a:noFill/>
          <a:ln>
            <a:solidFill>
              <a:srgbClr val="FF0000"/>
            </a:solidFill>
          </a:ln>
          <a:effectLst/>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892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1" grpId="0" animBg="1"/>
      <p:bldP spid="32" grpId="0" animBg="1"/>
      <p:bldP spid="33" grpId="0" animBg="1"/>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30363"/>
            <a:ext cx="9144000" cy="4843463"/>
          </a:xfrm>
        </p:spPr>
        <p:txBody>
          <a:bodyPr/>
          <a:lstStyle/>
          <a:p>
            <a:pPr marL="0" indent="0">
              <a:buNone/>
            </a:pPr>
            <a:r>
              <a:rPr lang="en-US" sz="2400" b="1" dirty="0">
                <a:solidFill>
                  <a:schemeClr val="bg1"/>
                </a:solidFill>
              </a:rPr>
              <a:t>Reading contracts</a:t>
            </a:r>
          </a:p>
          <a:p>
            <a:pPr marL="0" indent="0">
              <a:buNone/>
            </a:pPr>
            <a:endParaRPr lang="en-US" sz="1600" dirty="0">
              <a:solidFill>
                <a:schemeClr val="bg1"/>
              </a:solidFill>
            </a:endParaRPr>
          </a:p>
          <a:p>
            <a:pPr marL="0" indent="0">
              <a:buNone/>
            </a:pPr>
            <a:r>
              <a:rPr lang="en-US" sz="1900" spc="-150" dirty="0">
                <a:solidFill>
                  <a:schemeClr val="accent1"/>
                </a:solidFill>
                <a:latin typeface="Courier" charset="0"/>
                <a:ea typeface="Courier" charset="0"/>
                <a:cs typeface="Courier" charset="0"/>
              </a:rPr>
              <a:t># triangle :: (side :: </a:t>
            </a:r>
            <a:r>
              <a:rPr lang="en-US" sz="1900" spc="-150" dirty="0" err="1">
                <a:solidFill>
                  <a:schemeClr val="accent1"/>
                </a:solidFill>
                <a:latin typeface="Courier" charset="0"/>
                <a:ea typeface="Courier" charset="0"/>
                <a:cs typeface="Courier" charset="0"/>
              </a:rPr>
              <a:t>Num</a:t>
            </a:r>
            <a:r>
              <a:rPr lang="en-US" sz="1900" spc="-150" dirty="0">
                <a:solidFill>
                  <a:schemeClr val="accent1"/>
                </a:solidFill>
                <a:latin typeface="Courier" charset="0"/>
                <a:ea typeface="Courier" charset="0"/>
                <a:cs typeface="Courier" charset="0"/>
              </a:rPr>
              <a:t>, mode :: String, color :: String) </a:t>
            </a:r>
            <a:r>
              <a:rPr lang="en-US" sz="1900" spc="-150" dirty="0">
                <a:solidFill>
                  <a:schemeClr val="accent1"/>
                </a:solidFill>
                <a:latin typeface="Courier" charset="0"/>
                <a:ea typeface="Courier" charset="0"/>
                <a:cs typeface="Courier" charset="0"/>
                <a:sym typeface="Wingdings"/>
              </a:rPr>
              <a:t></a:t>
            </a:r>
            <a:r>
              <a:rPr lang="en-US" sz="1900" spc="-150" dirty="0">
                <a:solidFill>
                  <a:schemeClr val="accent1"/>
                </a:solidFill>
                <a:latin typeface="Courier" charset="0"/>
                <a:ea typeface="Courier" charset="0"/>
                <a:cs typeface="Courier" charset="0"/>
              </a:rPr>
              <a:t> Image</a:t>
            </a:r>
          </a:p>
          <a:p>
            <a:pPr marL="0" indent="0">
              <a:buNone/>
            </a:pPr>
            <a:endParaRPr lang="en-US" sz="1900" dirty="0">
              <a:solidFill>
                <a:schemeClr val="accent1"/>
              </a:solidFill>
              <a:latin typeface="Courier" charset="0"/>
              <a:ea typeface="Courier" charset="0"/>
              <a:cs typeface="Courier" charset="0"/>
            </a:endParaRPr>
          </a:p>
          <a:p>
            <a:pPr marL="0" indent="0">
              <a:buNone/>
            </a:pPr>
            <a:endParaRPr lang="en-US" sz="1900" dirty="0">
              <a:solidFill>
                <a:schemeClr val="accent1"/>
              </a:solidFill>
              <a:latin typeface="Courier" charset="0"/>
              <a:ea typeface="Courier" charset="0"/>
              <a:cs typeface="Courier" charset="0"/>
            </a:endParaRPr>
          </a:p>
          <a:p>
            <a:pPr marL="0" indent="0">
              <a:buNone/>
            </a:pPr>
            <a:endParaRPr lang="en-US" sz="1900" dirty="0">
              <a:solidFill>
                <a:schemeClr val="accent1"/>
              </a:solidFill>
              <a:latin typeface="Courier" charset="0"/>
              <a:ea typeface="Courier" charset="0"/>
              <a:cs typeface="Courier" charset="0"/>
            </a:endParaRPr>
          </a:p>
          <a:p>
            <a:pPr marL="0" indent="0">
              <a:lnSpc>
                <a:spcPct val="150000"/>
              </a:lnSpc>
              <a:buNone/>
            </a:pPr>
            <a:r>
              <a:rPr lang="en-US" sz="1900" dirty="0">
                <a:solidFill>
                  <a:schemeClr val="accent1"/>
                </a:solidFill>
                <a:latin typeface="Courier" charset="0"/>
                <a:ea typeface="Courier" charset="0"/>
                <a:cs typeface="Courier" charset="0"/>
              </a:rPr>
              <a:t># text</a:t>
            </a:r>
            <a:r>
              <a:rPr lang="en-US" sz="1900" spc="-600" dirty="0">
                <a:solidFill>
                  <a:schemeClr val="accent1"/>
                </a:solidFill>
                <a:latin typeface="Courier" charset="0"/>
                <a:ea typeface="Courier" charset="0"/>
                <a:cs typeface="Courier" charset="0"/>
              </a:rPr>
              <a:t>::</a:t>
            </a:r>
            <a:r>
              <a:rPr lang="en-US" sz="1900" dirty="0">
                <a:solidFill>
                  <a:schemeClr val="accent1"/>
                </a:solidFill>
                <a:latin typeface="Courier" charset="0"/>
                <a:ea typeface="Courier" charset="0"/>
                <a:cs typeface="Courier" charset="0"/>
              </a:rPr>
              <a:t> (</a:t>
            </a:r>
            <a:r>
              <a:rPr lang="en-US" sz="1900" dirty="0" err="1">
                <a:solidFill>
                  <a:schemeClr val="accent1"/>
                </a:solidFill>
                <a:latin typeface="Courier" charset="0"/>
                <a:ea typeface="Courier" charset="0"/>
                <a:cs typeface="Courier" charset="0"/>
              </a:rPr>
              <a:t>str</a:t>
            </a:r>
            <a:r>
              <a:rPr lang="en-US" sz="1900" dirty="0">
                <a:solidFill>
                  <a:schemeClr val="accent1"/>
                </a:solidFill>
                <a:latin typeface="Courier" charset="0"/>
                <a:ea typeface="Courier" charset="0"/>
                <a:cs typeface="Courier" charset="0"/>
              </a:rPr>
              <a:t> </a:t>
            </a:r>
            <a:r>
              <a:rPr lang="en-US" sz="1900" spc="-600" dirty="0">
                <a:solidFill>
                  <a:schemeClr val="accent1"/>
                </a:solidFill>
                <a:latin typeface="Courier" charset="0"/>
                <a:ea typeface="Courier" charset="0"/>
                <a:cs typeface="Courier" charset="0"/>
              </a:rPr>
              <a:t>::</a:t>
            </a:r>
            <a:r>
              <a:rPr lang="en-US" sz="1900" dirty="0">
                <a:solidFill>
                  <a:schemeClr val="accent1"/>
                </a:solidFill>
                <a:latin typeface="Courier" charset="0"/>
                <a:ea typeface="Courier" charset="0"/>
                <a:cs typeface="Courier" charset="0"/>
              </a:rPr>
              <a:t> String, size</a:t>
            </a:r>
            <a:r>
              <a:rPr lang="en-US" sz="1900" spc="-600" dirty="0">
                <a:solidFill>
                  <a:schemeClr val="accent1"/>
                </a:solidFill>
                <a:latin typeface="Courier" charset="0"/>
                <a:ea typeface="Courier" charset="0"/>
                <a:cs typeface="Courier" charset="0"/>
              </a:rPr>
              <a:t> :: </a:t>
            </a:r>
            <a:r>
              <a:rPr lang="en-US" sz="1900" dirty="0">
                <a:solidFill>
                  <a:schemeClr val="accent1"/>
                </a:solidFill>
                <a:latin typeface="Courier" charset="0"/>
                <a:ea typeface="Courier" charset="0"/>
                <a:cs typeface="Courier" charset="0"/>
              </a:rPr>
              <a:t>Number, color</a:t>
            </a:r>
            <a:r>
              <a:rPr lang="en-US" sz="1900" spc="-600" dirty="0">
                <a:solidFill>
                  <a:schemeClr val="accent1"/>
                </a:solidFill>
                <a:latin typeface="Courier" charset="0"/>
                <a:ea typeface="Courier" charset="0"/>
                <a:cs typeface="Courier" charset="0"/>
              </a:rPr>
              <a:t> :: </a:t>
            </a:r>
            <a:r>
              <a:rPr lang="en-US" sz="1900" dirty="0">
                <a:solidFill>
                  <a:schemeClr val="accent1"/>
                </a:solidFill>
                <a:latin typeface="Courier" charset="0"/>
                <a:ea typeface="Courier" charset="0"/>
                <a:cs typeface="Courier" charset="0"/>
              </a:rPr>
              <a:t>String) </a:t>
            </a:r>
            <a:r>
              <a:rPr lang="en-US" sz="1900" dirty="0">
                <a:solidFill>
                  <a:schemeClr val="accent1"/>
                </a:solidFill>
                <a:latin typeface="Courier" charset="0"/>
                <a:ea typeface="Courier" charset="0"/>
                <a:cs typeface="Courier" charset="0"/>
                <a:sym typeface="Wingdings"/>
              </a:rPr>
              <a:t></a:t>
            </a:r>
            <a:r>
              <a:rPr lang="en-US" sz="1900" dirty="0">
                <a:solidFill>
                  <a:schemeClr val="accent1"/>
                </a:solidFill>
                <a:latin typeface="Courier" charset="0"/>
                <a:ea typeface="Courier" charset="0"/>
                <a:cs typeface="Courier" charset="0"/>
              </a:rPr>
              <a:t> Image</a:t>
            </a:r>
          </a:p>
          <a:p>
            <a:pPr marL="0" indent="0">
              <a:lnSpc>
                <a:spcPct val="150000"/>
              </a:lnSpc>
              <a:buNone/>
            </a:pPr>
            <a:r>
              <a:rPr lang="en-US" sz="1900" dirty="0">
                <a:solidFill>
                  <a:schemeClr val="accent1"/>
                </a:solidFill>
                <a:latin typeface="Courier" charset="0"/>
                <a:ea typeface="Courier" charset="0"/>
                <a:cs typeface="Courier" charset="0"/>
              </a:rPr>
              <a:t># circle</a:t>
            </a:r>
            <a:r>
              <a:rPr lang="en-US" sz="1900" spc="-600" dirty="0">
                <a:solidFill>
                  <a:schemeClr val="accent1"/>
                </a:solidFill>
                <a:latin typeface="Courier" charset="0"/>
                <a:ea typeface="Courier" charset="0"/>
                <a:cs typeface="Courier" charset="0"/>
              </a:rPr>
              <a:t> ::</a:t>
            </a:r>
            <a:r>
              <a:rPr lang="en-US" sz="1900" dirty="0">
                <a:solidFill>
                  <a:schemeClr val="accent1"/>
                </a:solidFill>
                <a:latin typeface="Courier" charset="0"/>
                <a:ea typeface="Courier" charset="0"/>
                <a:cs typeface="Courier" charset="0"/>
              </a:rPr>
              <a:t> (radius</a:t>
            </a:r>
            <a:r>
              <a:rPr lang="en-US" sz="1900" spc="-600" dirty="0">
                <a:solidFill>
                  <a:schemeClr val="accent1"/>
                </a:solidFill>
                <a:latin typeface="Courier" charset="0"/>
                <a:ea typeface="Courier" charset="0"/>
                <a:cs typeface="Courier" charset="0"/>
              </a:rPr>
              <a:t> :: </a:t>
            </a:r>
            <a:r>
              <a:rPr lang="en-US" sz="1900" dirty="0" err="1">
                <a:solidFill>
                  <a:schemeClr val="accent1"/>
                </a:solidFill>
                <a:latin typeface="Courier" charset="0"/>
                <a:ea typeface="Courier" charset="0"/>
                <a:cs typeface="Courier" charset="0"/>
              </a:rPr>
              <a:t>Num</a:t>
            </a:r>
            <a:r>
              <a:rPr lang="en-US" sz="1900" dirty="0">
                <a:solidFill>
                  <a:schemeClr val="accent1"/>
                </a:solidFill>
                <a:latin typeface="Courier" charset="0"/>
                <a:ea typeface="Courier" charset="0"/>
                <a:cs typeface="Courier" charset="0"/>
              </a:rPr>
              <a:t>, style</a:t>
            </a:r>
            <a:r>
              <a:rPr lang="en-US" sz="1900" spc="-600" dirty="0">
                <a:solidFill>
                  <a:schemeClr val="accent1"/>
                </a:solidFill>
                <a:latin typeface="Courier" charset="0"/>
                <a:ea typeface="Courier" charset="0"/>
                <a:cs typeface="Courier" charset="0"/>
              </a:rPr>
              <a:t> :: </a:t>
            </a:r>
            <a:r>
              <a:rPr lang="en-US" sz="1900" dirty="0">
                <a:solidFill>
                  <a:schemeClr val="accent1"/>
                </a:solidFill>
                <a:latin typeface="Courier" charset="0"/>
                <a:ea typeface="Courier" charset="0"/>
                <a:cs typeface="Courier" charset="0"/>
              </a:rPr>
              <a:t>String, color</a:t>
            </a:r>
            <a:r>
              <a:rPr lang="en-US" sz="1900" spc="-600" dirty="0">
                <a:solidFill>
                  <a:schemeClr val="accent1"/>
                </a:solidFill>
                <a:latin typeface="Courier" charset="0"/>
                <a:ea typeface="Courier" charset="0"/>
                <a:cs typeface="Courier" charset="0"/>
              </a:rPr>
              <a:t> :: </a:t>
            </a:r>
            <a:r>
              <a:rPr lang="en-US" sz="1900" dirty="0">
                <a:solidFill>
                  <a:schemeClr val="accent1"/>
                </a:solidFill>
                <a:latin typeface="Courier" charset="0"/>
                <a:ea typeface="Courier" charset="0"/>
                <a:cs typeface="Courier" charset="0"/>
              </a:rPr>
              <a:t>String) </a:t>
            </a:r>
            <a:r>
              <a:rPr lang="en-US" sz="1900" dirty="0">
                <a:solidFill>
                  <a:schemeClr val="accent1"/>
                </a:solidFill>
                <a:latin typeface="Courier" charset="0"/>
                <a:ea typeface="Courier" charset="0"/>
                <a:cs typeface="Courier" charset="0"/>
                <a:sym typeface="Wingdings"/>
              </a:rPr>
              <a:t></a:t>
            </a:r>
            <a:r>
              <a:rPr lang="en-US" sz="1900" dirty="0">
                <a:solidFill>
                  <a:schemeClr val="accent1"/>
                </a:solidFill>
                <a:latin typeface="Courier" charset="0"/>
                <a:ea typeface="Courier" charset="0"/>
                <a:cs typeface="Courier" charset="0"/>
              </a:rPr>
              <a:t> Image</a:t>
            </a:r>
          </a:p>
          <a:p>
            <a:pPr marL="0" indent="0">
              <a:lnSpc>
                <a:spcPct val="150000"/>
              </a:lnSpc>
              <a:buNone/>
            </a:pPr>
            <a:r>
              <a:rPr lang="en-US" sz="1900" dirty="0">
                <a:solidFill>
                  <a:schemeClr val="accent1"/>
                </a:solidFill>
                <a:latin typeface="Courier" charset="0"/>
                <a:ea typeface="Courier" charset="0"/>
                <a:cs typeface="Courier" charset="0"/>
              </a:rPr>
              <a:t># star </a:t>
            </a:r>
            <a:r>
              <a:rPr lang="en-US" sz="1900" spc="-600" dirty="0">
                <a:solidFill>
                  <a:schemeClr val="accent1"/>
                </a:solidFill>
                <a:latin typeface="Courier" charset="0"/>
                <a:ea typeface="Courier" charset="0"/>
                <a:cs typeface="Courier" charset="0"/>
              </a:rPr>
              <a:t>::</a:t>
            </a:r>
            <a:r>
              <a:rPr lang="en-US" sz="1900" dirty="0">
                <a:solidFill>
                  <a:schemeClr val="accent1"/>
                </a:solidFill>
                <a:latin typeface="Courier" charset="0"/>
                <a:ea typeface="Courier" charset="0"/>
                <a:cs typeface="Courier" charset="0"/>
              </a:rPr>
              <a:t> (radius</a:t>
            </a:r>
            <a:r>
              <a:rPr lang="en-US" sz="1900" spc="-600" dirty="0">
                <a:solidFill>
                  <a:schemeClr val="accent1"/>
                </a:solidFill>
                <a:latin typeface="Courier" charset="0"/>
                <a:ea typeface="Courier" charset="0"/>
                <a:cs typeface="Courier" charset="0"/>
              </a:rPr>
              <a:t> :: </a:t>
            </a:r>
            <a:r>
              <a:rPr lang="en-US" sz="1900" dirty="0" err="1">
                <a:solidFill>
                  <a:schemeClr val="accent1"/>
                </a:solidFill>
                <a:latin typeface="Courier" charset="0"/>
                <a:ea typeface="Courier" charset="0"/>
                <a:cs typeface="Courier" charset="0"/>
              </a:rPr>
              <a:t>Num</a:t>
            </a:r>
            <a:r>
              <a:rPr lang="en-US" sz="1900" dirty="0">
                <a:solidFill>
                  <a:schemeClr val="accent1"/>
                </a:solidFill>
                <a:latin typeface="Courier" charset="0"/>
                <a:ea typeface="Courier" charset="0"/>
                <a:cs typeface="Courier" charset="0"/>
              </a:rPr>
              <a:t>, style </a:t>
            </a:r>
            <a:r>
              <a:rPr lang="en-US" sz="1900" spc="-600" dirty="0">
                <a:solidFill>
                  <a:schemeClr val="accent1"/>
                </a:solidFill>
                <a:latin typeface="Courier" charset="0"/>
                <a:ea typeface="Courier" charset="0"/>
                <a:cs typeface="Courier" charset="0"/>
              </a:rPr>
              <a:t>:: </a:t>
            </a:r>
            <a:r>
              <a:rPr lang="en-US" sz="1900" dirty="0">
                <a:solidFill>
                  <a:schemeClr val="accent1"/>
                </a:solidFill>
                <a:latin typeface="Courier" charset="0"/>
                <a:ea typeface="Courier" charset="0"/>
                <a:cs typeface="Courier" charset="0"/>
              </a:rPr>
              <a:t>String, color</a:t>
            </a:r>
            <a:r>
              <a:rPr lang="en-US" sz="1900" spc="-600" dirty="0">
                <a:solidFill>
                  <a:schemeClr val="accent1"/>
                </a:solidFill>
                <a:latin typeface="Courier" charset="0"/>
                <a:ea typeface="Courier" charset="0"/>
                <a:cs typeface="Courier" charset="0"/>
              </a:rPr>
              <a:t> :: </a:t>
            </a:r>
            <a:r>
              <a:rPr lang="en-US" sz="1900" dirty="0">
                <a:solidFill>
                  <a:schemeClr val="accent1"/>
                </a:solidFill>
                <a:latin typeface="Courier" charset="0"/>
                <a:ea typeface="Courier" charset="0"/>
                <a:cs typeface="Courier" charset="0"/>
              </a:rPr>
              <a:t>String) </a:t>
            </a:r>
            <a:r>
              <a:rPr lang="en-US" sz="1900" dirty="0">
                <a:solidFill>
                  <a:schemeClr val="accent1"/>
                </a:solidFill>
                <a:latin typeface="Courier" charset="0"/>
                <a:ea typeface="Courier" charset="0"/>
                <a:cs typeface="Courier" charset="0"/>
                <a:sym typeface="Wingdings"/>
              </a:rPr>
              <a:t></a:t>
            </a:r>
            <a:r>
              <a:rPr lang="en-US" sz="1900" dirty="0">
                <a:solidFill>
                  <a:schemeClr val="accent1"/>
                </a:solidFill>
                <a:latin typeface="Courier" charset="0"/>
                <a:ea typeface="Courier" charset="0"/>
                <a:cs typeface="Courier" charset="0"/>
              </a:rPr>
              <a:t> Image</a:t>
            </a:r>
          </a:p>
          <a:p>
            <a:pPr marL="0" indent="0" eaLnBrk="1" hangingPunct="1">
              <a:lnSpc>
                <a:spcPct val="150000"/>
              </a:lnSpc>
              <a:buNone/>
            </a:pPr>
            <a:r>
              <a:rPr lang="en-US" altLang="en-US" sz="1900" dirty="0">
                <a:solidFill>
                  <a:schemeClr val="accent1"/>
                </a:solidFill>
                <a:latin typeface="Courier" pitchFamily="2" charset="0"/>
                <a:ea typeface="Courier New" charset="0"/>
                <a:cs typeface="Courier New" charset="0"/>
              </a:rPr>
              <a:t># string-repeat </a:t>
            </a:r>
            <a:r>
              <a:rPr lang="en-US" altLang="en-US" sz="1900" spc="-6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rPr>
              <a:t>(s </a:t>
            </a:r>
            <a:r>
              <a:rPr lang="en-US" altLang="en-US" sz="1900" spc="-600" dirty="0">
                <a:solidFill>
                  <a:schemeClr val="accent1"/>
                </a:solidFill>
                <a:latin typeface="Courier" pitchFamily="2" charset="0"/>
                <a:ea typeface="Courier New" charset="0"/>
                <a:cs typeface="Courier New" charset="0"/>
              </a:rPr>
              <a:t>::</a:t>
            </a:r>
            <a:r>
              <a:rPr lang="en-US" altLang="en-US" sz="1900" dirty="0">
                <a:solidFill>
                  <a:schemeClr val="accent1"/>
                </a:solidFill>
                <a:latin typeface="Courier" pitchFamily="2" charset="0"/>
                <a:ea typeface="Courier New" charset="0"/>
                <a:cs typeface="Courier New" charset="0"/>
              </a:rPr>
              <a:t> String, n </a:t>
            </a:r>
            <a:r>
              <a:rPr lang="en-US" altLang="en-US" sz="1900" spc="-6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rPr>
              <a:t>Number) </a:t>
            </a:r>
            <a:r>
              <a:rPr lang="en-US" altLang="en-US" sz="1900" dirty="0">
                <a:solidFill>
                  <a:schemeClr val="accent1"/>
                </a:solidFill>
                <a:latin typeface="Courier" pitchFamily="2" charset="0"/>
                <a:ea typeface="Courier New" charset="0"/>
                <a:cs typeface="Courier New" charset="0"/>
                <a:sym typeface="Wingdings"/>
              </a:rPr>
              <a:t></a:t>
            </a:r>
            <a:r>
              <a:rPr lang="en-US" altLang="en-US" sz="1900" dirty="0">
                <a:solidFill>
                  <a:schemeClr val="accent1"/>
                </a:solidFill>
                <a:latin typeface="Courier" pitchFamily="2" charset="0"/>
                <a:ea typeface="Courier New" charset="0"/>
                <a:cs typeface="Courier New" charset="0"/>
              </a:rPr>
              <a:t> String</a:t>
            </a:r>
            <a:endParaRPr lang="en-US" altLang="en-US" sz="1900" dirty="0">
              <a:solidFill>
                <a:schemeClr val="accent1"/>
              </a:solidFill>
              <a:latin typeface="Courier" pitchFamily="2" charset="0"/>
              <a:ea typeface="ＭＳ Ｐゴシック" charset="-128"/>
              <a:cs typeface="Helvetica" charset="0"/>
            </a:endParaRPr>
          </a:p>
          <a:p>
            <a:pPr marL="0" indent="0" eaLnBrk="1" hangingPunct="1">
              <a:lnSpc>
                <a:spcPct val="150000"/>
              </a:lnSpc>
              <a:buNone/>
            </a:pPr>
            <a:r>
              <a:rPr lang="en-US" altLang="en-US" sz="1900" dirty="0">
                <a:solidFill>
                  <a:schemeClr val="accent1"/>
                </a:solidFill>
                <a:latin typeface="Courier" pitchFamily="2" charset="0"/>
                <a:ea typeface="Courier New" charset="0"/>
                <a:cs typeface="Courier New" charset="0"/>
              </a:rPr>
              <a:t># string-contains </a:t>
            </a:r>
            <a:r>
              <a:rPr lang="en-US" altLang="en-US" sz="1900" spc="-6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rPr>
              <a:t>(text </a:t>
            </a:r>
            <a:r>
              <a:rPr lang="en-US" altLang="en-US" sz="1900" spc="-600" dirty="0">
                <a:solidFill>
                  <a:schemeClr val="accent1"/>
                </a:solidFill>
                <a:latin typeface="Courier" pitchFamily="2" charset="0"/>
                <a:ea typeface="Courier New" charset="0"/>
                <a:cs typeface="Courier New" charset="0"/>
              </a:rPr>
              <a:t>::</a:t>
            </a:r>
            <a:r>
              <a:rPr lang="en-US" altLang="en-US" sz="1900" dirty="0">
                <a:solidFill>
                  <a:schemeClr val="accent1"/>
                </a:solidFill>
                <a:latin typeface="Courier" pitchFamily="2" charset="0"/>
                <a:ea typeface="Courier New" charset="0"/>
                <a:cs typeface="Courier New" charset="0"/>
              </a:rPr>
              <a:t> </a:t>
            </a:r>
            <a:r>
              <a:rPr lang="en-US" altLang="en-US" sz="1900" dirty="0" err="1">
                <a:solidFill>
                  <a:schemeClr val="accent1"/>
                </a:solidFill>
                <a:latin typeface="Courier" pitchFamily="2" charset="0"/>
                <a:ea typeface="Courier New" charset="0"/>
                <a:cs typeface="Courier New" charset="0"/>
              </a:rPr>
              <a:t>Str</a:t>
            </a:r>
            <a:r>
              <a:rPr lang="en-US" altLang="en-US" sz="1900" dirty="0">
                <a:solidFill>
                  <a:schemeClr val="accent1"/>
                </a:solidFill>
                <a:latin typeface="Courier" pitchFamily="2" charset="0"/>
                <a:ea typeface="Courier New" charset="0"/>
                <a:cs typeface="Courier New" charset="0"/>
              </a:rPr>
              <a:t>, search-for </a:t>
            </a:r>
            <a:r>
              <a:rPr lang="en-US" altLang="en-US" sz="1900" spc="-600" dirty="0">
                <a:solidFill>
                  <a:schemeClr val="accent1"/>
                </a:solidFill>
                <a:latin typeface="Courier" pitchFamily="2" charset="0"/>
                <a:ea typeface="Courier New" charset="0"/>
                <a:cs typeface="Courier New" charset="0"/>
              </a:rPr>
              <a:t>::  </a:t>
            </a:r>
            <a:r>
              <a:rPr lang="en-US" altLang="en-US" sz="1900" dirty="0" err="1">
                <a:solidFill>
                  <a:schemeClr val="accent1"/>
                </a:solidFill>
                <a:latin typeface="Courier" pitchFamily="2" charset="0"/>
                <a:ea typeface="Courier New" charset="0"/>
                <a:cs typeface="Courier New" charset="0"/>
              </a:rPr>
              <a:t>Str</a:t>
            </a:r>
            <a:r>
              <a:rPr lang="en-US" altLang="en-US" sz="19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sym typeface="Wingdings"/>
              </a:rPr>
              <a:t> </a:t>
            </a:r>
            <a:r>
              <a:rPr lang="en-US" altLang="en-US" sz="1900" dirty="0">
                <a:solidFill>
                  <a:schemeClr val="accent1"/>
                </a:solidFill>
                <a:latin typeface="Courier" pitchFamily="2" charset="0"/>
                <a:ea typeface="Courier New" charset="0"/>
                <a:cs typeface="Courier New" charset="0"/>
              </a:rPr>
              <a:t>Boolean</a:t>
            </a:r>
            <a:endParaRPr lang="en-US" altLang="en-US" sz="1900" dirty="0">
              <a:solidFill>
                <a:schemeClr val="accent1"/>
              </a:solidFill>
              <a:latin typeface="Courier" pitchFamily="2" charset="0"/>
              <a:ea typeface="ＭＳ Ｐゴシック" charset="-128"/>
              <a:cs typeface="Helvetica" charset="0"/>
            </a:endParaRPr>
          </a:p>
          <a:p>
            <a:pPr marL="0" indent="0">
              <a:buNone/>
            </a:pPr>
            <a:endParaRPr lang="en-US" sz="1800" dirty="0">
              <a:solidFill>
                <a:schemeClr val="accent1"/>
              </a:solidFill>
              <a:latin typeface="Courier" pitchFamily="2" charset="0"/>
              <a:ea typeface="Courier" charset="0"/>
              <a:cs typeface="Courier" charset="0"/>
            </a:endParaRPr>
          </a:p>
        </p:txBody>
      </p:sp>
      <p:cxnSp>
        <p:nvCxnSpPr>
          <p:cNvPr id="21" name="Elbow Connector 20">
            <a:extLst>
              <a:ext uri="{FF2B5EF4-FFF2-40B4-BE49-F238E27FC236}">
                <a16:creationId xmlns:a16="http://schemas.microsoft.com/office/drawing/2014/main" id="{5992FE8E-BB7F-D84F-A85C-CF4F9C0776BC}"/>
              </a:ext>
            </a:extLst>
          </p:cNvPr>
          <p:cNvCxnSpPr>
            <a:cxnSpLocks/>
          </p:cNvCxnSpPr>
          <p:nvPr/>
        </p:nvCxnSpPr>
        <p:spPr>
          <a:xfrm rot="10800000" flipV="1">
            <a:off x="2362200" y="2638761"/>
            <a:ext cx="5469461" cy="256838"/>
          </a:xfrm>
          <a:prstGeom prst="bentConnector3">
            <a:avLst>
              <a:gd name="adj1" fmla="val 68"/>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Back of your Book: </a:t>
            </a:r>
            <a:r>
              <a:rPr lang="en-US" i="1" dirty="0"/>
              <a:t>Contracts!</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14" name="Rectangle 13">
            <a:extLst>
              <a:ext uri="{FF2B5EF4-FFF2-40B4-BE49-F238E27FC236}">
                <a16:creationId xmlns:a16="http://schemas.microsoft.com/office/drawing/2014/main" id="{203CE9AB-E91D-534A-91F0-8E616F37956A}"/>
              </a:ext>
            </a:extLst>
          </p:cNvPr>
          <p:cNvSpPr/>
          <p:nvPr/>
        </p:nvSpPr>
        <p:spPr>
          <a:xfrm>
            <a:off x="0" y="2724645"/>
            <a:ext cx="1600200" cy="369332"/>
          </a:xfrm>
          <a:prstGeom prst="rect">
            <a:avLst/>
          </a:prstGeom>
        </p:spPr>
        <p:txBody>
          <a:bodyPr wrap="square">
            <a:spAutoFit/>
          </a:bodyPr>
          <a:lstStyle/>
          <a:p>
            <a:pPr marL="0" indent="0">
              <a:buNone/>
            </a:pPr>
            <a:r>
              <a:rPr lang="en-US" sz="1800" dirty="0">
                <a:solidFill>
                  <a:schemeClr val="bg1"/>
                </a:solidFill>
                <a:latin typeface="Arial" panose="020B0604020202020204" pitchFamily="34" charset="0"/>
                <a:ea typeface="Courier" charset="0"/>
                <a:cs typeface="Arial" panose="020B0604020202020204" pitchFamily="34" charset="0"/>
              </a:rPr>
              <a:t>“triangle</a:t>
            </a:r>
          </a:p>
        </p:txBody>
      </p:sp>
      <p:sp>
        <p:nvSpPr>
          <p:cNvPr id="15" name="Rectangle 14">
            <a:extLst>
              <a:ext uri="{FF2B5EF4-FFF2-40B4-BE49-F238E27FC236}">
                <a16:creationId xmlns:a16="http://schemas.microsoft.com/office/drawing/2014/main" id="{7DB9F2BA-C615-EA44-A169-DD57DD113CF8}"/>
              </a:ext>
            </a:extLst>
          </p:cNvPr>
          <p:cNvSpPr/>
          <p:nvPr/>
        </p:nvSpPr>
        <p:spPr>
          <a:xfrm>
            <a:off x="921705" y="2719159"/>
            <a:ext cx="914400" cy="369332"/>
          </a:xfrm>
          <a:prstGeom prst="rect">
            <a:avLst/>
          </a:prstGeom>
        </p:spPr>
        <p:txBody>
          <a:bodyPr wrap="square">
            <a:spAutoFit/>
          </a:bodyPr>
          <a:lstStyle/>
          <a:p>
            <a:r>
              <a:rPr lang="en-US" sz="1800" b="1" dirty="0">
                <a:solidFill>
                  <a:schemeClr val="bg1"/>
                </a:solidFill>
                <a:latin typeface="Arial" panose="020B0604020202020204" pitchFamily="34" charset="0"/>
                <a:ea typeface="Courier" charset="0"/>
                <a:cs typeface="Arial" panose="020B0604020202020204" pitchFamily="34" charset="0"/>
              </a:rPr>
              <a:t>is a</a:t>
            </a:r>
            <a:endParaRPr lang="en-US" sz="18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1E2F7AFD-3BB8-B84E-B0EF-061049AFAF43}"/>
              </a:ext>
            </a:extLst>
          </p:cNvPr>
          <p:cNvSpPr/>
          <p:nvPr/>
        </p:nvSpPr>
        <p:spPr>
          <a:xfrm>
            <a:off x="1371600" y="2719159"/>
            <a:ext cx="992579" cy="369332"/>
          </a:xfrm>
          <a:prstGeom prst="rect">
            <a:avLst/>
          </a:prstGeom>
        </p:spPr>
        <p:txBody>
          <a:bodyPr wrap="none">
            <a:spAutoFit/>
          </a:bodyPr>
          <a:lstStyle/>
          <a:p>
            <a:r>
              <a:rPr lang="en-US" sz="1800" dirty="0">
                <a:solidFill>
                  <a:schemeClr val="bg1"/>
                </a:solidFill>
                <a:latin typeface="Arial" panose="020B0604020202020204" pitchFamily="34" charset="0"/>
                <a:ea typeface="Courier" charset="0"/>
                <a:cs typeface="Arial" panose="020B0604020202020204" pitchFamily="34" charset="0"/>
              </a:rPr>
              <a:t>function</a:t>
            </a:r>
            <a:endParaRPr lang="en-US" sz="1800"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D32674D-1ABA-6C42-A3CA-A87CCA0C25E7}"/>
              </a:ext>
            </a:extLst>
          </p:cNvPr>
          <p:cNvSpPr/>
          <p:nvPr/>
        </p:nvSpPr>
        <p:spPr>
          <a:xfrm>
            <a:off x="2286000" y="2724645"/>
            <a:ext cx="1923918" cy="369332"/>
          </a:xfrm>
          <a:prstGeom prst="rect">
            <a:avLst/>
          </a:prstGeom>
        </p:spPr>
        <p:txBody>
          <a:bodyPr wrap="square">
            <a:spAutoFit/>
          </a:bodyPr>
          <a:lstStyle/>
          <a:p>
            <a:r>
              <a:rPr lang="en-US" sz="1800" dirty="0">
                <a:solidFill>
                  <a:schemeClr val="bg1"/>
                </a:solidFill>
                <a:latin typeface="Arial" panose="020B0604020202020204" pitchFamily="34" charset="0"/>
                <a:ea typeface="Courier" charset="0"/>
                <a:cs typeface="Arial" panose="020B0604020202020204" pitchFamily="34" charset="0"/>
              </a:rPr>
              <a:t>which consumes</a:t>
            </a:r>
            <a:endParaRPr lang="en-US" sz="1800" dirty="0">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8782E24C-B8F1-1746-BB5B-F19AF9C323E6}"/>
              </a:ext>
            </a:extLst>
          </p:cNvPr>
          <p:cNvSpPr/>
          <p:nvPr/>
        </p:nvSpPr>
        <p:spPr>
          <a:xfrm>
            <a:off x="4087088" y="2722521"/>
            <a:ext cx="2407745" cy="369332"/>
          </a:xfrm>
          <a:prstGeom prst="rect">
            <a:avLst/>
          </a:prstGeom>
        </p:spPr>
        <p:txBody>
          <a:bodyPr wrap="square">
            <a:spAutoFit/>
          </a:bodyPr>
          <a:lstStyle/>
          <a:p>
            <a:r>
              <a:rPr lang="en-US" sz="1800" dirty="0">
                <a:solidFill>
                  <a:schemeClr val="bg1"/>
                </a:solidFill>
                <a:latin typeface="Arial" panose="020B0604020202020204" pitchFamily="34" charset="0"/>
                <a:ea typeface="Courier" charset="0"/>
                <a:cs typeface="Arial" panose="020B0604020202020204" pitchFamily="34" charset="0"/>
              </a:rPr>
              <a:t>(1) side is a number</a:t>
            </a:r>
            <a:endParaRPr lang="en-US" sz="1800"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16E062B7-C052-D049-B85C-A649AF17FAB7}"/>
              </a:ext>
            </a:extLst>
          </p:cNvPr>
          <p:cNvSpPr/>
          <p:nvPr/>
        </p:nvSpPr>
        <p:spPr>
          <a:xfrm>
            <a:off x="6250379" y="2722521"/>
            <a:ext cx="2247900" cy="369332"/>
          </a:xfrm>
          <a:prstGeom prst="rect">
            <a:avLst/>
          </a:prstGeom>
        </p:spPr>
        <p:txBody>
          <a:bodyPr wrap="square">
            <a:spAutoFit/>
          </a:bodyPr>
          <a:lstStyle/>
          <a:p>
            <a:r>
              <a:rPr lang="en-US" sz="1800" dirty="0">
                <a:solidFill>
                  <a:schemeClr val="bg1"/>
                </a:solidFill>
                <a:latin typeface="Arial" panose="020B0604020202020204" pitchFamily="34" charset="0"/>
                <a:ea typeface="Courier" charset="0"/>
                <a:cs typeface="Arial" panose="020B0604020202020204" pitchFamily="34" charset="0"/>
              </a:rPr>
              <a:t>(2) mode is a string</a:t>
            </a:r>
            <a:endParaRPr lang="en-US" sz="1800" dirty="0">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69DEA121-B6B0-0B47-B1CD-33D5984F271E}"/>
              </a:ext>
            </a:extLst>
          </p:cNvPr>
          <p:cNvSpPr/>
          <p:nvPr/>
        </p:nvSpPr>
        <p:spPr>
          <a:xfrm>
            <a:off x="91160" y="3059668"/>
            <a:ext cx="2575840" cy="369332"/>
          </a:xfrm>
          <a:prstGeom prst="rect">
            <a:avLst/>
          </a:prstGeom>
        </p:spPr>
        <p:txBody>
          <a:bodyPr wrap="square">
            <a:spAutoFit/>
          </a:bodyPr>
          <a:lstStyle/>
          <a:p>
            <a:r>
              <a:rPr lang="en-US" sz="1800" dirty="0">
                <a:solidFill>
                  <a:schemeClr val="bg1"/>
                </a:solidFill>
                <a:latin typeface="Arial" panose="020B0604020202020204" pitchFamily="34" charset="0"/>
                <a:ea typeface="Courier" charset="0"/>
                <a:cs typeface="Arial" panose="020B0604020202020204" pitchFamily="34" charset="0"/>
              </a:rPr>
              <a:t>and (3) color is a string</a:t>
            </a:r>
            <a:endParaRPr lang="en-US" sz="1800" dirty="0">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5AD580A6-7B65-DF40-9D99-27DB16EA2EF0}"/>
              </a:ext>
            </a:extLst>
          </p:cNvPr>
          <p:cNvSpPr/>
          <p:nvPr/>
        </p:nvSpPr>
        <p:spPr>
          <a:xfrm>
            <a:off x="2438400" y="3059668"/>
            <a:ext cx="3733800" cy="369332"/>
          </a:xfrm>
          <a:prstGeom prst="rect">
            <a:avLst/>
          </a:prstGeom>
        </p:spPr>
        <p:txBody>
          <a:bodyPr wrap="square">
            <a:spAutoFit/>
          </a:bodyPr>
          <a:lstStyle/>
          <a:p>
            <a:r>
              <a:rPr lang="en-US" sz="1800" dirty="0">
                <a:solidFill>
                  <a:schemeClr val="bg1"/>
                </a:solidFill>
                <a:latin typeface="Arial" panose="020B0604020202020204" pitchFamily="34" charset="0"/>
                <a:ea typeface="Courier" charset="0"/>
                <a:cs typeface="Arial" panose="020B0604020202020204" pitchFamily="34" charset="0"/>
              </a:rPr>
              <a:t>…and produces an Image”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34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1"/>
                                        </p:tgtEl>
                                      </p:cBhvr>
                                    </p:animEffect>
                                    <p:set>
                                      <p:cBhvr>
                                        <p:cTn id="37" dur="1" fill="hold">
                                          <p:stCondLst>
                                            <p:cond delay="499"/>
                                          </p:stCondLst>
                                        </p:cTn>
                                        <p:tgtEl>
                                          <p:spTgt spid="2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fade">
                                      <p:cBhvr>
                                        <p:cTn id="67" dur="500"/>
                                        <p:tgtEl>
                                          <p:spTgt spid="3">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
                                            <p:txEl>
                                              <p:pRg st="7" end="7"/>
                                            </p:txEl>
                                          </p:spTgt>
                                        </p:tgtEl>
                                        <p:attrNameLst>
                                          <p:attrName>style.visibility</p:attrName>
                                        </p:attrNameLst>
                                      </p:cBhvr>
                                      <p:to>
                                        <p:strVal val="visible"/>
                                      </p:to>
                                    </p:set>
                                    <p:animEffect transition="in" filter="fade">
                                      <p:cBhvr>
                                        <p:cTn id="72" dur="500"/>
                                        <p:tgtEl>
                                          <p:spTgt spid="3">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
                                            <p:txEl>
                                              <p:pRg st="8" end="8"/>
                                            </p:txEl>
                                          </p:spTgt>
                                        </p:tgtEl>
                                        <p:attrNameLst>
                                          <p:attrName>style.visibility</p:attrName>
                                        </p:attrNameLst>
                                      </p:cBhvr>
                                      <p:to>
                                        <p:strVal val="visible"/>
                                      </p:to>
                                    </p:set>
                                    <p:animEffect transition="in" filter="fade">
                                      <p:cBhvr>
                                        <p:cTn id="77" dur="500"/>
                                        <p:tgtEl>
                                          <p:spTgt spid="3">
                                            <p:txEl>
                                              <p:pRg st="8" end="8"/>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
                                            <p:txEl>
                                              <p:pRg st="9" end="9"/>
                                            </p:txEl>
                                          </p:spTgt>
                                        </p:tgtEl>
                                        <p:attrNameLst>
                                          <p:attrName>style.visibility</p:attrName>
                                        </p:attrNameLst>
                                      </p:cBhvr>
                                      <p:to>
                                        <p:strVal val="visible"/>
                                      </p:to>
                                    </p:set>
                                    <p:animEffect transition="in" filter="fade">
                                      <p:cBhvr>
                                        <p:cTn id="82" dur="500"/>
                                        <p:tgtEl>
                                          <p:spTgt spid="3">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animEffect transition="in" filter="fade">
                                      <p:cBhvr>
                                        <p:cTn id="8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33" grpId="0"/>
      <p:bldP spid="34" grpId="0"/>
      <p:bldP spid="35"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3FF5-5C17-994D-A622-C3FB38ECE131}"/>
              </a:ext>
            </a:extLst>
          </p:cNvPr>
          <p:cNvSpPr>
            <a:spLocks noGrp="1"/>
          </p:cNvSpPr>
          <p:nvPr>
            <p:ph type="title"/>
          </p:nvPr>
        </p:nvSpPr>
        <p:spPr/>
        <p:txBody>
          <a:bodyPr/>
          <a:lstStyle/>
          <a:p>
            <a:r>
              <a:rPr lang="en-US" dirty="0"/>
              <a:t>Can you make these images?</a:t>
            </a:r>
          </a:p>
        </p:txBody>
      </p:sp>
      <p:sp>
        <p:nvSpPr>
          <p:cNvPr id="4" name="Footer Placeholder 3">
            <a:extLst>
              <a:ext uri="{FF2B5EF4-FFF2-40B4-BE49-F238E27FC236}">
                <a16:creationId xmlns:a16="http://schemas.microsoft.com/office/drawing/2014/main" id="{5CBD2CE4-36A3-6640-85DE-88B9236FD9EE}"/>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5" name="Oval 4">
            <a:extLst>
              <a:ext uri="{FF2B5EF4-FFF2-40B4-BE49-F238E27FC236}">
                <a16:creationId xmlns:a16="http://schemas.microsoft.com/office/drawing/2014/main" id="{886B304F-AA69-C348-83C2-C59A849BF6C8}"/>
              </a:ext>
            </a:extLst>
          </p:cNvPr>
          <p:cNvSpPr/>
          <p:nvPr/>
        </p:nvSpPr>
        <p:spPr>
          <a:xfrm>
            <a:off x="685800" y="1780794"/>
            <a:ext cx="1219200" cy="1143000"/>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5-Point Star 5">
            <a:extLst>
              <a:ext uri="{FF2B5EF4-FFF2-40B4-BE49-F238E27FC236}">
                <a16:creationId xmlns:a16="http://schemas.microsoft.com/office/drawing/2014/main" id="{276ABEF9-8303-8740-836A-71AB658C1613}"/>
              </a:ext>
            </a:extLst>
          </p:cNvPr>
          <p:cNvSpPr/>
          <p:nvPr/>
        </p:nvSpPr>
        <p:spPr>
          <a:xfrm>
            <a:off x="3505200" y="1600200"/>
            <a:ext cx="1371600" cy="1371600"/>
          </a:xfrm>
          <a:prstGeom prst="star5">
            <a:avLst/>
          </a:prstGeom>
          <a:solidFill>
            <a:srgbClr val="00B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157FFCDE-ABE2-2443-8345-DDE58D209766}"/>
              </a:ext>
            </a:extLst>
          </p:cNvPr>
          <p:cNvGrpSpPr/>
          <p:nvPr/>
        </p:nvGrpSpPr>
        <p:grpSpPr>
          <a:xfrm>
            <a:off x="609600" y="3815440"/>
            <a:ext cx="1371600" cy="1371600"/>
            <a:chOff x="533400" y="3815440"/>
            <a:chExt cx="1371600" cy="1371600"/>
          </a:xfrm>
        </p:grpSpPr>
        <p:sp>
          <p:nvSpPr>
            <p:cNvPr id="7" name="Oval 6">
              <a:extLst>
                <a:ext uri="{FF2B5EF4-FFF2-40B4-BE49-F238E27FC236}">
                  <a16:creationId xmlns:a16="http://schemas.microsoft.com/office/drawing/2014/main" id="{1E37FFD3-BE03-C642-BCFA-D6F668CA67B0}"/>
                </a:ext>
              </a:extLst>
            </p:cNvPr>
            <p:cNvSpPr/>
            <p:nvPr/>
          </p:nvSpPr>
          <p:spPr>
            <a:xfrm>
              <a:off x="609600" y="3929740"/>
              <a:ext cx="1219200" cy="11430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a:extLst>
                <a:ext uri="{FF2B5EF4-FFF2-40B4-BE49-F238E27FC236}">
                  <a16:creationId xmlns:a16="http://schemas.microsoft.com/office/drawing/2014/main" id="{308AF860-A619-5140-BAF6-5ED3D427B9B4}"/>
                </a:ext>
              </a:extLst>
            </p:cNvPr>
            <p:cNvSpPr/>
            <p:nvPr/>
          </p:nvSpPr>
          <p:spPr>
            <a:xfrm>
              <a:off x="533400" y="3815440"/>
              <a:ext cx="1371600" cy="1371600"/>
            </a:xfrm>
            <a:prstGeom prst="star5">
              <a:avLst/>
            </a:prstGeom>
            <a:solidFill>
              <a:srgbClr val="00B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5-Point Star 8">
            <a:extLst>
              <a:ext uri="{FF2B5EF4-FFF2-40B4-BE49-F238E27FC236}">
                <a16:creationId xmlns:a16="http://schemas.microsoft.com/office/drawing/2014/main" id="{0AD9C931-5C01-6945-9ED6-023C0C9037EE}"/>
              </a:ext>
            </a:extLst>
          </p:cNvPr>
          <p:cNvSpPr/>
          <p:nvPr/>
        </p:nvSpPr>
        <p:spPr>
          <a:xfrm rot="1601481">
            <a:off x="3505199" y="3657600"/>
            <a:ext cx="1371600" cy="1371600"/>
          </a:xfrm>
          <a:prstGeom prst="star5">
            <a:avLst/>
          </a:prstGeom>
          <a:solidFill>
            <a:srgbClr val="00B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48FC92F-A84D-484F-A79F-2A60B9A9C2E7}"/>
              </a:ext>
            </a:extLst>
          </p:cNvPr>
          <p:cNvSpPr txBox="1"/>
          <p:nvPr/>
        </p:nvSpPr>
        <p:spPr>
          <a:xfrm>
            <a:off x="6096000" y="2067623"/>
            <a:ext cx="2204450" cy="461665"/>
          </a:xfrm>
          <a:prstGeom prst="rect">
            <a:avLst/>
          </a:prstGeom>
          <a:noFill/>
        </p:spPr>
        <p:txBody>
          <a:bodyPr wrap="none" rtlCol="0">
            <a:spAutoFit/>
          </a:bodyPr>
          <a:lstStyle/>
          <a:p>
            <a:r>
              <a:rPr lang="en-US" b="1" dirty="0">
                <a:solidFill>
                  <a:srgbClr val="FF0000"/>
                </a:solidFill>
              </a:rPr>
              <a:t>Data Science!</a:t>
            </a:r>
          </a:p>
        </p:txBody>
      </p:sp>
      <p:grpSp>
        <p:nvGrpSpPr>
          <p:cNvPr id="15" name="Group 14">
            <a:extLst>
              <a:ext uri="{FF2B5EF4-FFF2-40B4-BE49-F238E27FC236}">
                <a16:creationId xmlns:a16="http://schemas.microsoft.com/office/drawing/2014/main" id="{3B3AED49-C75F-7643-ACE8-1C9A6F3FB669}"/>
              </a:ext>
            </a:extLst>
          </p:cNvPr>
          <p:cNvGrpSpPr/>
          <p:nvPr/>
        </p:nvGrpSpPr>
        <p:grpSpPr>
          <a:xfrm>
            <a:off x="6028944" y="4016884"/>
            <a:ext cx="2271506" cy="1143000"/>
            <a:chOff x="6028944" y="4016884"/>
            <a:chExt cx="2271506" cy="1143000"/>
          </a:xfrm>
        </p:grpSpPr>
        <p:sp>
          <p:nvSpPr>
            <p:cNvPr id="12" name="Oval 11">
              <a:extLst>
                <a:ext uri="{FF2B5EF4-FFF2-40B4-BE49-F238E27FC236}">
                  <a16:creationId xmlns:a16="http://schemas.microsoft.com/office/drawing/2014/main" id="{94EA8174-5164-8248-BB43-23DE1166376E}"/>
                </a:ext>
              </a:extLst>
            </p:cNvPr>
            <p:cNvSpPr/>
            <p:nvPr/>
          </p:nvSpPr>
          <p:spPr>
            <a:xfrm>
              <a:off x="6028944" y="4016884"/>
              <a:ext cx="2271506" cy="11430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C4C2247-8554-C543-962C-FCFDCCFA319F}"/>
                </a:ext>
              </a:extLst>
            </p:cNvPr>
            <p:cNvSpPr txBox="1"/>
            <p:nvPr/>
          </p:nvSpPr>
          <p:spPr>
            <a:xfrm>
              <a:off x="6096000" y="4357551"/>
              <a:ext cx="2204450" cy="461665"/>
            </a:xfrm>
            <a:prstGeom prst="rect">
              <a:avLst/>
            </a:prstGeom>
            <a:noFill/>
          </p:spPr>
          <p:txBody>
            <a:bodyPr wrap="none" rtlCol="0">
              <a:spAutoFit/>
            </a:bodyPr>
            <a:lstStyle/>
            <a:p>
              <a:r>
                <a:rPr lang="en-US" b="1" dirty="0">
                  <a:solidFill>
                    <a:srgbClr val="FF0000"/>
                  </a:solidFill>
                </a:rPr>
                <a:t>Data Science!</a:t>
              </a:r>
            </a:p>
          </p:txBody>
        </p:sp>
      </p:grpSp>
    </p:spTree>
    <p:extLst>
      <p:ext uri="{BB962C8B-B14F-4D97-AF65-F5344CB8AC3E}">
        <p14:creationId xmlns:p14="http://schemas.microsoft.com/office/powerpoint/2010/main" val="2591628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Helvetica" charset="0"/>
                <a:ea typeface="Helvetica" charset="0"/>
                <a:cs typeface="Helvetica" charset="0"/>
              </a:rPr>
              <a:t>Images from Tables!</a:t>
            </a:r>
            <a:endParaRPr lang="en-US" dirty="0">
              <a:latin typeface="Courier New" charset="0"/>
              <a:ea typeface="Courier New" charset="0"/>
              <a:cs typeface="Courier New" charset="0"/>
            </a:endParaRPr>
          </a:p>
        </p:txBody>
      </p:sp>
      <p:sp>
        <p:nvSpPr>
          <p:cNvPr id="9" name="Content Placeholder 2"/>
          <p:cNvSpPr>
            <a:spLocks noGrp="1"/>
          </p:cNvSpPr>
          <p:nvPr>
            <p:ph idx="1"/>
          </p:nvPr>
        </p:nvSpPr>
        <p:spPr>
          <a:xfrm>
            <a:off x="152400" y="1722438"/>
            <a:ext cx="8839200" cy="4525962"/>
          </a:xfrm>
        </p:spPr>
        <p:txBody>
          <a:bodyPr/>
          <a:lstStyle/>
          <a:p>
            <a:pPr marL="0" indent="9525" eaLnBrk="1" hangingPunct="1">
              <a:buNone/>
            </a:pPr>
            <a:r>
              <a:rPr lang="en-US" altLang="en-US" sz="2000" dirty="0">
                <a:solidFill>
                  <a:schemeClr val="accent1"/>
                </a:solidFill>
                <a:latin typeface="Helvetica" charset="0"/>
                <a:ea typeface="ＭＳ Ｐゴシック" charset="-128"/>
                <a:cs typeface="Helvetica" charset="0"/>
              </a:rPr>
              <a:t># pie-chart :: (t :: Table, col :: String) </a:t>
            </a:r>
            <a:r>
              <a:rPr lang="en-US" altLang="en-US" sz="2000" dirty="0">
                <a:solidFill>
                  <a:schemeClr val="accent1"/>
                </a:solidFill>
                <a:latin typeface="Helvetica" charset="0"/>
                <a:ea typeface="ＭＳ Ｐゴシック" charset="-128"/>
                <a:cs typeface="Helvetica" charset="0"/>
                <a:sym typeface="Wingdings" pitchFamily="2" charset="2"/>
              </a:rPr>
              <a:t></a:t>
            </a:r>
            <a:r>
              <a:rPr lang="en-US" altLang="en-US" sz="2000" dirty="0">
                <a:solidFill>
                  <a:schemeClr val="accent1"/>
                </a:solidFill>
                <a:latin typeface="Helvetica" charset="0"/>
                <a:ea typeface="ＭＳ Ｐゴシック" charset="-128"/>
                <a:cs typeface="Helvetica" charset="0"/>
              </a:rPr>
              <a:t> Image</a:t>
            </a:r>
          </a:p>
          <a:p>
            <a:pPr marL="0" indent="9525" eaLnBrk="1" hangingPunct="1">
              <a:buNone/>
            </a:pPr>
            <a:r>
              <a:rPr lang="en-US" altLang="en-US" sz="2000" dirty="0">
                <a:solidFill>
                  <a:schemeClr val="accent1"/>
                </a:solidFill>
                <a:latin typeface="Helvetica" charset="0"/>
                <a:ea typeface="ＭＳ Ｐゴシック" charset="-128"/>
                <a:cs typeface="Helvetica" charset="0"/>
              </a:rPr>
              <a:t>pie-chart(animals-table, “gender")</a:t>
            </a:r>
          </a:p>
          <a:p>
            <a:pPr eaLnBrk="1" hangingPunct="1"/>
            <a:r>
              <a:rPr lang="en-US" altLang="en-US" sz="2000" dirty="0">
                <a:latin typeface="Helvetica" charset="0"/>
                <a:ea typeface="ＭＳ Ｐゴシック" charset="-128"/>
                <a:cs typeface="Helvetica" charset="0"/>
              </a:rPr>
              <a:t>What is the name of this function?</a:t>
            </a:r>
          </a:p>
          <a:p>
            <a:pPr eaLnBrk="1" hangingPunct="1"/>
            <a:r>
              <a:rPr lang="en-US" altLang="en-US" sz="2000" dirty="0">
                <a:latin typeface="Helvetica" charset="0"/>
                <a:ea typeface="ＭＳ Ｐゴシック" charset="-128"/>
                <a:cs typeface="Courier New" charset="0"/>
              </a:rPr>
              <a:t>How many inputs are in its Domain?</a:t>
            </a:r>
          </a:p>
          <a:p>
            <a:pPr eaLnBrk="1" hangingPunct="1"/>
            <a:r>
              <a:rPr lang="en-US" altLang="en-US" sz="2000" dirty="0">
                <a:latin typeface="Helvetica" charset="0"/>
                <a:ea typeface="ＭＳ Ｐゴシック" charset="-128"/>
                <a:cs typeface="Courier New" charset="0"/>
              </a:rPr>
              <a:t>What will it evaluate to?</a:t>
            </a:r>
            <a:endParaRPr lang="en-US" altLang="en-US" sz="2000" dirty="0">
              <a:latin typeface="Courier New" charset="0"/>
              <a:ea typeface="Courier New" charset="0"/>
              <a:cs typeface="Courier New" charset="0"/>
            </a:endParaRPr>
          </a:p>
          <a:p>
            <a:pPr eaLnBrk="1" hangingPunct="1"/>
            <a:endParaRPr lang="en-US" altLang="en-US" sz="2000" dirty="0">
              <a:latin typeface="Courier New" charset="0"/>
              <a:ea typeface="Courier New" charset="0"/>
              <a:cs typeface="Courier New" charset="0"/>
            </a:endParaRPr>
          </a:p>
          <a:p>
            <a:pPr marL="0" indent="0" eaLnBrk="1" hangingPunct="1">
              <a:buNone/>
            </a:pPr>
            <a:r>
              <a:rPr lang="en-US" altLang="en-US" sz="2000" dirty="0">
                <a:solidFill>
                  <a:schemeClr val="accent1"/>
                </a:solidFill>
                <a:latin typeface="Helvetica" charset="0"/>
                <a:ea typeface="ＭＳ Ｐゴシック" charset="-128"/>
                <a:cs typeface="Helvetica" charset="0"/>
              </a:rPr>
              <a:t># bar-chart :: (t :: Table, col :: String) </a:t>
            </a:r>
            <a:r>
              <a:rPr lang="en-US" altLang="en-US" sz="2000" dirty="0">
                <a:solidFill>
                  <a:schemeClr val="accent1"/>
                </a:solidFill>
                <a:latin typeface="Helvetica" charset="0"/>
                <a:ea typeface="ＭＳ Ｐゴシック" charset="-128"/>
                <a:cs typeface="Helvetica" charset="0"/>
                <a:sym typeface="Wingdings" pitchFamily="2" charset="2"/>
              </a:rPr>
              <a:t></a:t>
            </a:r>
            <a:r>
              <a:rPr lang="en-US" altLang="en-US" sz="2000" dirty="0">
                <a:solidFill>
                  <a:schemeClr val="accent1"/>
                </a:solidFill>
                <a:latin typeface="Helvetica" charset="0"/>
                <a:ea typeface="ＭＳ Ｐゴシック" charset="-128"/>
                <a:cs typeface="Helvetica" charset="0"/>
              </a:rPr>
              <a:t> Image</a:t>
            </a:r>
          </a:p>
          <a:p>
            <a:pPr marL="0" indent="0" eaLnBrk="1" hangingPunct="1">
              <a:buNone/>
            </a:pPr>
            <a:r>
              <a:rPr lang="en-US" altLang="en-US" sz="2000" dirty="0">
                <a:solidFill>
                  <a:schemeClr val="accent1"/>
                </a:solidFill>
                <a:latin typeface="Helvetica" charset="0"/>
                <a:ea typeface="ＭＳ Ｐゴシック" charset="-128"/>
                <a:cs typeface="Helvetica" charset="0"/>
              </a:rPr>
              <a:t>bar-chart(animals-table, ”species")</a:t>
            </a:r>
          </a:p>
          <a:p>
            <a:pPr eaLnBrk="1" hangingPunct="1">
              <a:lnSpc>
                <a:spcPct val="150000"/>
              </a:lnSpc>
            </a:pPr>
            <a:r>
              <a:rPr lang="en-US" altLang="en-US" sz="2000" dirty="0">
                <a:latin typeface="Helvetica" charset="0"/>
                <a:ea typeface="ＭＳ Ｐゴシック" charset="-128"/>
                <a:cs typeface="Courier New" charset="0"/>
              </a:rPr>
              <a:t>What kinds of columns can we use for labels and data?</a:t>
            </a:r>
            <a:endParaRPr lang="en-US" altLang="en-US" sz="2000" dirty="0">
              <a:latin typeface="Courier New" charset="0"/>
              <a:ea typeface="Courier New" charset="0"/>
              <a:cs typeface="Courier New" charset="0"/>
            </a:endParaRPr>
          </a:p>
          <a:p>
            <a:pPr marL="0" indent="0" eaLnBrk="1" hangingPunct="1">
              <a:lnSpc>
                <a:spcPct val="150000"/>
              </a:lnSpc>
              <a:buNone/>
            </a:pPr>
            <a:endParaRPr lang="en-US" altLang="en-US" sz="2000" dirty="0">
              <a:latin typeface="Courier New" charset="0"/>
              <a:ea typeface="Courier New" charset="0"/>
              <a:cs typeface="Courier New"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08773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Helvetica" charset="0"/>
                <a:ea typeface="Helvetica" charset="0"/>
                <a:cs typeface="Helvetica" charset="0"/>
              </a:rPr>
              <a:t>Functions over Tables</a:t>
            </a:r>
            <a:endParaRPr lang="en-US" dirty="0">
              <a:latin typeface="Courier New" charset="0"/>
              <a:ea typeface="Courier New" charset="0"/>
              <a:cs typeface="Courier New" charset="0"/>
            </a:endParaRPr>
          </a:p>
        </p:txBody>
      </p:sp>
      <p:sp>
        <p:nvSpPr>
          <p:cNvPr id="9" name="Content Placeholder 2"/>
          <p:cNvSpPr>
            <a:spLocks noGrp="1"/>
          </p:cNvSpPr>
          <p:nvPr>
            <p:ph idx="1"/>
          </p:nvPr>
        </p:nvSpPr>
        <p:spPr>
          <a:xfrm>
            <a:off x="152400" y="1722438"/>
            <a:ext cx="8839200" cy="4525962"/>
          </a:xfrm>
        </p:spPr>
        <p:txBody>
          <a:bodyPr/>
          <a:lstStyle/>
          <a:p>
            <a:pPr marL="0" indent="9525" eaLnBrk="1" hangingPunct="1">
              <a:buNone/>
            </a:pPr>
            <a:r>
              <a:rPr lang="en-US" altLang="en-US" sz="2000" dirty="0">
                <a:solidFill>
                  <a:schemeClr val="accent1"/>
                </a:solidFill>
                <a:latin typeface="Helvetica" charset="0"/>
                <a:ea typeface="ＭＳ Ｐゴシック" charset="-128"/>
                <a:cs typeface="Helvetica" charset="0"/>
              </a:rPr>
              <a:t># count :: (t :: Table, col :: String) </a:t>
            </a:r>
            <a:r>
              <a:rPr lang="en-US" altLang="en-US" sz="2000" dirty="0">
                <a:solidFill>
                  <a:schemeClr val="accent1"/>
                </a:solidFill>
                <a:latin typeface="Helvetica" charset="0"/>
                <a:ea typeface="ＭＳ Ｐゴシック" charset="-128"/>
                <a:cs typeface="Helvetica" charset="0"/>
                <a:sym typeface="Wingdings" pitchFamily="2" charset="2"/>
              </a:rPr>
              <a:t></a:t>
            </a:r>
            <a:r>
              <a:rPr lang="en-US" altLang="en-US" sz="2000" dirty="0">
                <a:solidFill>
                  <a:schemeClr val="accent1"/>
                </a:solidFill>
                <a:latin typeface="Helvetica" charset="0"/>
                <a:ea typeface="ＭＳ Ｐゴシック" charset="-128"/>
                <a:cs typeface="Helvetica" charset="0"/>
              </a:rPr>
              <a:t> Table</a:t>
            </a:r>
          </a:p>
          <a:p>
            <a:pPr marL="0" indent="9525" eaLnBrk="1" hangingPunct="1">
              <a:buNone/>
            </a:pPr>
            <a:r>
              <a:rPr lang="en-US" altLang="en-US" sz="2000" dirty="0">
                <a:solidFill>
                  <a:schemeClr val="accent1"/>
                </a:solidFill>
                <a:latin typeface="Helvetica" charset="0"/>
                <a:ea typeface="ＭＳ Ｐゴシック" charset="-128"/>
                <a:cs typeface="Helvetica" charset="0"/>
              </a:rPr>
              <a:t>count(animals-table, “species”)</a:t>
            </a:r>
          </a:p>
          <a:p>
            <a:pPr eaLnBrk="1" hangingPunct="1"/>
            <a:r>
              <a:rPr lang="en-US" altLang="en-US" sz="2000" dirty="0">
                <a:latin typeface="Helvetica" charset="0"/>
                <a:ea typeface="ＭＳ Ｐゴシック" charset="-128"/>
                <a:cs typeface="Helvetica" charset="0"/>
              </a:rPr>
              <a:t>What is the name of this function?</a:t>
            </a:r>
          </a:p>
          <a:p>
            <a:pPr eaLnBrk="1" hangingPunct="1"/>
            <a:r>
              <a:rPr lang="en-US" altLang="en-US" sz="2000" dirty="0">
                <a:latin typeface="Helvetica" charset="0"/>
                <a:ea typeface="ＭＳ Ｐゴシック" charset="-128"/>
                <a:cs typeface="Courier New" charset="0"/>
              </a:rPr>
              <a:t>How many inputs are in its Domain?</a:t>
            </a:r>
          </a:p>
          <a:p>
            <a:pPr eaLnBrk="1" hangingPunct="1"/>
            <a:r>
              <a:rPr lang="en-US" altLang="en-US" sz="2000" dirty="0">
                <a:latin typeface="Helvetica" charset="0"/>
                <a:ea typeface="ＭＳ Ｐゴシック" charset="-128"/>
                <a:cs typeface="Courier New" charset="0"/>
              </a:rPr>
              <a:t>What will it evaluate to? </a:t>
            </a:r>
          </a:p>
          <a:p>
            <a:pPr eaLnBrk="1" hangingPunct="1">
              <a:lnSpc>
                <a:spcPct val="150000"/>
              </a:lnSpc>
            </a:pPr>
            <a:endParaRPr lang="en-US" altLang="en-US" sz="2000" dirty="0">
              <a:latin typeface="Helvetica" charset="0"/>
              <a:ea typeface="ＭＳ Ｐゴシック" charset="-128"/>
              <a:cs typeface="Courier New" charset="0"/>
            </a:endParaRPr>
          </a:p>
          <a:p>
            <a:pPr marL="0" indent="0" eaLnBrk="1" hangingPunct="1">
              <a:lnSpc>
                <a:spcPct val="150000"/>
              </a:lnSpc>
              <a:buNone/>
            </a:pPr>
            <a:r>
              <a:rPr lang="en-US" altLang="en-US" sz="2000" dirty="0">
                <a:latin typeface="Helvetica" charset="0"/>
                <a:ea typeface="ＭＳ Ｐゴシック" charset="-128"/>
                <a:cs typeface="Courier New" charset="0"/>
              </a:rPr>
              <a:t>What if the only table we had was a </a:t>
            </a:r>
            <a:r>
              <a:rPr lang="en-US" altLang="en-US" sz="2000" i="1" dirty="0">
                <a:latin typeface="Helvetica" charset="0"/>
                <a:ea typeface="ＭＳ Ｐゴシック" charset="-128"/>
                <a:cs typeface="Courier New" charset="0"/>
              </a:rPr>
              <a:t>summary table</a:t>
            </a:r>
            <a:r>
              <a:rPr lang="en-US" altLang="en-US" sz="2000" dirty="0">
                <a:latin typeface="Helvetica" charset="0"/>
                <a:ea typeface="ＭＳ Ｐゴシック" charset="-128"/>
                <a:cs typeface="Courier New" charset="0"/>
              </a:rPr>
              <a:t>, like this one?</a:t>
            </a:r>
          </a:p>
          <a:p>
            <a:pPr marL="0" indent="0" eaLnBrk="1" hangingPunct="1">
              <a:buNone/>
            </a:pPr>
            <a:r>
              <a:rPr lang="en-US" altLang="en-US" sz="2000" dirty="0">
                <a:solidFill>
                  <a:schemeClr val="accent1"/>
                </a:solidFill>
                <a:latin typeface="Helvetica" charset="0"/>
                <a:ea typeface="ＭＳ Ｐゴシック" charset="-128"/>
                <a:cs typeface="Helvetica" charset="0"/>
              </a:rPr>
              <a:t># pie-chart-raw :: (t :: Table, label::String, size :: String) </a:t>
            </a:r>
            <a:r>
              <a:rPr lang="en-US" altLang="en-US" sz="2000" dirty="0">
                <a:solidFill>
                  <a:schemeClr val="accent1"/>
                </a:solidFill>
                <a:latin typeface="Helvetica" charset="0"/>
                <a:ea typeface="ＭＳ Ｐゴシック" charset="-128"/>
                <a:cs typeface="Helvetica" charset="0"/>
                <a:sym typeface="Wingdings" pitchFamily="2" charset="2"/>
              </a:rPr>
              <a:t></a:t>
            </a:r>
            <a:r>
              <a:rPr lang="en-US" altLang="en-US" sz="2000" dirty="0">
                <a:solidFill>
                  <a:schemeClr val="accent1"/>
                </a:solidFill>
                <a:latin typeface="Helvetica" charset="0"/>
                <a:ea typeface="ＭＳ Ｐゴシック" charset="-128"/>
                <a:cs typeface="Helvetica" charset="0"/>
              </a:rPr>
              <a:t> Image</a:t>
            </a:r>
          </a:p>
          <a:p>
            <a:pPr marL="0" indent="0" eaLnBrk="1" hangingPunct="1">
              <a:buNone/>
            </a:pPr>
            <a:r>
              <a:rPr lang="en-US" altLang="en-US" sz="2000" dirty="0">
                <a:solidFill>
                  <a:schemeClr val="accent1"/>
                </a:solidFill>
                <a:latin typeface="Helvetica" charset="0"/>
                <a:ea typeface="ＭＳ Ｐゴシック" charset="-128"/>
                <a:cs typeface="Helvetica" charset="0"/>
              </a:rPr>
              <a:t># bar-chart-raw :: (t :: Table, label::String, size :: String) </a:t>
            </a:r>
            <a:r>
              <a:rPr lang="en-US" altLang="en-US" sz="2000" dirty="0">
                <a:solidFill>
                  <a:schemeClr val="accent1"/>
                </a:solidFill>
                <a:latin typeface="Helvetica" charset="0"/>
                <a:ea typeface="ＭＳ Ｐゴシック" charset="-128"/>
                <a:cs typeface="Helvetica" charset="0"/>
                <a:sym typeface="Wingdings" pitchFamily="2" charset="2"/>
              </a:rPr>
              <a:t></a:t>
            </a:r>
            <a:r>
              <a:rPr lang="en-US" altLang="en-US" sz="2000" dirty="0">
                <a:solidFill>
                  <a:schemeClr val="accent1"/>
                </a:solidFill>
                <a:latin typeface="Helvetica" charset="0"/>
                <a:ea typeface="ＭＳ Ｐゴシック" charset="-128"/>
                <a:cs typeface="Helvetica" charset="0"/>
              </a:rPr>
              <a:t> Image</a:t>
            </a:r>
          </a:p>
          <a:p>
            <a:pPr marL="0" indent="0" eaLnBrk="1" hangingPunct="1">
              <a:buNone/>
            </a:pPr>
            <a:endParaRPr lang="en-US" altLang="en-US" sz="2000" b="1" dirty="0">
              <a:latin typeface="Arial" panose="020B0604020202020204" pitchFamily="34" charset="0"/>
              <a:ea typeface="Courier New" charset="0"/>
              <a:cs typeface="Arial" panose="020B0604020202020204" pitchFamily="34" charset="0"/>
            </a:endParaRPr>
          </a:p>
          <a:p>
            <a:pPr marL="0" indent="0" eaLnBrk="1" hangingPunct="1">
              <a:buNone/>
            </a:pPr>
            <a:r>
              <a:rPr lang="en-US" altLang="en-US" sz="2000" b="1" dirty="0">
                <a:latin typeface="Arial" panose="020B0604020202020204" pitchFamily="34" charset="0"/>
                <a:ea typeface="Courier New" charset="0"/>
                <a:cs typeface="Arial" panose="020B0604020202020204" pitchFamily="34" charset="0"/>
              </a:rPr>
              <a:t>Challenge: </a:t>
            </a:r>
            <a:r>
              <a:rPr lang="en-US" altLang="en-US" sz="2000" dirty="0">
                <a:latin typeface="Arial" panose="020B0604020202020204" pitchFamily="34" charset="0"/>
                <a:ea typeface="Courier New" charset="0"/>
                <a:cs typeface="Arial" panose="020B0604020202020204" pitchFamily="34" charset="0"/>
              </a:rPr>
              <a:t>Use </a:t>
            </a:r>
            <a:r>
              <a:rPr lang="en-US" altLang="en-US" sz="2000" dirty="0">
                <a:latin typeface="Courier" pitchFamily="2" charset="0"/>
                <a:ea typeface="Courier New" charset="0"/>
                <a:cs typeface="Arial" panose="020B0604020202020204" pitchFamily="34" charset="0"/>
              </a:rPr>
              <a:t>count </a:t>
            </a:r>
            <a:r>
              <a:rPr lang="en-US" altLang="en-US" sz="2000" dirty="0">
                <a:latin typeface="Arial" panose="020B0604020202020204" pitchFamily="34" charset="0"/>
                <a:ea typeface="Courier New" charset="0"/>
                <a:cs typeface="Arial" panose="020B0604020202020204" pitchFamily="34" charset="0"/>
              </a:rPr>
              <a:t>and one of the </a:t>
            </a:r>
            <a:r>
              <a:rPr lang="en-US" altLang="en-US" sz="2000" dirty="0">
                <a:latin typeface="Courier" pitchFamily="2" charset="0"/>
                <a:ea typeface="Courier New" charset="0"/>
                <a:cs typeface="Arial" panose="020B0604020202020204" pitchFamily="34" charset="0"/>
              </a:rPr>
              <a:t>-raw</a:t>
            </a:r>
            <a:r>
              <a:rPr lang="en-US" altLang="en-US" sz="2000" dirty="0">
                <a:latin typeface="Arial" panose="020B0604020202020204" pitchFamily="34" charset="0"/>
                <a:ea typeface="Courier New" charset="0"/>
                <a:cs typeface="Arial" panose="020B0604020202020204" pitchFamily="34" charset="0"/>
              </a:rPr>
              <a:t> functions together!</a:t>
            </a:r>
            <a:endParaRPr lang="en-US" altLang="en-US" sz="2000" b="1" dirty="0">
              <a:latin typeface="Arial" panose="020B0604020202020204" pitchFamily="34" charset="0"/>
              <a:ea typeface="Courier New" charset="0"/>
              <a:cs typeface="Arial" panose="020B0604020202020204" pitchFamily="34"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42716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animEffect transition="in" filter="fade">
                                      <p:cBhvr>
                                        <p:cTn id="47"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Helvetica" charset="0"/>
                <a:ea typeface="Helvetica" charset="0"/>
                <a:cs typeface="Helvetica" charset="0"/>
              </a:rPr>
              <a:t>What other displays are there?</a:t>
            </a:r>
            <a:endParaRPr lang="en-US" dirty="0">
              <a:latin typeface="Courier New" charset="0"/>
              <a:ea typeface="Courier New" charset="0"/>
              <a:cs typeface="Courier New"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5" name="Content Placeholder 4">
            <a:extLst>
              <a:ext uri="{FF2B5EF4-FFF2-40B4-BE49-F238E27FC236}">
                <a16:creationId xmlns:a16="http://schemas.microsoft.com/office/drawing/2014/main" id="{54FEBD78-1293-CF4C-86CC-906E9D7E56E2}"/>
              </a:ext>
            </a:extLst>
          </p:cNvPr>
          <p:cNvSpPr>
            <a:spLocks noGrp="1"/>
          </p:cNvSpPr>
          <p:nvPr>
            <p:ph idx="1"/>
          </p:nvPr>
        </p:nvSpPr>
        <p:spPr/>
        <p:txBody>
          <a:bodyPr/>
          <a:lstStyle/>
          <a:p>
            <a:pPr marL="457200" indent="-457200">
              <a:buFont typeface="+mj-lt"/>
              <a:buAutoNum type="arabicPeriod"/>
            </a:pPr>
            <a:r>
              <a:rPr lang="en-US" sz="2000" dirty="0"/>
              <a:t>How many columns are needed to make a histogram?</a:t>
            </a:r>
          </a:p>
          <a:p>
            <a:pPr marL="457200" indent="-457200">
              <a:buFont typeface="+mj-lt"/>
              <a:buAutoNum type="arabicPeriod"/>
            </a:pPr>
            <a:r>
              <a:rPr lang="en-US" sz="2000" dirty="0"/>
              <a:t>Are histograms made from quantitative or categorical columns?</a:t>
            </a:r>
          </a:p>
          <a:p>
            <a:pPr marL="457200" indent="-457200">
              <a:buFont typeface="+mj-lt"/>
              <a:buAutoNum type="arabicPeriod"/>
            </a:pPr>
            <a:r>
              <a:rPr lang="en-US" sz="2000" dirty="0"/>
              <a:t>What do you think a histogram tells us about the data?</a:t>
            </a:r>
          </a:p>
          <a:p>
            <a:pPr marL="457200" indent="-457200">
              <a:buFont typeface="+mj-lt"/>
              <a:buAutoNum type="arabicPeriod"/>
            </a:pPr>
            <a:endParaRPr lang="en-US" sz="2000" dirty="0"/>
          </a:p>
          <a:p>
            <a:pPr marL="457200" indent="-457200">
              <a:buFont typeface="+mj-lt"/>
              <a:buAutoNum type="arabicPeriod"/>
            </a:pPr>
            <a:endParaRPr lang="en-US" sz="2000" dirty="0"/>
          </a:p>
          <a:p>
            <a:pPr marL="457200" indent="-457200">
              <a:buFont typeface="+mj-lt"/>
              <a:buAutoNum type="arabicPeriod"/>
            </a:pPr>
            <a:r>
              <a:rPr lang="en-US" sz="2000" dirty="0"/>
              <a:t>How many columns are needed to make a box-plot?</a:t>
            </a:r>
          </a:p>
          <a:p>
            <a:pPr marL="457200" indent="-457200">
              <a:buFont typeface="+mj-lt"/>
              <a:buAutoNum type="arabicPeriod"/>
            </a:pPr>
            <a:r>
              <a:rPr lang="en-US" sz="2000" dirty="0"/>
              <a:t>Are box-plots made from quantitative or categorical columns?</a:t>
            </a:r>
          </a:p>
          <a:p>
            <a:pPr marL="457200" indent="-457200">
              <a:buFont typeface="+mj-lt"/>
              <a:buAutoNum type="arabicPeriod"/>
            </a:pPr>
            <a:r>
              <a:rPr lang="en-US" sz="2000" dirty="0"/>
              <a:t>What do you think a box-plot tells us about the data?</a:t>
            </a:r>
          </a:p>
          <a:p>
            <a:pPr marL="457200" indent="-457200">
              <a:buFont typeface="+mj-lt"/>
              <a:buAutoNum type="arabicPeriod"/>
            </a:pPr>
            <a:endParaRPr lang="en-US" sz="2000" dirty="0"/>
          </a:p>
          <a:p>
            <a:pPr marL="457200" indent="-457200">
              <a:buFont typeface="+mj-lt"/>
              <a:buAutoNum type="arabicPeriod"/>
            </a:pPr>
            <a:endParaRPr lang="en-US" sz="2000" dirty="0"/>
          </a:p>
          <a:p>
            <a:pPr marL="457200" indent="-457200">
              <a:buFont typeface="+mj-lt"/>
              <a:buAutoNum type="arabicPeriod"/>
            </a:pPr>
            <a:r>
              <a:rPr lang="en-US" sz="2000" dirty="0"/>
              <a:t>Can you answer these questions for other plots?</a:t>
            </a:r>
          </a:p>
        </p:txBody>
      </p:sp>
    </p:spTree>
    <p:extLst>
      <p:ext uri="{BB962C8B-B14F-4D97-AF65-F5344CB8AC3E}">
        <p14:creationId xmlns:p14="http://schemas.microsoft.com/office/powerpoint/2010/main" val="3847954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6</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298646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2</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2438400" y="1722438"/>
            <a:ext cx="6553200" cy="4525962"/>
          </a:xfrm>
        </p:spPr>
        <p:txBody>
          <a:bodyPr/>
          <a:lstStyle/>
          <a:p>
            <a:pPr marL="0" indent="0" algn="ctr">
              <a:buNone/>
            </a:pPr>
            <a:endParaRPr lang="en-US" sz="4000" i="1" dirty="0"/>
          </a:p>
          <a:p>
            <a:pPr marL="0" indent="0" algn="r">
              <a:buNone/>
            </a:pPr>
            <a:r>
              <a:rPr lang="en-US" sz="4000" i="1" dirty="0"/>
              <a:t>“How many of each species at the shelter are under 2 years old?”</a:t>
            </a:r>
          </a:p>
          <a:p>
            <a:pPr marL="0" indent="0" algn="r">
              <a:buNone/>
            </a:pPr>
            <a:endParaRPr lang="en-US" sz="4000" i="1" dirty="0"/>
          </a:p>
          <a:p>
            <a:pPr marL="0" indent="0" algn="r">
              <a:buNone/>
            </a:pPr>
            <a:r>
              <a:rPr lang="en-US" sz="2400" dirty="0"/>
              <a:t>What was your algorithm?</a:t>
            </a: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BCC86AC7-2A4E-CF45-B222-F87B28825B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220695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 Types</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p:txBody>
          <a:bodyPr/>
          <a:lstStyle/>
          <a:p>
            <a:pPr fontAlgn="ctr"/>
            <a:r>
              <a:rPr lang="en-US" sz="2200" b="1" dirty="0"/>
              <a:t>Lookup questions</a:t>
            </a:r>
            <a:r>
              <a:rPr lang="en-US" sz="2200" dirty="0"/>
              <a:t> - Answered simply by looking up a particular value in the table. Examples: </a:t>
            </a:r>
            <a:r>
              <a:rPr lang="en-US" sz="2200" i="1" dirty="0"/>
              <a:t>“is Sunflower fixed?”</a:t>
            </a:r>
            <a:endParaRPr lang="en-US" sz="2200" dirty="0"/>
          </a:p>
          <a:p>
            <a:pPr fontAlgn="ctr"/>
            <a:endParaRPr lang="en-US" sz="2200" dirty="0"/>
          </a:p>
          <a:p>
            <a:pPr fontAlgn="ctr"/>
            <a:r>
              <a:rPr lang="en-US" sz="2200" b="1" dirty="0"/>
              <a:t>Compute questions</a:t>
            </a:r>
            <a:r>
              <a:rPr lang="en-US" sz="2200" dirty="0"/>
              <a:t> - Answered by computing an answer across an entire row or column. Examples: </a:t>
            </a:r>
            <a:r>
              <a:rPr lang="en-US" sz="2200" i="1" dirty="0"/>
              <a:t>"what is the heaviest animal?" or "What is the average age of animals at the shelter?".</a:t>
            </a:r>
          </a:p>
          <a:p>
            <a:pPr fontAlgn="ctr"/>
            <a:endParaRPr lang="en-US" sz="2200" dirty="0"/>
          </a:p>
          <a:p>
            <a:pPr fontAlgn="ctr"/>
            <a:r>
              <a:rPr lang="en-US" sz="2200" b="1" dirty="0"/>
              <a:t>Relate questions</a:t>
            </a:r>
            <a:r>
              <a:rPr lang="en-US" sz="2200" dirty="0"/>
              <a:t> - Answered by looking for patterns and trends </a:t>
            </a:r>
            <a:r>
              <a:rPr lang="en-US" sz="2200" i="1" dirty="0"/>
              <a:t>between</a:t>
            </a:r>
            <a:r>
              <a:rPr lang="en-US" sz="2200" dirty="0"/>
              <a:t> columns. Examples: </a:t>
            </a:r>
            <a:r>
              <a:rPr lang="en-US" sz="2200" i="1" dirty="0"/>
              <a:t>"Do cats tend to be adopted faster than dogs?"</a:t>
            </a:r>
            <a:r>
              <a:rPr lang="en-US" sz="2200" dirty="0"/>
              <a:t> or </a:t>
            </a:r>
            <a:r>
              <a:rPr lang="en-US" sz="2200" i="1" dirty="0"/>
              <a:t>"Are older animals heavier than young ones?"</a:t>
            </a:r>
            <a:r>
              <a:rPr lang="en-US" sz="2200" dirty="0"/>
              <a:t>.</a:t>
            </a:r>
          </a:p>
          <a:p>
            <a:pPr marL="0" indent="0" fontAlgn="ctr">
              <a:buNone/>
            </a:pPr>
            <a:endParaRPr lang="en-US" sz="22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00069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 Types</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p:txBody>
          <a:bodyPr/>
          <a:lstStyle/>
          <a:p>
            <a:pPr fontAlgn="ctr">
              <a:lnSpc>
                <a:spcPct val="200000"/>
              </a:lnSpc>
            </a:pPr>
            <a:r>
              <a:rPr lang="en-US" sz="2200" dirty="0"/>
              <a:t>Pedagogy</a:t>
            </a:r>
          </a:p>
          <a:p>
            <a:pPr fontAlgn="ctr">
              <a:lnSpc>
                <a:spcPct val="200000"/>
              </a:lnSpc>
            </a:pPr>
            <a:endParaRPr lang="en-US" sz="2200" dirty="0"/>
          </a:p>
          <a:p>
            <a:pPr fontAlgn="ctr">
              <a:lnSpc>
                <a:spcPct val="200000"/>
              </a:lnSpc>
            </a:pPr>
            <a:r>
              <a:rPr lang="en-US" sz="2200" dirty="0"/>
              <a:t>Go back to your Wonders from Page 3. What type of questions are these?</a:t>
            </a:r>
          </a:p>
          <a:p>
            <a:pPr fontAlgn="ctr">
              <a:lnSpc>
                <a:spcPct val="200000"/>
              </a:lnSpc>
            </a:pPr>
            <a:endParaRPr lang="en-US" sz="2200" dirty="0"/>
          </a:p>
          <a:p>
            <a:pPr fontAlgn="ctr">
              <a:lnSpc>
                <a:spcPct val="200000"/>
              </a:lnSpc>
            </a:pPr>
            <a:r>
              <a:rPr lang="en-US" sz="2200" dirty="0"/>
              <a:t>Connecting to AP CSP Data</a:t>
            </a:r>
          </a:p>
          <a:p>
            <a:pPr fontAlgn="ctr">
              <a:lnSpc>
                <a:spcPct val="200000"/>
              </a:lnSpc>
            </a:pPr>
            <a:endParaRPr lang="en-US" sz="2200" dirty="0"/>
          </a:p>
          <a:p>
            <a:pPr marL="0" indent="0" fontAlgn="ctr">
              <a:lnSpc>
                <a:spcPct val="200000"/>
              </a:lnSpc>
              <a:buNone/>
            </a:pPr>
            <a:endParaRPr lang="en-US" sz="22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F7D58D46-57CE-224D-8D79-01B0899B9D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86600" y="5245731"/>
            <a:ext cx="1524000" cy="1224643"/>
          </a:xfrm>
          <a:prstGeom prst="rect">
            <a:avLst/>
          </a:prstGeom>
        </p:spPr>
      </p:pic>
    </p:spTree>
    <p:extLst>
      <p:ext uri="{BB962C8B-B14F-4D97-AF65-F5344CB8AC3E}">
        <p14:creationId xmlns:p14="http://schemas.microsoft.com/office/powerpoint/2010/main" val="424573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Getting Started</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p:txBody>
          <a:bodyPr/>
          <a:lstStyle/>
          <a:p>
            <a:pPr fontAlgn="ctr">
              <a:lnSpc>
                <a:spcPct val="300000"/>
              </a:lnSpc>
            </a:pPr>
            <a:r>
              <a:rPr lang="en-US" dirty="0"/>
              <a:t>First, open </a:t>
            </a:r>
            <a:r>
              <a:rPr lang="en-US" dirty="0">
                <a:hlinkClick r:id="rId2"/>
              </a:rPr>
              <a:t>Animals Starter File – Unit 2</a:t>
            </a:r>
            <a:r>
              <a:rPr lang="en-US" dirty="0"/>
              <a:t> </a:t>
            </a:r>
          </a:p>
          <a:p>
            <a:pPr fontAlgn="ctr">
              <a:lnSpc>
                <a:spcPct val="300000"/>
              </a:lnSpc>
            </a:pPr>
            <a:r>
              <a:rPr lang="en-US" dirty="0"/>
              <a:t>There’s one new line of code here. What is it?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51074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Helvetica" pitchFamily="2" charset="0"/>
                <a:ea typeface="Courier New" charset="0"/>
                <a:cs typeface="Courier New" charset="0"/>
              </a:rPr>
              <a:t>Row and Column Lookups</a:t>
            </a:r>
          </a:p>
        </p:txBody>
      </p:sp>
      <p:sp>
        <p:nvSpPr>
          <p:cNvPr id="9" name="Content Placeholder 2"/>
          <p:cNvSpPr>
            <a:spLocks noGrp="1"/>
          </p:cNvSpPr>
          <p:nvPr>
            <p:ph idx="1"/>
          </p:nvPr>
        </p:nvSpPr>
        <p:spPr>
          <a:xfrm>
            <a:off x="304800" y="1646238"/>
            <a:ext cx="8686800" cy="4525962"/>
          </a:xfrm>
        </p:spPr>
        <p:txBody>
          <a:bodyPr/>
          <a:lstStyle/>
          <a:p>
            <a:pPr marL="0" indent="0" eaLnBrk="1" hangingPunct="1">
              <a:lnSpc>
                <a:spcPct val="150000"/>
              </a:lnSpc>
              <a:buNone/>
            </a:pPr>
            <a:r>
              <a:rPr lang="en-US" altLang="en-US" sz="2000" b="1" dirty="0">
                <a:solidFill>
                  <a:schemeClr val="bg1"/>
                </a:solidFill>
                <a:latin typeface="Helvetica" charset="0"/>
                <a:ea typeface="ＭＳ Ｐゴシック" charset="-128"/>
                <a:cs typeface="Helvetica" charset="0"/>
              </a:rPr>
              <a:t>To lookup up a Row from a Table…</a:t>
            </a:r>
          </a:p>
          <a:p>
            <a:pPr marL="0" indent="0" eaLnBrk="1" hangingPunct="1">
              <a:lnSpc>
                <a:spcPct val="150000"/>
              </a:lnSpc>
              <a:buNone/>
            </a:pPr>
            <a:r>
              <a:rPr lang="en-US" altLang="en-US" sz="2000" dirty="0">
                <a:solidFill>
                  <a:schemeClr val="accent1"/>
                </a:solidFill>
                <a:latin typeface="Helvetica" charset="0"/>
                <a:ea typeface="ＭＳ Ｐゴシック" charset="-128"/>
                <a:cs typeface="Helvetica" charset="0"/>
              </a:rPr>
              <a:t># &lt;Table&gt;.row-n :: (index :: Number) </a:t>
            </a:r>
            <a:r>
              <a:rPr lang="en-US" altLang="en-US" sz="2000" dirty="0">
                <a:solidFill>
                  <a:schemeClr val="accent1"/>
                </a:solidFill>
                <a:latin typeface="Helvetica" charset="0"/>
                <a:ea typeface="ＭＳ Ｐゴシック" charset="-128"/>
                <a:cs typeface="Helvetica" charset="0"/>
                <a:sym typeface="Wingdings"/>
              </a:rPr>
              <a:t> </a:t>
            </a:r>
            <a:r>
              <a:rPr lang="en-US" altLang="en-US" sz="2000" dirty="0">
                <a:solidFill>
                  <a:schemeClr val="accent1"/>
                </a:solidFill>
                <a:latin typeface="Helvetica" charset="0"/>
                <a:ea typeface="ＭＳ Ｐゴシック" charset="-128"/>
                <a:cs typeface="Helvetica" charset="0"/>
              </a:rPr>
              <a:t>Row</a:t>
            </a:r>
          </a:p>
          <a:p>
            <a:pPr eaLnBrk="1" hangingPunct="1">
              <a:lnSpc>
                <a:spcPct val="150000"/>
              </a:lnSpc>
            </a:pPr>
            <a:r>
              <a:rPr lang="en-US" altLang="en-US" sz="2000" dirty="0">
                <a:latin typeface="Helvetica" charset="0"/>
                <a:ea typeface="ＭＳ Ｐゴシック" charset="-128"/>
                <a:cs typeface="Helvetica" charset="0"/>
              </a:rPr>
              <a:t>Index starts at zero, </a:t>
            </a:r>
            <a:r>
              <a:rPr lang="en-US" altLang="en-US" sz="2000" i="1" dirty="0">
                <a:latin typeface="Helvetica" charset="0"/>
                <a:ea typeface="ＭＳ Ｐゴシック" charset="-128"/>
                <a:cs typeface="Helvetica" charset="0"/>
              </a:rPr>
              <a:t>not one!</a:t>
            </a:r>
          </a:p>
          <a:p>
            <a:pPr eaLnBrk="1" hangingPunct="1">
              <a:lnSpc>
                <a:spcPct val="150000"/>
              </a:lnSpc>
            </a:pPr>
            <a:r>
              <a:rPr lang="en-US" altLang="en-US" sz="2000" dirty="0">
                <a:latin typeface="Helvetica" charset="0"/>
                <a:ea typeface="ＭＳ Ｐゴシック" charset="-128"/>
                <a:cs typeface="Helvetica" charset="0"/>
              </a:rPr>
              <a:t>What index would you use to get the 20</a:t>
            </a:r>
            <a:r>
              <a:rPr lang="en-US" altLang="en-US" sz="2000" baseline="30000" dirty="0">
                <a:latin typeface="Helvetica" charset="0"/>
                <a:ea typeface="ＭＳ Ｐゴシック" charset="-128"/>
                <a:cs typeface="Helvetica" charset="0"/>
              </a:rPr>
              <a:t>th</a:t>
            </a:r>
            <a:r>
              <a:rPr lang="en-US" altLang="en-US" sz="2000" dirty="0">
                <a:latin typeface="Helvetica" charset="0"/>
                <a:ea typeface="ＭＳ Ｐゴシック" charset="-128"/>
                <a:cs typeface="Helvetica" charset="0"/>
              </a:rPr>
              <a:t> row? The 100</a:t>
            </a:r>
            <a:r>
              <a:rPr lang="en-US" altLang="en-US" sz="2000" baseline="30000" dirty="0">
                <a:latin typeface="Helvetica" charset="0"/>
                <a:ea typeface="ＭＳ Ｐゴシック" charset="-128"/>
                <a:cs typeface="Helvetica" charset="0"/>
              </a:rPr>
              <a:t>th</a:t>
            </a:r>
            <a:r>
              <a:rPr lang="en-US" altLang="en-US" sz="2000" dirty="0">
                <a:latin typeface="Helvetica" charset="0"/>
                <a:ea typeface="ＭＳ Ｐゴシック" charset="-128"/>
                <a:cs typeface="Helvetica" charset="0"/>
              </a:rPr>
              <a:t>?</a:t>
            </a:r>
          </a:p>
          <a:p>
            <a:pPr marL="0" indent="0" eaLnBrk="1" hangingPunct="1">
              <a:lnSpc>
                <a:spcPct val="150000"/>
              </a:lnSpc>
              <a:buNone/>
            </a:pPr>
            <a:endParaRPr lang="en-US" altLang="en-US" sz="2000" b="1" dirty="0">
              <a:solidFill>
                <a:schemeClr val="bg1"/>
              </a:solidFill>
              <a:latin typeface="Helvetica" charset="0"/>
              <a:ea typeface="ＭＳ Ｐゴシック" charset="-128"/>
              <a:cs typeface="Helvetica" charset="0"/>
            </a:endParaRPr>
          </a:p>
          <a:p>
            <a:pPr marL="0" indent="0" eaLnBrk="1" hangingPunct="1">
              <a:lnSpc>
                <a:spcPct val="150000"/>
              </a:lnSpc>
              <a:buNone/>
            </a:pPr>
            <a:r>
              <a:rPr lang="en-US" altLang="en-US" sz="2000" b="1" dirty="0">
                <a:solidFill>
                  <a:schemeClr val="bg1"/>
                </a:solidFill>
                <a:latin typeface="Helvetica" charset="0"/>
                <a:ea typeface="ＭＳ Ｐゴシック" charset="-128"/>
                <a:cs typeface="Helvetica" charset="0"/>
              </a:rPr>
              <a:t>To lookup up a Column from a Row…</a:t>
            </a:r>
            <a:endParaRPr lang="en-US" altLang="en-US" sz="2000" dirty="0">
              <a:solidFill>
                <a:schemeClr val="accent1"/>
              </a:solidFill>
              <a:latin typeface="Helvetica" charset="0"/>
              <a:ea typeface="ＭＳ Ｐゴシック" charset="-128"/>
              <a:cs typeface="Helvetica" charset="0"/>
            </a:endParaRPr>
          </a:p>
          <a:p>
            <a:pPr marL="0" indent="0" eaLnBrk="1" hangingPunct="1">
              <a:lnSpc>
                <a:spcPct val="150000"/>
              </a:lnSpc>
              <a:buNone/>
            </a:pPr>
            <a:r>
              <a:rPr lang="en-US" altLang="en-US" sz="2000" dirty="0">
                <a:solidFill>
                  <a:schemeClr val="accent1"/>
                </a:solidFill>
                <a:latin typeface="Helvetica" charset="0"/>
                <a:ea typeface="ＭＳ Ｐゴシック" charset="-128"/>
                <a:cs typeface="Helvetica" charset="0"/>
              </a:rPr>
              <a:t>animals-</a:t>
            </a:r>
            <a:r>
              <a:rPr lang="en-US" altLang="en-US" sz="2000" dirty="0" err="1">
                <a:solidFill>
                  <a:schemeClr val="accent1"/>
                </a:solidFill>
                <a:latin typeface="Helvetica" charset="0"/>
                <a:ea typeface="ＭＳ Ｐゴシック" charset="-128"/>
                <a:cs typeface="Helvetica" charset="0"/>
              </a:rPr>
              <a:t>table.row</a:t>
            </a:r>
            <a:r>
              <a:rPr lang="en-US" altLang="en-US" sz="2000" dirty="0">
                <a:solidFill>
                  <a:schemeClr val="accent1"/>
                </a:solidFill>
                <a:latin typeface="Helvetica" charset="0"/>
                <a:ea typeface="ＭＳ Ｐゴシック" charset="-128"/>
                <a:cs typeface="Helvetica" charset="0"/>
              </a:rPr>
              <a:t>-n(3)[“species”]</a:t>
            </a:r>
          </a:p>
          <a:p>
            <a:pPr eaLnBrk="1" hangingPunct="1">
              <a:lnSpc>
                <a:spcPct val="150000"/>
              </a:lnSpc>
            </a:pPr>
            <a:r>
              <a:rPr lang="en-US" altLang="en-US" sz="2000" dirty="0">
                <a:latin typeface="Helvetica" charset="0"/>
                <a:ea typeface="ＭＳ Ｐゴシック" charset="-128"/>
                <a:cs typeface="Helvetica" charset="0"/>
              </a:rPr>
              <a:t>Access values of a row using the column name</a:t>
            </a:r>
          </a:p>
          <a:p>
            <a:pPr eaLnBrk="1" hangingPunct="1">
              <a:lnSpc>
                <a:spcPct val="150000"/>
              </a:lnSpc>
            </a:pPr>
            <a:r>
              <a:rPr lang="en-US" altLang="en-US" sz="2000" dirty="0">
                <a:latin typeface="Helvetica" charset="0"/>
                <a:ea typeface="ＭＳ Ｐゴシック" charset="-128"/>
                <a:cs typeface="Helvetica" charset="0"/>
              </a:rPr>
              <a:t>Complete </a:t>
            </a:r>
            <a:r>
              <a:rPr lang="en-US" altLang="en-US" sz="2000" b="1" dirty="0">
                <a:latin typeface="Helvetica" charset="0"/>
                <a:ea typeface="ＭＳ Ｐゴシック" charset="-128"/>
                <a:cs typeface="Helvetica" charset="0"/>
              </a:rPr>
              <a:t>Page 8</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4291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1"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1"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4AC184-0A7F-8E47-B1D8-85F851465646}"/>
              </a:ext>
            </a:extLst>
          </p:cNvPr>
          <p:cNvPicPr>
            <a:picLocks noChangeAspect="1"/>
          </p:cNvPicPr>
          <p:nvPr/>
        </p:nvPicPr>
        <p:blipFill>
          <a:blip r:embed="rId2"/>
          <a:stretch>
            <a:fillRect/>
          </a:stretch>
        </p:blipFill>
        <p:spPr>
          <a:xfrm>
            <a:off x="3642758" y="1905000"/>
            <a:ext cx="7482442" cy="4953000"/>
          </a:xfrm>
          <a:prstGeom prst="rect">
            <a:avLst/>
          </a:prstGeom>
        </p:spPr>
      </p:pic>
      <p:sp>
        <p:nvSpPr>
          <p:cNvPr id="2" name="Title 1">
            <a:extLst>
              <a:ext uri="{FF2B5EF4-FFF2-40B4-BE49-F238E27FC236}">
                <a16:creationId xmlns:a16="http://schemas.microsoft.com/office/drawing/2014/main" id="{5AE4B10B-ABF1-F946-9FC6-34F5D2D190A0}"/>
              </a:ext>
            </a:extLst>
          </p:cNvPr>
          <p:cNvSpPr>
            <a:spLocks noGrp="1"/>
          </p:cNvSpPr>
          <p:nvPr>
            <p:ph type="title"/>
          </p:nvPr>
        </p:nvSpPr>
        <p:spPr/>
        <p:txBody>
          <a:bodyPr/>
          <a:lstStyle/>
          <a:p>
            <a:r>
              <a:rPr lang="en-US" i="1" dirty="0"/>
              <a:t>Methods</a:t>
            </a:r>
            <a:r>
              <a:rPr lang="en-US" dirty="0"/>
              <a:t>, Man</a:t>
            </a:r>
          </a:p>
        </p:txBody>
      </p:sp>
      <p:sp>
        <p:nvSpPr>
          <p:cNvPr id="3" name="Content Placeholder 2">
            <a:extLst>
              <a:ext uri="{FF2B5EF4-FFF2-40B4-BE49-F238E27FC236}">
                <a16:creationId xmlns:a16="http://schemas.microsoft.com/office/drawing/2014/main" id="{E3F9C853-F9C6-9B44-9AA7-39F9318EF0F5}"/>
              </a:ext>
            </a:extLst>
          </p:cNvPr>
          <p:cNvSpPr>
            <a:spLocks noGrp="1"/>
          </p:cNvSpPr>
          <p:nvPr>
            <p:ph idx="1"/>
          </p:nvPr>
        </p:nvSpPr>
        <p:spPr/>
        <p:txBody>
          <a:bodyPr/>
          <a:lstStyle/>
          <a:p>
            <a:pPr>
              <a:lnSpc>
                <a:spcPct val="150000"/>
              </a:lnSpc>
            </a:pPr>
            <a:r>
              <a:rPr lang="en-US" dirty="0"/>
              <a:t>Methods are like functions, but:</a:t>
            </a:r>
          </a:p>
          <a:p>
            <a:pPr lvl="1">
              <a:lnSpc>
                <a:spcPct val="150000"/>
              </a:lnSpc>
            </a:pPr>
            <a:r>
              <a:rPr lang="en-US" dirty="0"/>
              <a:t>They must be </a:t>
            </a:r>
            <a:r>
              <a:rPr lang="en-US" i="1" dirty="0"/>
              <a:t>referenced from</a:t>
            </a:r>
            <a:r>
              <a:rPr lang="en-US" dirty="0"/>
              <a:t> data</a:t>
            </a:r>
          </a:p>
          <a:p>
            <a:pPr lvl="1">
              <a:lnSpc>
                <a:spcPct val="150000"/>
              </a:lnSpc>
            </a:pPr>
            <a:r>
              <a:rPr lang="en-US" dirty="0"/>
              <a:t>That data forms the “secret input”</a:t>
            </a:r>
          </a:p>
        </p:txBody>
      </p:sp>
    </p:spTree>
    <p:extLst>
      <p:ext uri="{BB962C8B-B14F-4D97-AF65-F5344CB8AC3E}">
        <p14:creationId xmlns:p14="http://schemas.microsoft.com/office/powerpoint/2010/main" val="256755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The </a:t>
            </a:r>
            <a:r>
              <a:rPr lang="en-US" dirty="0">
                <a:latin typeface="Courier" pitchFamily="2" charset="0"/>
              </a:rPr>
              <a:t>order-by</a:t>
            </a:r>
            <a:r>
              <a:rPr lang="en-US" dirty="0"/>
              <a:t> method</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a:xfrm>
            <a:off x="304800" y="1722438"/>
            <a:ext cx="8686800" cy="4525962"/>
          </a:xfrm>
        </p:spPr>
        <p:txBody>
          <a:bodyPr/>
          <a:lstStyle/>
          <a:p>
            <a:pPr marL="0" indent="0">
              <a:buNone/>
            </a:pPr>
            <a:r>
              <a:rPr lang="en-US" sz="2200" spc="-200" dirty="0">
                <a:solidFill>
                  <a:schemeClr val="accent1"/>
                </a:solidFill>
                <a:latin typeface="Courier New" charset="0"/>
                <a:ea typeface="Courier New" charset="0"/>
                <a:cs typeface="Courier New" charset="0"/>
              </a:rPr>
              <a:t># &lt;Table&gt;.</a:t>
            </a:r>
            <a:r>
              <a:rPr lang="en-US" sz="2200" b="1" spc="-100" dirty="0">
                <a:solidFill>
                  <a:schemeClr val="accent1"/>
                </a:solidFill>
                <a:latin typeface="Courier New" charset="0"/>
                <a:ea typeface="Courier New" charset="0"/>
                <a:cs typeface="Courier New" charset="0"/>
              </a:rPr>
              <a:t>order-by</a:t>
            </a:r>
            <a:r>
              <a:rPr lang="en-US" sz="2200" spc="-200" dirty="0">
                <a:solidFill>
                  <a:schemeClr val="accent1"/>
                </a:solidFill>
                <a:latin typeface="Courier New" charset="0"/>
                <a:ea typeface="Courier New" charset="0"/>
                <a:cs typeface="Courier New" charset="0"/>
              </a:rPr>
              <a:t> </a:t>
            </a:r>
            <a:r>
              <a:rPr lang="en-US" sz="2200" spc="-600" dirty="0">
                <a:solidFill>
                  <a:schemeClr val="accent1"/>
                </a:solidFill>
                <a:latin typeface="Courier New" charset="0"/>
                <a:ea typeface="Courier New" charset="0"/>
                <a:cs typeface="Courier New" charset="0"/>
              </a:rPr>
              <a:t>::</a:t>
            </a:r>
            <a:r>
              <a:rPr lang="en-US" sz="2200" spc="-200" dirty="0">
                <a:solidFill>
                  <a:schemeClr val="accent1"/>
                </a:solidFill>
                <a:latin typeface="Courier New" charset="0"/>
                <a:ea typeface="Courier New" charset="0"/>
                <a:cs typeface="Courier New" charset="0"/>
              </a:rPr>
              <a:t> (col </a:t>
            </a:r>
            <a:r>
              <a:rPr lang="en-US" sz="2200" spc="-600" dirty="0">
                <a:solidFill>
                  <a:schemeClr val="accent1"/>
                </a:solidFill>
                <a:latin typeface="Courier New" charset="0"/>
                <a:ea typeface="Courier New" charset="0"/>
                <a:cs typeface="Courier New" charset="0"/>
              </a:rPr>
              <a:t>::</a:t>
            </a:r>
            <a:r>
              <a:rPr lang="en-US" sz="2200" spc="-200" dirty="0">
                <a:solidFill>
                  <a:schemeClr val="accent1"/>
                </a:solidFill>
                <a:latin typeface="Courier New" charset="0"/>
                <a:ea typeface="Courier New" charset="0"/>
                <a:cs typeface="Courier New" charset="0"/>
              </a:rPr>
              <a:t> String, </a:t>
            </a:r>
            <a:r>
              <a:rPr lang="en-US" sz="2200" spc="-200" dirty="0" err="1">
                <a:solidFill>
                  <a:schemeClr val="accent1"/>
                </a:solidFill>
                <a:latin typeface="Courier New" charset="0"/>
                <a:ea typeface="Courier New" charset="0"/>
                <a:cs typeface="Courier New" charset="0"/>
              </a:rPr>
              <a:t>asc</a:t>
            </a:r>
            <a:r>
              <a:rPr lang="en-US" sz="2200" spc="-200" dirty="0">
                <a:solidFill>
                  <a:schemeClr val="accent1"/>
                </a:solidFill>
                <a:latin typeface="Courier New" charset="0"/>
                <a:ea typeface="Courier New" charset="0"/>
                <a:cs typeface="Courier New" charset="0"/>
              </a:rPr>
              <a:t> </a:t>
            </a:r>
            <a:r>
              <a:rPr lang="en-US" sz="2200" spc="-600" dirty="0">
                <a:solidFill>
                  <a:schemeClr val="accent1"/>
                </a:solidFill>
                <a:latin typeface="Courier New" charset="0"/>
                <a:ea typeface="Courier New" charset="0"/>
                <a:cs typeface="Courier New" charset="0"/>
              </a:rPr>
              <a:t>::</a:t>
            </a:r>
            <a:r>
              <a:rPr lang="en-US" sz="2200" spc="-200" dirty="0">
                <a:solidFill>
                  <a:schemeClr val="accent1"/>
                </a:solidFill>
                <a:latin typeface="Courier New" charset="0"/>
                <a:ea typeface="Courier New" charset="0"/>
                <a:cs typeface="Courier New" charset="0"/>
              </a:rPr>
              <a:t> Boolean)</a:t>
            </a:r>
            <a:r>
              <a:rPr lang="en-US" sz="2200" spc="-200" dirty="0">
                <a:solidFill>
                  <a:schemeClr val="accent1"/>
                </a:solidFill>
                <a:latin typeface="Courier New" charset="0"/>
                <a:ea typeface="Courier New" charset="0"/>
                <a:cs typeface="Courier New" charset="0"/>
                <a:sym typeface="Wingdings"/>
              </a:rPr>
              <a:t> </a:t>
            </a:r>
            <a:r>
              <a:rPr lang="en-US" sz="2200" spc="-200" dirty="0">
                <a:solidFill>
                  <a:schemeClr val="accent1"/>
                </a:solidFill>
                <a:latin typeface="Courier New" charset="0"/>
                <a:ea typeface="Courier New" charset="0"/>
                <a:cs typeface="Courier New" charset="0"/>
              </a:rPr>
              <a:t>Table</a:t>
            </a:r>
          </a:p>
          <a:p>
            <a:pPr marL="0" indent="0">
              <a:buNone/>
            </a:pPr>
            <a:r>
              <a:rPr lang="en-US" sz="2200" dirty="0">
                <a:solidFill>
                  <a:schemeClr val="accent1"/>
                </a:solidFill>
                <a:latin typeface="Courier New" charset="0"/>
                <a:ea typeface="Courier New" charset="0"/>
                <a:cs typeface="Courier New" charset="0"/>
              </a:rPr>
              <a:t>animals-</a:t>
            </a:r>
            <a:r>
              <a:rPr lang="en-US" sz="2200" dirty="0" err="1">
                <a:solidFill>
                  <a:schemeClr val="accent1"/>
                </a:solidFill>
                <a:latin typeface="Courier New" charset="0"/>
                <a:ea typeface="Courier New" charset="0"/>
                <a:cs typeface="Courier New" charset="0"/>
              </a:rPr>
              <a:t>table</a:t>
            </a:r>
            <a:r>
              <a:rPr lang="en-US" sz="2200" b="1" dirty="0" err="1">
                <a:solidFill>
                  <a:schemeClr val="accent1"/>
                </a:solidFill>
                <a:latin typeface="Courier New" charset="0"/>
                <a:ea typeface="Courier New" charset="0"/>
                <a:cs typeface="Courier New" charset="0"/>
              </a:rPr>
              <a:t>.order</a:t>
            </a:r>
            <a:r>
              <a:rPr lang="en-US" sz="2200" b="1" dirty="0">
                <a:solidFill>
                  <a:schemeClr val="accent1"/>
                </a:solidFill>
                <a:latin typeface="Courier New" charset="0"/>
                <a:ea typeface="Courier New" charset="0"/>
                <a:cs typeface="Courier New" charset="0"/>
              </a:rPr>
              <a:t>-by</a:t>
            </a:r>
            <a:r>
              <a:rPr lang="en-US" sz="2200" dirty="0">
                <a:solidFill>
                  <a:schemeClr val="accent1"/>
                </a:solidFill>
                <a:latin typeface="Courier New" charset="0"/>
                <a:ea typeface="Courier New" charset="0"/>
                <a:cs typeface="Courier New" charset="0"/>
              </a:rPr>
              <a:t>("species", true)</a:t>
            </a:r>
          </a:p>
          <a:p>
            <a:pPr fontAlgn="ctr">
              <a:lnSpc>
                <a:spcPct val="150000"/>
              </a:lnSpc>
            </a:pPr>
            <a:r>
              <a:rPr lang="en-US" altLang="en-US" sz="2400" dirty="0"/>
              <a:t>Order this table by age, in descending order</a:t>
            </a:r>
          </a:p>
          <a:p>
            <a:pPr fontAlgn="ctr">
              <a:lnSpc>
                <a:spcPct val="150000"/>
              </a:lnSpc>
            </a:pPr>
            <a:r>
              <a:rPr lang="en-US" altLang="en-US" sz="2400" dirty="0"/>
              <a:t>Order alphabetically by name</a:t>
            </a:r>
          </a:p>
          <a:p>
            <a:pPr fontAlgn="ctr">
              <a:lnSpc>
                <a:spcPct val="150000"/>
              </a:lnSpc>
            </a:pPr>
            <a:r>
              <a:rPr lang="en-US" altLang="en-US" sz="2400" dirty="0"/>
              <a:t>Order by # weeks to adoption</a:t>
            </a:r>
          </a:p>
          <a:p>
            <a:pPr marL="0" indent="0" fontAlgn="ctr">
              <a:lnSpc>
                <a:spcPct val="150000"/>
              </a:lnSpc>
              <a:buNone/>
            </a:pPr>
            <a:endParaRPr lang="en-US" dirty="0"/>
          </a:p>
          <a:p>
            <a:endParaRPr lang="en-US" dirty="0"/>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05495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Defining Values</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9" name="Content Placeholder 2"/>
          <p:cNvSpPr>
            <a:spLocks noGrp="1"/>
          </p:cNvSpPr>
          <p:nvPr>
            <p:ph idx="1"/>
          </p:nvPr>
        </p:nvSpPr>
        <p:spPr>
          <a:xfrm>
            <a:off x="293077" y="1763713"/>
            <a:ext cx="8698524" cy="3265487"/>
          </a:xfrm>
        </p:spPr>
        <p:txBody>
          <a:bodyPr/>
          <a:lstStyle/>
          <a:p>
            <a:pPr marL="0" indent="0">
              <a:buNone/>
            </a:pPr>
            <a:r>
              <a:rPr lang="en-US" sz="2600" b="1" dirty="0"/>
              <a:t>Math:  </a:t>
            </a:r>
            <a:r>
              <a:rPr lang="en-US" sz="2600" i="1" dirty="0">
                <a:latin typeface="Courier New" charset="0"/>
                <a:ea typeface="Courier New" charset="0"/>
                <a:cs typeface="Courier New" charset="0"/>
              </a:rPr>
              <a:t>x = 4</a:t>
            </a:r>
          </a:p>
          <a:p>
            <a:pPr marL="0" indent="0">
              <a:buNone/>
            </a:pPr>
            <a:r>
              <a:rPr lang="en-US" sz="2600" b="1" dirty="0" err="1"/>
              <a:t>Pyret</a:t>
            </a:r>
            <a:r>
              <a:rPr lang="en-US" sz="2600" b="1" dirty="0"/>
              <a:t>:</a:t>
            </a:r>
            <a:r>
              <a:rPr lang="en-US" sz="2100" dirty="0">
                <a:solidFill>
                  <a:schemeClr val="accent1"/>
                </a:solidFill>
                <a:latin typeface="Courier New" charset="0"/>
                <a:cs typeface="Courier New" charset="0"/>
              </a:rPr>
              <a:t> </a:t>
            </a:r>
            <a:r>
              <a:rPr lang="en-US" sz="2100" dirty="0">
                <a:solidFill>
                  <a:schemeClr val="accent1"/>
                </a:solidFill>
                <a:latin typeface="Courier New" charset="0"/>
                <a:ea typeface="Courier New" charset="0"/>
                <a:cs typeface="Courier New" charset="0"/>
              </a:rPr>
              <a:t>x = 4</a:t>
            </a:r>
          </a:p>
          <a:p>
            <a:pPr marL="0" indent="0">
              <a:buNone/>
            </a:pPr>
            <a:r>
              <a:rPr lang="en-US" sz="2100" dirty="0">
                <a:solidFill>
                  <a:schemeClr val="accent1"/>
                </a:solidFill>
                <a:latin typeface="Courier New" charset="0"/>
                <a:ea typeface="Courier New" charset="0"/>
                <a:cs typeface="Courier New" charset="0"/>
              </a:rPr>
              <a:t>	 my-name = “Maya”</a:t>
            </a:r>
          </a:p>
          <a:p>
            <a:pPr marL="0" indent="0">
              <a:buNone/>
            </a:pPr>
            <a:r>
              <a:rPr lang="en-US" sz="2100" dirty="0">
                <a:solidFill>
                  <a:schemeClr val="accent1"/>
                </a:solidFill>
                <a:latin typeface="Courier New" charset="0"/>
                <a:ea typeface="Courier New" charset="0"/>
                <a:cs typeface="Courier New" charset="0"/>
              </a:rPr>
              <a:t>	 sum = 2 + 2</a:t>
            </a:r>
          </a:p>
          <a:p>
            <a:pPr marL="0" indent="0">
              <a:buNone/>
            </a:pPr>
            <a:r>
              <a:rPr lang="en-US" sz="2100" dirty="0">
                <a:solidFill>
                  <a:schemeClr val="accent1"/>
                </a:solidFill>
                <a:latin typeface="Courier New" charset="0"/>
                <a:ea typeface="Courier New" charset="0"/>
                <a:cs typeface="Courier New" charset="0"/>
              </a:rPr>
              <a:t>	 </a:t>
            </a:r>
            <a:r>
              <a:rPr lang="en-US" sz="2100" dirty="0" err="1">
                <a:solidFill>
                  <a:schemeClr val="accent1"/>
                </a:solidFill>
                <a:latin typeface="Courier New" charset="0"/>
                <a:ea typeface="Courier New" charset="0"/>
                <a:cs typeface="Courier New" charset="0"/>
              </a:rPr>
              <a:t>img</a:t>
            </a:r>
            <a:r>
              <a:rPr lang="en-US" sz="2100" dirty="0">
                <a:solidFill>
                  <a:schemeClr val="accent1"/>
                </a:solidFill>
                <a:latin typeface="Courier New" charset="0"/>
                <a:ea typeface="Courier New" charset="0"/>
                <a:cs typeface="Courier New" charset="0"/>
              </a:rPr>
              <a:t> = triangle(10, “solid”, “red”)</a:t>
            </a:r>
          </a:p>
          <a:p>
            <a:pPr marL="0" indent="0">
              <a:buNone/>
            </a:pPr>
            <a:endParaRPr lang="en-US" dirty="0">
              <a:latin typeface="Courier New" charset="0"/>
              <a:ea typeface="Courier New" charset="0"/>
              <a:cs typeface="Courier New" charset="0"/>
            </a:endParaRPr>
          </a:p>
          <a:p>
            <a:pPr marL="0" indent="0">
              <a:buNone/>
            </a:pPr>
            <a:r>
              <a:rPr lang="en-US" sz="2600" b="1" dirty="0"/>
              <a:t>Challenge:</a:t>
            </a:r>
          </a:p>
          <a:p>
            <a:r>
              <a:rPr lang="en-US" sz="2600" dirty="0">
                <a:latin typeface="Courier" pitchFamily="2" charset="0"/>
              </a:rPr>
              <a:t>food</a:t>
            </a:r>
            <a:r>
              <a:rPr lang="en-US" sz="2600" dirty="0"/>
              <a:t> – A String, your fav cuisine</a:t>
            </a:r>
          </a:p>
          <a:p>
            <a:r>
              <a:rPr lang="en-US" sz="2600" dirty="0">
                <a:latin typeface="Courier" pitchFamily="2" charset="0"/>
              </a:rPr>
              <a:t>year</a:t>
            </a:r>
            <a:r>
              <a:rPr lang="en-US" sz="2600" dirty="0"/>
              <a:t> – A Number, the current year</a:t>
            </a:r>
          </a:p>
          <a:p>
            <a:r>
              <a:rPr lang="en-US" sz="2600" dirty="0">
                <a:latin typeface="Courier" pitchFamily="2" charset="0"/>
              </a:rPr>
              <a:t>likes-cats</a:t>
            </a:r>
            <a:r>
              <a:rPr lang="en-US" sz="2600" dirty="0"/>
              <a:t> – A Boolean, true if you like cats</a:t>
            </a:r>
          </a:p>
        </p:txBody>
      </p:sp>
    </p:spTree>
    <p:extLst>
      <p:ext uri="{BB962C8B-B14F-4D97-AF65-F5344CB8AC3E}">
        <p14:creationId xmlns:p14="http://schemas.microsoft.com/office/powerpoint/2010/main" val="67987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animEffect transition="in" filter="fade">
                                      <p:cBhvr>
                                        <p:cTn id="47"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Defining Values</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9" name="Content Placeholder 2"/>
          <p:cNvSpPr>
            <a:spLocks noGrp="1"/>
          </p:cNvSpPr>
          <p:nvPr>
            <p:ph idx="1"/>
          </p:nvPr>
        </p:nvSpPr>
        <p:spPr>
          <a:xfrm>
            <a:off x="293077" y="1763713"/>
            <a:ext cx="8698524" cy="3265487"/>
          </a:xfrm>
        </p:spPr>
        <p:txBody>
          <a:bodyPr/>
          <a:lstStyle/>
          <a:p>
            <a:pPr marL="0" indent="0">
              <a:buNone/>
            </a:pPr>
            <a:r>
              <a:rPr lang="en-US" sz="3200" dirty="0"/>
              <a:t>Define some values for different </a:t>
            </a:r>
            <a:r>
              <a:rPr lang="en-US" sz="3200" i="1" dirty="0"/>
              <a:t>rows</a:t>
            </a:r>
            <a:r>
              <a:rPr lang="en-US" sz="3200" dirty="0"/>
              <a:t>!</a:t>
            </a:r>
          </a:p>
          <a:p>
            <a:pPr marL="0" indent="0">
              <a:buNone/>
            </a:pPr>
            <a:r>
              <a:rPr lang="en-US" dirty="0" err="1">
                <a:solidFill>
                  <a:schemeClr val="accent1"/>
                </a:solidFill>
                <a:latin typeface="Courier New" charset="0"/>
                <a:ea typeface="Courier New" charset="0"/>
                <a:cs typeface="Courier New" charset="0"/>
              </a:rPr>
              <a:t>animalA</a:t>
            </a:r>
            <a:r>
              <a:rPr lang="en-US" dirty="0">
                <a:solidFill>
                  <a:schemeClr val="accent1"/>
                </a:solidFill>
                <a:latin typeface="Courier New" charset="0"/>
                <a:ea typeface="Courier New" charset="0"/>
                <a:cs typeface="Courier New" charset="0"/>
              </a:rPr>
              <a:t> = animals-</a:t>
            </a:r>
            <a:r>
              <a:rPr lang="en-US" dirty="0" err="1">
                <a:solidFill>
                  <a:schemeClr val="accent1"/>
                </a:solidFill>
                <a:latin typeface="Courier New" charset="0"/>
                <a:ea typeface="Courier New" charset="0"/>
                <a:cs typeface="Courier New" charset="0"/>
              </a:rPr>
              <a:t>table.row</a:t>
            </a:r>
            <a:r>
              <a:rPr lang="en-US" dirty="0">
                <a:solidFill>
                  <a:schemeClr val="accent1"/>
                </a:solidFill>
                <a:latin typeface="Courier New" charset="0"/>
                <a:ea typeface="Courier New" charset="0"/>
                <a:cs typeface="Courier New" charset="0"/>
              </a:rPr>
              <a:t>-n(3)</a:t>
            </a:r>
          </a:p>
          <a:p>
            <a:pPr marL="0" indent="0">
              <a:buNone/>
            </a:pPr>
            <a:r>
              <a:rPr lang="en-US" dirty="0" err="1">
                <a:solidFill>
                  <a:schemeClr val="accent1"/>
                </a:solidFill>
                <a:latin typeface="Courier New" charset="0"/>
                <a:ea typeface="Courier New" charset="0"/>
                <a:cs typeface="Courier New" charset="0"/>
              </a:rPr>
              <a:t>animalB</a:t>
            </a:r>
            <a:r>
              <a:rPr lang="en-US" dirty="0">
                <a:solidFill>
                  <a:schemeClr val="accent1"/>
                </a:solidFill>
                <a:latin typeface="Courier New" charset="0"/>
                <a:ea typeface="Courier New" charset="0"/>
                <a:cs typeface="Courier New" charset="0"/>
              </a:rPr>
              <a:t> = …?</a:t>
            </a:r>
          </a:p>
          <a:p>
            <a:pPr marL="0" indent="0">
              <a:buNone/>
            </a:pPr>
            <a:endParaRPr lang="en-US" dirty="0"/>
          </a:p>
          <a:p>
            <a:r>
              <a:rPr lang="en-US" dirty="0"/>
              <a:t>Pick four animals, and define </a:t>
            </a:r>
            <a:r>
              <a:rPr lang="en-US" dirty="0" err="1">
                <a:latin typeface="Courier" pitchFamily="2" charset="0"/>
              </a:rPr>
              <a:t>animalA</a:t>
            </a:r>
            <a:r>
              <a:rPr lang="en-US" dirty="0">
                <a:latin typeface="Courier" pitchFamily="2" charset="0"/>
              </a:rPr>
              <a:t>, </a:t>
            </a:r>
            <a:r>
              <a:rPr lang="en-US" dirty="0" err="1">
                <a:latin typeface="Courier" pitchFamily="2" charset="0"/>
              </a:rPr>
              <a:t>animalB</a:t>
            </a:r>
            <a:r>
              <a:rPr lang="en-US" dirty="0">
                <a:latin typeface="Courier" pitchFamily="2" charset="0"/>
              </a:rPr>
              <a:t>, </a:t>
            </a:r>
            <a:r>
              <a:rPr lang="en-US" dirty="0" err="1">
                <a:latin typeface="Courier" pitchFamily="2" charset="0"/>
              </a:rPr>
              <a:t>animalC</a:t>
            </a:r>
            <a:r>
              <a:rPr lang="en-US" dirty="0">
                <a:latin typeface="Courier" pitchFamily="2" charset="0"/>
              </a:rPr>
              <a:t> </a:t>
            </a:r>
            <a:r>
              <a:rPr lang="en-US" dirty="0">
                <a:latin typeface="Arial" panose="020B0604020202020204" pitchFamily="34" charset="0"/>
                <a:cs typeface="Arial" panose="020B0604020202020204" pitchFamily="34" charset="0"/>
              </a:rPr>
              <a:t>and</a:t>
            </a:r>
            <a:r>
              <a:rPr lang="en-US" dirty="0">
                <a:latin typeface="Courier" pitchFamily="2" charset="0"/>
              </a:rPr>
              <a:t> </a:t>
            </a:r>
            <a:r>
              <a:rPr lang="en-US" dirty="0" err="1">
                <a:latin typeface="Courier" pitchFamily="2" charset="0"/>
              </a:rPr>
              <a:t>animalD</a:t>
            </a:r>
            <a:endParaRPr lang="en-US" dirty="0">
              <a:solidFill>
                <a:schemeClr val="accent1"/>
              </a:solidFill>
              <a:latin typeface="Courier New" charset="0"/>
              <a:cs typeface="Courier New" charset="0"/>
            </a:endParaRPr>
          </a:p>
          <a:p>
            <a:r>
              <a:rPr lang="en-US" dirty="0"/>
              <a:t>Complete </a:t>
            </a:r>
            <a:r>
              <a:rPr lang="en-US" b="1" dirty="0"/>
              <a:t>Page 9</a:t>
            </a:r>
            <a:endParaRPr lang="en-US" b="1" dirty="0">
              <a:latin typeface="Courier" pitchFamily="2" charset="0"/>
            </a:endParaRPr>
          </a:p>
        </p:txBody>
      </p:sp>
    </p:spTree>
    <p:extLst>
      <p:ext uri="{BB962C8B-B14F-4D97-AF65-F5344CB8AC3E}">
        <p14:creationId xmlns:p14="http://schemas.microsoft.com/office/powerpoint/2010/main" val="112940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795A7-AF82-6249-BF0B-BC24A6F98949}"/>
              </a:ext>
            </a:extLst>
          </p:cNvPr>
          <p:cNvSpPr>
            <a:spLocks noGrp="1"/>
          </p:cNvSpPr>
          <p:nvPr>
            <p:ph type="title"/>
          </p:nvPr>
        </p:nvSpPr>
        <p:spPr/>
        <p:txBody>
          <a:bodyPr/>
          <a:lstStyle/>
          <a:p>
            <a:r>
              <a:rPr lang="en-US" dirty="0"/>
              <a:t>Filtering a Table</a:t>
            </a:r>
          </a:p>
        </p:txBody>
      </p:sp>
      <p:sp>
        <p:nvSpPr>
          <p:cNvPr id="3" name="Content Placeholder 2">
            <a:extLst>
              <a:ext uri="{FF2B5EF4-FFF2-40B4-BE49-F238E27FC236}">
                <a16:creationId xmlns:a16="http://schemas.microsoft.com/office/drawing/2014/main" id="{506E4A1C-D343-A64A-B6FD-ECCA6A5203A6}"/>
              </a:ext>
            </a:extLst>
          </p:cNvPr>
          <p:cNvSpPr>
            <a:spLocks noGrp="1"/>
          </p:cNvSpPr>
          <p:nvPr>
            <p:ph idx="1"/>
          </p:nvPr>
        </p:nvSpPr>
        <p:spPr/>
        <p:txBody>
          <a:bodyPr/>
          <a:lstStyle/>
          <a:p>
            <a:r>
              <a:rPr lang="en-US" dirty="0"/>
              <a:t>Turn to Page 2, and scan every row. Put a check next to animals that are fixed.</a:t>
            </a:r>
          </a:p>
          <a:p>
            <a:endParaRPr lang="en-US" dirty="0"/>
          </a:p>
          <a:p>
            <a:r>
              <a:rPr lang="en-US" i="1" dirty="0"/>
              <a:t>What was your algorithm?</a:t>
            </a:r>
          </a:p>
          <a:p>
            <a:pPr marL="400050" lvl="1" indent="0">
              <a:buNone/>
            </a:pPr>
            <a:r>
              <a:rPr lang="en-US" i="1" dirty="0"/>
              <a:t>“for each row, look up the </a:t>
            </a:r>
            <a:r>
              <a:rPr lang="en-US" i="1" dirty="0">
                <a:latin typeface="Courier" pitchFamily="2" charset="0"/>
              </a:rPr>
              <a:t>fixed </a:t>
            </a:r>
            <a:r>
              <a:rPr lang="en-US" i="1" dirty="0"/>
              <a:t>column”</a:t>
            </a:r>
          </a:p>
          <a:p>
            <a:pPr marL="400050" lvl="1" indent="0">
              <a:buNone/>
            </a:pPr>
            <a:r>
              <a:rPr lang="en-US" dirty="0">
                <a:latin typeface="Courier" pitchFamily="2" charset="0"/>
              </a:rPr>
              <a:t>animals-</a:t>
            </a:r>
            <a:r>
              <a:rPr lang="en-US" dirty="0" err="1">
                <a:latin typeface="Courier" pitchFamily="2" charset="0"/>
              </a:rPr>
              <a:t>table.row</a:t>
            </a:r>
            <a:r>
              <a:rPr lang="en-US" dirty="0">
                <a:latin typeface="Courier" pitchFamily="2" charset="0"/>
              </a:rPr>
              <a:t>-n(0)[“fixed”]</a:t>
            </a:r>
          </a:p>
          <a:p>
            <a:pPr marL="400050" lvl="1" indent="0">
              <a:buNone/>
            </a:pPr>
            <a:r>
              <a:rPr lang="en-US" dirty="0">
                <a:latin typeface="Courier" pitchFamily="2" charset="0"/>
              </a:rPr>
              <a:t>animals-</a:t>
            </a:r>
            <a:r>
              <a:rPr lang="en-US" dirty="0" err="1">
                <a:latin typeface="Courier" pitchFamily="2" charset="0"/>
              </a:rPr>
              <a:t>table.row</a:t>
            </a:r>
            <a:r>
              <a:rPr lang="en-US" dirty="0">
                <a:latin typeface="Courier" pitchFamily="2" charset="0"/>
              </a:rPr>
              <a:t>-n(1)[“fixed”]</a:t>
            </a:r>
          </a:p>
          <a:p>
            <a:pPr marL="400050" lvl="1" indent="0">
              <a:buNone/>
            </a:pPr>
            <a:r>
              <a:rPr lang="en-US" dirty="0">
                <a:latin typeface="Courier" pitchFamily="2" charset="0"/>
              </a:rPr>
              <a:t>animals-</a:t>
            </a:r>
            <a:r>
              <a:rPr lang="en-US" dirty="0" err="1">
                <a:latin typeface="Courier" pitchFamily="2" charset="0"/>
              </a:rPr>
              <a:t>table.row</a:t>
            </a:r>
            <a:r>
              <a:rPr lang="en-US" dirty="0">
                <a:latin typeface="Courier" pitchFamily="2" charset="0"/>
              </a:rPr>
              <a:t>-n(2)[“fixed”]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Try </a:t>
            </a:r>
            <a:r>
              <a:rPr lang="en-US" dirty="0">
                <a:latin typeface="Courier" pitchFamily="2" charset="0"/>
                <a:cs typeface="Arial" panose="020B0604020202020204" pitchFamily="34" charset="0"/>
              </a:rPr>
              <a:t>animals-</a:t>
            </a:r>
            <a:r>
              <a:rPr lang="en-US" dirty="0" err="1">
                <a:latin typeface="Courier" pitchFamily="2" charset="0"/>
                <a:cs typeface="Arial" panose="020B0604020202020204" pitchFamily="34" charset="0"/>
              </a:rPr>
              <a:t>table.filter</a:t>
            </a:r>
            <a:r>
              <a:rPr lang="en-US" dirty="0">
                <a:latin typeface="Courier" pitchFamily="2" charset="0"/>
                <a:cs typeface="Arial" panose="020B0604020202020204" pitchFamily="34" charset="0"/>
              </a:rPr>
              <a:t>(is-fixed)</a:t>
            </a:r>
          </a:p>
        </p:txBody>
      </p:sp>
      <p:sp>
        <p:nvSpPr>
          <p:cNvPr id="4" name="Footer Placeholder 3">
            <a:extLst>
              <a:ext uri="{FF2B5EF4-FFF2-40B4-BE49-F238E27FC236}">
                <a16:creationId xmlns:a16="http://schemas.microsoft.com/office/drawing/2014/main" id="{C8195641-94CC-AE41-B5D1-6662ED66FB1B}"/>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5" name="Rounded Rectangle 4">
            <a:extLst>
              <a:ext uri="{FF2B5EF4-FFF2-40B4-BE49-F238E27FC236}">
                <a16:creationId xmlns:a16="http://schemas.microsoft.com/office/drawing/2014/main" id="{EB9A776D-3718-2445-A106-ACC391EE3789}"/>
              </a:ext>
            </a:extLst>
          </p:cNvPr>
          <p:cNvSpPr/>
          <p:nvPr/>
        </p:nvSpPr>
        <p:spPr>
          <a:xfrm rot="2080025">
            <a:off x="4777190" y="3596885"/>
            <a:ext cx="3185610" cy="1447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t>There has to be a better way!</a:t>
            </a:r>
          </a:p>
        </p:txBody>
      </p:sp>
    </p:spTree>
    <p:extLst>
      <p:ext uri="{BB962C8B-B14F-4D97-AF65-F5344CB8AC3E}">
        <p14:creationId xmlns:p14="http://schemas.microsoft.com/office/powerpoint/2010/main" val="243699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3"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
                                        <p:tgtEl>
                                          <p:spTgt spid="5"/>
                                        </p:tgtEl>
                                      </p:cBhvr>
                                    </p:animEffect>
                                    <p:anim calcmode="lin" valueType="num">
                                      <p:cBhvr>
                                        <p:cTn id="32" dur="400" fill="hold"/>
                                        <p:tgtEl>
                                          <p:spTgt spid="5"/>
                                        </p:tgtEl>
                                        <p:attrNameLst>
                                          <p:attrName>ppt_x</p:attrName>
                                        </p:attrNameLst>
                                      </p:cBhvr>
                                      <p:tavLst>
                                        <p:tav tm="0">
                                          <p:val>
                                            <p:strVal val="#ppt_x"/>
                                          </p:val>
                                        </p:tav>
                                        <p:tav tm="100000">
                                          <p:val>
                                            <p:strVal val="#ppt_x"/>
                                          </p:val>
                                        </p:tav>
                                      </p:tavLst>
                                    </p:anim>
                                    <p:anim calcmode="lin" valueType="num">
                                      <p:cBhvr>
                                        <p:cTn id="33" dur="400" fill="hold"/>
                                        <p:tgtEl>
                                          <p:spTgt spid="5"/>
                                        </p:tgtEl>
                                        <p:attrNameLst>
                                          <p:attrName>ppt_y</p:attrName>
                                        </p:attrNameLst>
                                      </p:cBhvr>
                                      <p:tavLst>
                                        <p:tav tm="0">
                                          <p:val>
                                            <p:strVal val="#ppt_y+0.31"/>
                                          </p:val>
                                        </p:tav>
                                        <p:tav tm="100000">
                                          <p:val>
                                            <p:strVal val="#ppt_y+0.31"/>
                                          </p:val>
                                        </p:tav>
                                      </p:tavLst>
                                    </p:anim>
                                    <p:anim calcmode="lin" valueType="num">
                                      <p:cBhvr>
                                        <p:cTn id="34"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5"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3F07BE-542C-DE40-9EC1-328E0FF0A5B1}"/>
              </a:ext>
            </a:extLst>
          </p:cNvPr>
          <p:cNvPicPr>
            <a:picLocks noChangeAspect="1"/>
          </p:cNvPicPr>
          <p:nvPr/>
        </p:nvPicPr>
        <p:blipFill>
          <a:blip r:embed="rId3"/>
          <a:stretch>
            <a:fillRect/>
          </a:stretch>
        </p:blipFill>
        <p:spPr>
          <a:xfrm>
            <a:off x="67994" y="1744506"/>
            <a:ext cx="8898206" cy="4047881"/>
          </a:xfrm>
          <a:prstGeom prst="rect">
            <a:avLst/>
          </a:prstGeom>
        </p:spPr>
      </p:pic>
      <p:sp>
        <p:nvSpPr>
          <p:cNvPr id="2" name="Title 1"/>
          <p:cNvSpPr>
            <a:spLocks noGrp="1"/>
          </p:cNvSpPr>
          <p:nvPr>
            <p:ph type="title"/>
          </p:nvPr>
        </p:nvSpPr>
        <p:spPr>
          <a:xfrm>
            <a:off x="279400" y="47297"/>
            <a:ext cx="8686800" cy="838200"/>
          </a:xfrm>
        </p:spPr>
        <p:txBody>
          <a:bodyPr>
            <a:normAutofit/>
          </a:bodyPr>
          <a:lstStyle/>
          <a:p>
            <a:pPr>
              <a:defRPr/>
            </a:pPr>
            <a:r>
              <a:rPr lang="en-US" sz="3200" dirty="0"/>
              <a:t>Defining </a:t>
            </a:r>
            <a:r>
              <a:rPr lang="en-US" sz="3200" i="1" dirty="0"/>
              <a:t>Lookup</a:t>
            </a:r>
            <a:r>
              <a:rPr lang="en-US" sz="3200" dirty="0"/>
              <a:t> Functions (pg. 10)</a:t>
            </a:r>
          </a:p>
        </p:txBody>
      </p:sp>
      <p:sp>
        <p:nvSpPr>
          <p:cNvPr id="3" name="Footer Placeholder 2"/>
          <p:cNvSpPr>
            <a:spLocks noGrp="1"/>
          </p:cNvSpPr>
          <p:nvPr>
            <p:ph type="ftr" sz="quarter" idx="3"/>
          </p:nvPr>
        </p:nvSpPr>
        <p:spPr>
          <a:xfrm>
            <a:off x="152400" y="6477000"/>
            <a:ext cx="3429000" cy="292101"/>
          </a:xfrm>
        </p:spPr>
        <p:txBody>
          <a:bodyPr/>
          <a:lstStyle/>
          <a:p>
            <a:pPr>
              <a:defRPr/>
            </a:pPr>
            <a:r>
              <a:rPr lang="en-US"/>
              <a:t>www.BootstrapWorld.org     |    #BootstrapCS</a:t>
            </a:r>
            <a:endParaRPr lang="en-US" dirty="0"/>
          </a:p>
        </p:txBody>
      </p:sp>
      <p:sp>
        <p:nvSpPr>
          <p:cNvPr id="6" name="TextBox 5"/>
          <p:cNvSpPr txBox="1"/>
          <p:nvPr/>
        </p:nvSpPr>
        <p:spPr>
          <a:xfrm>
            <a:off x="1882650" y="930281"/>
            <a:ext cx="6937772" cy="769441"/>
          </a:xfrm>
          <a:prstGeom prst="rect">
            <a:avLst/>
          </a:prstGeom>
          <a:noFill/>
        </p:spPr>
        <p:txBody>
          <a:bodyPr wrap="square" rtlCol="0">
            <a:spAutoFit/>
          </a:bodyPr>
          <a:lstStyle/>
          <a:p>
            <a:r>
              <a:rPr lang="en-US" sz="2200" b="1" i="1" dirty="0">
                <a:solidFill>
                  <a:schemeClr val="bg1"/>
                </a:solidFill>
              </a:rPr>
              <a:t>Define a function called is-fixed, which looks up whether or not an animal is fixed</a:t>
            </a:r>
          </a:p>
        </p:txBody>
      </p:sp>
      <p:sp>
        <p:nvSpPr>
          <p:cNvPr id="7" name="Rectangle 6"/>
          <p:cNvSpPr/>
          <p:nvPr/>
        </p:nvSpPr>
        <p:spPr>
          <a:xfrm>
            <a:off x="557362" y="1866900"/>
            <a:ext cx="1723549"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sp>
        <p:nvSpPr>
          <p:cNvPr id="10" name="Rectangle 9"/>
          <p:cNvSpPr/>
          <p:nvPr/>
        </p:nvSpPr>
        <p:spPr>
          <a:xfrm>
            <a:off x="2943074" y="1895733"/>
            <a:ext cx="3229126" cy="400110"/>
          </a:xfrm>
          <a:prstGeom prst="rect">
            <a:avLst/>
          </a:prstGeom>
        </p:spPr>
        <p:txBody>
          <a:bodyPr wrap="square">
            <a:spAutoFit/>
          </a:bodyPr>
          <a:lstStyle/>
          <a:p>
            <a:pPr algn="ctr"/>
            <a:r>
              <a:rPr lang="en-US" sz="2000" i="1" dirty="0">
                <a:solidFill>
                  <a:schemeClr val="bg1"/>
                </a:solidFill>
                <a:latin typeface="Courier New" charset="0"/>
                <a:ea typeface="Courier New" charset="0"/>
                <a:cs typeface="Courier New" charset="0"/>
              </a:rPr>
              <a:t>(r :: Row)</a:t>
            </a:r>
            <a:endParaRPr lang="en-US" sz="2000" dirty="0">
              <a:latin typeface="Courier New" charset="0"/>
              <a:ea typeface="Courier New" charset="0"/>
              <a:cs typeface="Courier New" charset="0"/>
            </a:endParaRPr>
          </a:p>
        </p:txBody>
      </p:sp>
      <p:sp>
        <p:nvSpPr>
          <p:cNvPr id="11" name="Rectangle 10"/>
          <p:cNvSpPr/>
          <p:nvPr/>
        </p:nvSpPr>
        <p:spPr>
          <a:xfrm>
            <a:off x="6962280" y="1895732"/>
            <a:ext cx="1261884"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Boolean</a:t>
            </a:r>
            <a:endParaRPr lang="en-US" sz="2000" dirty="0">
              <a:latin typeface="Courier New" charset="0"/>
              <a:ea typeface="Courier New" charset="0"/>
              <a:cs typeface="Courier New" charset="0"/>
            </a:endParaRPr>
          </a:p>
        </p:txBody>
      </p:sp>
      <p:sp>
        <p:nvSpPr>
          <p:cNvPr id="8" name="Rectangle 7"/>
          <p:cNvSpPr/>
          <p:nvPr/>
        </p:nvSpPr>
        <p:spPr>
          <a:xfrm>
            <a:off x="457200" y="2552700"/>
            <a:ext cx="8408838" cy="353943"/>
          </a:xfrm>
          <a:prstGeom prst="rect">
            <a:avLst/>
          </a:prstGeom>
        </p:spPr>
        <p:txBody>
          <a:bodyPr wrap="square">
            <a:spAutoFit/>
          </a:bodyPr>
          <a:lstStyle/>
          <a:p>
            <a:r>
              <a:rPr lang="en-US" sz="1700" dirty="0">
                <a:solidFill>
                  <a:schemeClr val="bg1"/>
                </a:solidFill>
                <a:latin typeface="Courier New" charset="0"/>
                <a:ea typeface="Courier New" charset="0"/>
                <a:cs typeface="Courier New" charset="0"/>
              </a:rPr>
              <a:t>Consumes an animal, and look up whether the animal is fixed</a:t>
            </a:r>
          </a:p>
        </p:txBody>
      </p:sp>
      <p:sp>
        <p:nvSpPr>
          <p:cNvPr id="12" name="Rectangle 11"/>
          <p:cNvSpPr/>
          <p:nvPr/>
        </p:nvSpPr>
        <p:spPr>
          <a:xfrm>
            <a:off x="565428" y="1875732"/>
            <a:ext cx="1415772"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sp>
        <p:nvSpPr>
          <p:cNvPr id="13" name="Rectangle 12"/>
          <p:cNvSpPr/>
          <p:nvPr/>
        </p:nvSpPr>
        <p:spPr>
          <a:xfrm>
            <a:off x="2728031" y="3419732"/>
            <a:ext cx="1261884" cy="400110"/>
          </a:xfrm>
          <a:prstGeom prst="rect">
            <a:avLst/>
          </a:prstGeom>
        </p:spPr>
        <p:txBody>
          <a:bodyPr wrap="none">
            <a:spAutoFit/>
          </a:bodyPr>
          <a:lstStyle/>
          <a:p>
            <a:r>
              <a:rPr lang="en-US" sz="2000" i="1" dirty="0" err="1">
                <a:solidFill>
                  <a:schemeClr val="bg1"/>
                </a:solidFill>
                <a:latin typeface="Courier New" charset="0"/>
                <a:ea typeface="Courier New" charset="0"/>
                <a:cs typeface="Courier New" charset="0"/>
              </a:rPr>
              <a:t>animalA</a:t>
            </a:r>
            <a:endParaRPr lang="en-US" sz="2000" dirty="0">
              <a:latin typeface="Courier New" charset="0"/>
              <a:ea typeface="Courier New" charset="0"/>
              <a:cs typeface="Courier New" charset="0"/>
            </a:endParaRPr>
          </a:p>
        </p:txBody>
      </p:sp>
      <p:sp>
        <p:nvSpPr>
          <p:cNvPr id="14" name="Rectangle 13"/>
          <p:cNvSpPr/>
          <p:nvPr/>
        </p:nvSpPr>
        <p:spPr>
          <a:xfrm>
            <a:off x="5838472" y="3400813"/>
            <a:ext cx="2924527"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false</a:t>
            </a:r>
            <a:endParaRPr lang="en-US" sz="2000" dirty="0">
              <a:latin typeface="Courier New" charset="0"/>
              <a:ea typeface="Courier New" charset="0"/>
              <a:cs typeface="Courier New" charset="0"/>
            </a:endParaRPr>
          </a:p>
        </p:txBody>
      </p:sp>
      <p:cxnSp>
        <p:nvCxnSpPr>
          <p:cNvPr id="16" name="Straight Arrow Connector 15"/>
          <p:cNvCxnSpPr/>
          <p:nvPr/>
        </p:nvCxnSpPr>
        <p:spPr>
          <a:xfrm flipH="1">
            <a:off x="3581400" y="2171700"/>
            <a:ext cx="990600" cy="12291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6477000" y="2295842"/>
            <a:ext cx="1039278" cy="11238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557362" y="2552700"/>
            <a:ext cx="8205638" cy="848113"/>
            <a:chOff x="557362" y="3352800"/>
            <a:chExt cx="8205638" cy="848113"/>
          </a:xfrm>
        </p:grpSpPr>
        <p:cxnSp>
          <p:nvCxnSpPr>
            <p:cNvPr id="21" name="Straight Arrow Connector 20"/>
            <p:cNvCxnSpPr/>
            <p:nvPr/>
          </p:nvCxnSpPr>
          <p:spPr>
            <a:xfrm flipH="1">
              <a:off x="7620000" y="3657887"/>
              <a:ext cx="233657" cy="5430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557362" y="3352800"/>
              <a:ext cx="8205638" cy="305087"/>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Rectangle 24"/>
          <p:cNvSpPr/>
          <p:nvPr/>
        </p:nvSpPr>
        <p:spPr>
          <a:xfrm>
            <a:off x="2743200" y="4019419"/>
            <a:ext cx="1261884" cy="400110"/>
          </a:xfrm>
          <a:prstGeom prst="rect">
            <a:avLst/>
          </a:prstGeom>
        </p:spPr>
        <p:txBody>
          <a:bodyPr wrap="none">
            <a:spAutoFit/>
          </a:bodyPr>
          <a:lstStyle/>
          <a:p>
            <a:r>
              <a:rPr lang="en-US" sz="2000" i="1" dirty="0" err="1">
                <a:solidFill>
                  <a:schemeClr val="bg1"/>
                </a:solidFill>
                <a:latin typeface="Courier New" charset="0"/>
                <a:ea typeface="Courier New" charset="0"/>
                <a:cs typeface="Courier New" charset="0"/>
              </a:rPr>
              <a:t>animalB</a:t>
            </a:r>
            <a:endParaRPr lang="en-US" sz="2000" dirty="0">
              <a:latin typeface="Courier New" charset="0"/>
              <a:ea typeface="Courier New" charset="0"/>
              <a:cs typeface="Courier New" charset="0"/>
            </a:endParaRPr>
          </a:p>
        </p:txBody>
      </p:sp>
      <p:sp>
        <p:nvSpPr>
          <p:cNvPr id="26" name="Rectangle 25"/>
          <p:cNvSpPr/>
          <p:nvPr/>
        </p:nvSpPr>
        <p:spPr>
          <a:xfrm>
            <a:off x="5853641" y="4000500"/>
            <a:ext cx="2924527"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true</a:t>
            </a:r>
            <a:endParaRPr lang="en-US" sz="2000" dirty="0">
              <a:latin typeface="Courier New" charset="0"/>
              <a:ea typeface="Courier New" charset="0"/>
              <a:cs typeface="Courier New" charset="0"/>
            </a:endParaRPr>
          </a:p>
        </p:txBody>
      </p:sp>
      <p:sp>
        <p:nvSpPr>
          <p:cNvPr id="27" name="Rectangle 26"/>
          <p:cNvSpPr/>
          <p:nvPr/>
        </p:nvSpPr>
        <p:spPr>
          <a:xfrm>
            <a:off x="838200" y="3994519"/>
            <a:ext cx="1415772"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grpSp>
        <p:nvGrpSpPr>
          <p:cNvPr id="33" name="Group 32"/>
          <p:cNvGrpSpPr/>
          <p:nvPr/>
        </p:nvGrpSpPr>
        <p:grpSpPr>
          <a:xfrm>
            <a:off x="2741427" y="3336125"/>
            <a:ext cx="4358930" cy="1071892"/>
            <a:chOff x="2741427" y="4136225"/>
            <a:chExt cx="4358930" cy="1071892"/>
          </a:xfrm>
        </p:grpSpPr>
        <p:sp>
          <p:nvSpPr>
            <p:cNvPr id="29" name="Rounded Rectangle 28"/>
            <p:cNvSpPr/>
            <p:nvPr/>
          </p:nvSpPr>
          <p:spPr>
            <a:xfrm>
              <a:off x="2743200" y="4191000"/>
              <a:ext cx="124671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2741427" y="4724400"/>
              <a:ext cx="1248488"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ounded Rectangle 30"/>
            <p:cNvSpPr/>
            <p:nvPr/>
          </p:nvSpPr>
          <p:spPr>
            <a:xfrm>
              <a:off x="5838472" y="4724400"/>
              <a:ext cx="126188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5853642" y="4136225"/>
              <a:ext cx="124671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Rectangle 34"/>
          <p:cNvSpPr/>
          <p:nvPr/>
        </p:nvSpPr>
        <p:spPr>
          <a:xfrm>
            <a:off x="3464004" y="1866900"/>
            <a:ext cx="492443" cy="400110"/>
          </a:xfrm>
          <a:prstGeom prst="rect">
            <a:avLst/>
          </a:prstGeom>
        </p:spPr>
        <p:txBody>
          <a:bodyPr wrap="none">
            <a:spAutoFit/>
          </a:bodyPr>
          <a:lstStyle/>
          <a:p>
            <a:r>
              <a:rPr lang="en-US" sz="2000" i="1" dirty="0">
                <a:solidFill>
                  <a:schemeClr val="bg1"/>
                </a:solidFill>
                <a:latin typeface="Courier New" charset="0"/>
                <a:cs typeface="Courier New" charset="0"/>
              </a:rPr>
              <a:t>r </a:t>
            </a:r>
            <a:endParaRPr lang="en-US" sz="2000" dirty="0"/>
          </a:p>
        </p:txBody>
      </p:sp>
      <p:sp>
        <p:nvSpPr>
          <p:cNvPr id="36" name="Rectangle 35"/>
          <p:cNvSpPr/>
          <p:nvPr/>
        </p:nvSpPr>
        <p:spPr>
          <a:xfrm>
            <a:off x="558951" y="1871316"/>
            <a:ext cx="1415772"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sp>
        <p:nvSpPr>
          <p:cNvPr id="37" name="Rectangle 36"/>
          <p:cNvSpPr/>
          <p:nvPr/>
        </p:nvSpPr>
        <p:spPr>
          <a:xfrm>
            <a:off x="5750144" y="4713644"/>
            <a:ext cx="1723549"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r[“fixed”]</a:t>
            </a:r>
            <a:endParaRPr lang="en-US" sz="2000" dirty="0">
              <a:latin typeface="Courier New" charset="0"/>
              <a:ea typeface="Courier New" charset="0"/>
              <a:cs typeface="Courier New" charset="0"/>
            </a:endParaRPr>
          </a:p>
        </p:txBody>
      </p:sp>
      <p:sp>
        <p:nvSpPr>
          <p:cNvPr id="4" name="Rectangle 3">
            <a:extLst>
              <a:ext uri="{FF2B5EF4-FFF2-40B4-BE49-F238E27FC236}">
                <a16:creationId xmlns:a16="http://schemas.microsoft.com/office/drawing/2014/main" id="{8A4B66D5-A650-D44D-BD53-C43A4684ED85}"/>
              </a:ext>
            </a:extLst>
          </p:cNvPr>
          <p:cNvSpPr/>
          <p:nvPr/>
        </p:nvSpPr>
        <p:spPr>
          <a:xfrm>
            <a:off x="304800" y="5791200"/>
            <a:ext cx="8082118" cy="400110"/>
          </a:xfrm>
          <a:prstGeom prst="rect">
            <a:avLst/>
          </a:prstGeom>
        </p:spPr>
        <p:txBody>
          <a:bodyPr wrap="square">
            <a:spAutoFit/>
          </a:bodyPr>
          <a:lstStyle/>
          <a:p>
            <a:pPr algn="ctr"/>
            <a:r>
              <a:rPr lang="en-US" sz="2000" b="1" i="1" dirty="0">
                <a:solidFill>
                  <a:schemeClr val="bg1"/>
                </a:solidFill>
              </a:rPr>
              <a:t>Complete the next word problem with your partner!</a:t>
            </a:r>
          </a:p>
        </p:txBody>
      </p:sp>
      <p:pic>
        <p:nvPicPr>
          <p:cNvPr id="34" name="Picture 33">
            <a:extLst>
              <a:ext uri="{FF2B5EF4-FFF2-40B4-BE49-F238E27FC236}">
                <a16:creationId xmlns:a16="http://schemas.microsoft.com/office/drawing/2014/main" id="{F2BFB6B8-5025-724D-A811-5C31549B7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9598" y="5080001"/>
            <a:ext cx="1689100" cy="1689100"/>
          </a:xfrm>
          <a:prstGeom prst="rect">
            <a:avLst/>
          </a:prstGeom>
        </p:spPr>
      </p:pic>
    </p:spTree>
    <p:extLst>
      <p:ext uri="{BB962C8B-B14F-4D97-AF65-F5344CB8AC3E}">
        <p14:creationId xmlns:p14="http://schemas.microsoft.com/office/powerpoint/2010/main" val="271610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42" presetClass="path" presetSubtype="0" accel="50000" decel="50000" fill="hold" grpId="1" nodeType="withEffect">
                                  <p:stCondLst>
                                    <p:cond delay="0"/>
                                  </p:stCondLst>
                                  <p:childTnLst>
                                    <p:animMotion origin="layout" path="M 1.11111E-6 1.11111E-6 L 0.02934 0.23241 " pathEditMode="relative" rAng="0" ptsTypes="AA">
                                      <p:cBhvr>
                                        <p:cTn id="29" dur="2000" fill="hold"/>
                                        <p:tgtEl>
                                          <p:spTgt spid="12"/>
                                        </p:tgtEl>
                                        <p:attrNameLst>
                                          <p:attrName>ppt_x</p:attrName>
                                          <p:attrName>ppt_y</p:attrName>
                                        </p:attrNameLst>
                                      </p:cBhvr>
                                      <p:rCtr x="1458" y="11620"/>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17"/>
                                        </p:tgtEl>
                                      </p:cBhvr>
                                    </p:animEffect>
                                    <p:set>
                                      <p:cBhvr>
                                        <p:cTn id="54" dur="1" fill="hold">
                                          <p:stCondLst>
                                            <p:cond delay="499"/>
                                          </p:stCondLst>
                                        </p:cTn>
                                        <p:tgtEl>
                                          <p:spTgt spid="1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24"/>
                                        </p:tgtEl>
                                      </p:cBhvr>
                                    </p:animEffect>
                                    <p:set>
                                      <p:cBhvr>
                                        <p:cTn id="69" dur="1" fill="hold">
                                          <p:stCondLst>
                                            <p:cond delay="499"/>
                                          </p:stCondLst>
                                        </p:cTn>
                                        <p:tgtEl>
                                          <p:spTgt spid="24"/>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childTnLst>
                                </p:cTn>
                              </p:par>
                              <p:par>
                                <p:cTn id="95" presetID="42" presetClass="path" presetSubtype="0" accel="50000" decel="50000" fill="hold" grpId="1" nodeType="withEffect">
                                  <p:stCondLst>
                                    <p:cond delay="0"/>
                                  </p:stCondLst>
                                  <p:childTnLst>
                                    <p:animMotion origin="layout" path="M 2.77778E-6 1.11111E-6 L 0.03455 0.41967 " pathEditMode="relative" rAng="0" ptsTypes="AA">
                                      <p:cBhvr>
                                        <p:cTn id="96" dur="2000" fill="hold"/>
                                        <p:tgtEl>
                                          <p:spTgt spid="36"/>
                                        </p:tgtEl>
                                        <p:attrNameLst>
                                          <p:attrName>ppt_x</p:attrName>
                                          <p:attrName>ppt_y</p:attrName>
                                        </p:attrNameLst>
                                      </p:cBhvr>
                                      <p:rCtr x="1719" y="20972"/>
                                    </p:animMotion>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par>
                                <p:cTn id="102" presetID="42" presetClass="path" presetSubtype="0" accel="50000" decel="50000" fill="hold" grpId="0" nodeType="withEffect">
                                  <p:stCondLst>
                                    <p:cond delay="0"/>
                                  </p:stCondLst>
                                  <p:childTnLst>
                                    <p:animMotion origin="layout" path="M -0.00399 1.11111E-6 L -0.06649 0.41967 " pathEditMode="relative" rAng="0" ptsTypes="AA">
                                      <p:cBhvr>
                                        <p:cTn id="103" dur="2000" fill="hold"/>
                                        <p:tgtEl>
                                          <p:spTgt spid="35"/>
                                        </p:tgtEl>
                                        <p:attrNameLst>
                                          <p:attrName>ppt_x</p:attrName>
                                          <p:attrName>ppt_y</p:attrName>
                                        </p:attrNameLst>
                                      </p:cBhvr>
                                      <p:rCtr x="-3125" y="20972"/>
                                    </p:animMotion>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4"/>
                                        </p:tgtEl>
                                        <p:attrNameLst>
                                          <p:attrName>style.visibility</p:attrName>
                                        </p:attrNameLst>
                                      </p:cBhvr>
                                      <p:to>
                                        <p:strVal val="visible"/>
                                      </p:to>
                                    </p:set>
                                    <p:animEffect transition="in" filter="fade">
                                      <p:cBhvr>
                                        <p:cTn id="1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8" grpId="0"/>
      <p:bldP spid="12" grpId="0"/>
      <p:bldP spid="12" grpId="1"/>
      <p:bldP spid="13" grpId="0"/>
      <p:bldP spid="14" grpId="0"/>
      <p:bldP spid="25" grpId="0"/>
      <p:bldP spid="26" grpId="0"/>
      <p:bldP spid="27" grpId="0"/>
      <p:bldP spid="35" grpId="0"/>
      <p:bldP spid="35" grpId="1"/>
      <p:bldP spid="36" grpId="0"/>
      <p:bldP spid="36" grpId="1"/>
      <p:bldP spid="37"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337C71A4-E3FB-D64B-822D-EEA97378D7CD}"/>
              </a:ext>
            </a:extLst>
          </p:cNvPr>
          <p:cNvPicPr>
            <a:picLocks noChangeAspect="1"/>
          </p:cNvPicPr>
          <p:nvPr/>
        </p:nvPicPr>
        <p:blipFill>
          <a:blip r:embed="rId3"/>
          <a:stretch>
            <a:fillRect/>
          </a:stretch>
        </p:blipFill>
        <p:spPr>
          <a:xfrm>
            <a:off x="67994" y="1744506"/>
            <a:ext cx="8898206" cy="4047881"/>
          </a:xfrm>
          <a:prstGeom prst="rect">
            <a:avLst/>
          </a:prstGeom>
        </p:spPr>
      </p:pic>
      <p:sp>
        <p:nvSpPr>
          <p:cNvPr id="14" name="Rectangle 13"/>
          <p:cNvSpPr/>
          <p:nvPr/>
        </p:nvSpPr>
        <p:spPr>
          <a:xfrm>
            <a:off x="4584128" y="3400813"/>
            <a:ext cx="4347068"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true</a:t>
            </a:r>
            <a:endParaRPr lang="en-US" sz="2000" dirty="0">
              <a:latin typeface="Courier New" charset="0"/>
              <a:ea typeface="Courier New" charset="0"/>
              <a:cs typeface="Courier New" charset="0"/>
            </a:endParaRPr>
          </a:p>
        </p:txBody>
      </p:sp>
      <p:sp>
        <p:nvSpPr>
          <p:cNvPr id="26" name="Rectangle 25"/>
          <p:cNvSpPr/>
          <p:nvPr/>
        </p:nvSpPr>
        <p:spPr>
          <a:xfrm>
            <a:off x="4599297" y="4000500"/>
            <a:ext cx="4366903"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false</a:t>
            </a:r>
            <a:endParaRPr lang="en-US" sz="2000" dirty="0">
              <a:latin typeface="Courier New" charset="0"/>
              <a:ea typeface="Courier New" charset="0"/>
              <a:cs typeface="Courier New" charset="0"/>
            </a:endParaRPr>
          </a:p>
        </p:txBody>
      </p:sp>
      <p:sp>
        <p:nvSpPr>
          <p:cNvPr id="37" name="Rectangle 36"/>
          <p:cNvSpPr/>
          <p:nvPr/>
        </p:nvSpPr>
        <p:spPr>
          <a:xfrm>
            <a:off x="4495800" y="4713644"/>
            <a:ext cx="3416320"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r[“species”] == “cat”</a:t>
            </a:r>
            <a:endParaRPr lang="en-US" sz="2000" dirty="0">
              <a:latin typeface="Courier New" charset="0"/>
              <a:ea typeface="Courier New" charset="0"/>
              <a:cs typeface="Courier New" charset="0"/>
            </a:endParaRPr>
          </a:p>
        </p:txBody>
      </p:sp>
      <p:sp>
        <p:nvSpPr>
          <p:cNvPr id="2" name="Title 1"/>
          <p:cNvSpPr>
            <a:spLocks noGrp="1"/>
          </p:cNvSpPr>
          <p:nvPr>
            <p:ph type="title"/>
          </p:nvPr>
        </p:nvSpPr>
        <p:spPr>
          <a:xfrm>
            <a:off x="279400" y="47297"/>
            <a:ext cx="8686800" cy="838200"/>
          </a:xfrm>
        </p:spPr>
        <p:txBody>
          <a:bodyPr>
            <a:normAutofit/>
          </a:bodyPr>
          <a:lstStyle/>
          <a:p>
            <a:pPr>
              <a:defRPr/>
            </a:pPr>
            <a:r>
              <a:rPr lang="en-US" sz="3200" dirty="0"/>
              <a:t>Defining </a:t>
            </a:r>
            <a:r>
              <a:rPr lang="en-US" sz="3200" i="1" dirty="0"/>
              <a:t>Compute </a:t>
            </a:r>
            <a:r>
              <a:rPr lang="en-US" sz="3200" dirty="0"/>
              <a:t>Functions (pg. 11)</a:t>
            </a:r>
          </a:p>
        </p:txBody>
      </p:sp>
      <p:sp>
        <p:nvSpPr>
          <p:cNvPr id="3" name="Footer Placeholder 2"/>
          <p:cNvSpPr>
            <a:spLocks noGrp="1"/>
          </p:cNvSpPr>
          <p:nvPr>
            <p:ph type="ftr" sz="quarter" idx="3"/>
          </p:nvPr>
        </p:nvSpPr>
        <p:spPr>
          <a:xfrm>
            <a:off x="152400" y="6477000"/>
            <a:ext cx="3429000" cy="292101"/>
          </a:xfrm>
        </p:spPr>
        <p:txBody>
          <a:bodyPr/>
          <a:lstStyle/>
          <a:p>
            <a:pPr>
              <a:defRPr/>
            </a:pPr>
            <a:r>
              <a:rPr lang="en-US"/>
              <a:t>www.BootstrapWorld.org     |    #BootstrapCS</a:t>
            </a:r>
            <a:endParaRPr lang="en-US" dirty="0"/>
          </a:p>
        </p:txBody>
      </p:sp>
      <p:sp>
        <p:nvSpPr>
          <p:cNvPr id="6" name="TextBox 5"/>
          <p:cNvSpPr txBox="1"/>
          <p:nvPr/>
        </p:nvSpPr>
        <p:spPr>
          <a:xfrm>
            <a:off x="1882650" y="930281"/>
            <a:ext cx="6937772" cy="769441"/>
          </a:xfrm>
          <a:prstGeom prst="rect">
            <a:avLst/>
          </a:prstGeom>
          <a:noFill/>
        </p:spPr>
        <p:txBody>
          <a:bodyPr wrap="square" rtlCol="0">
            <a:spAutoFit/>
          </a:bodyPr>
          <a:lstStyle/>
          <a:p>
            <a:r>
              <a:rPr lang="en-US" sz="2200" b="1" i="1" dirty="0">
                <a:solidFill>
                  <a:schemeClr val="bg1"/>
                </a:solidFill>
              </a:rPr>
              <a:t>Define </a:t>
            </a:r>
            <a:r>
              <a:rPr lang="en-US" sz="2200" b="1" i="1" dirty="0">
                <a:solidFill>
                  <a:schemeClr val="bg1"/>
                </a:solidFill>
                <a:latin typeface="Courier" pitchFamily="2" charset="0"/>
              </a:rPr>
              <a:t>is-cat</a:t>
            </a:r>
            <a:r>
              <a:rPr lang="en-US" sz="2200" b="1" i="1" dirty="0">
                <a:solidFill>
                  <a:schemeClr val="bg1"/>
                </a:solidFill>
              </a:rPr>
              <a:t>, which consumes a Row of the animals table and computes whether it is a cat.</a:t>
            </a:r>
          </a:p>
        </p:txBody>
      </p:sp>
      <p:sp>
        <p:nvSpPr>
          <p:cNvPr id="7" name="Rectangle 6"/>
          <p:cNvSpPr/>
          <p:nvPr/>
        </p:nvSpPr>
        <p:spPr>
          <a:xfrm>
            <a:off x="557362" y="1866900"/>
            <a:ext cx="1723549"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sp>
        <p:nvSpPr>
          <p:cNvPr id="10" name="Rectangle 9"/>
          <p:cNvSpPr/>
          <p:nvPr/>
        </p:nvSpPr>
        <p:spPr>
          <a:xfrm>
            <a:off x="2943074" y="1895733"/>
            <a:ext cx="3229126" cy="400110"/>
          </a:xfrm>
          <a:prstGeom prst="rect">
            <a:avLst/>
          </a:prstGeom>
        </p:spPr>
        <p:txBody>
          <a:bodyPr wrap="square">
            <a:spAutoFit/>
          </a:bodyPr>
          <a:lstStyle/>
          <a:p>
            <a:pPr algn="ctr"/>
            <a:r>
              <a:rPr lang="en-US" sz="2000" i="1" dirty="0">
                <a:solidFill>
                  <a:schemeClr val="bg1"/>
                </a:solidFill>
                <a:latin typeface="Courier New" charset="0"/>
                <a:ea typeface="Courier New" charset="0"/>
                <a:cs typeface="Courier New" charset="0"/>
              </a:rPr>
              <a:t>(r :: Row)</a:t>
            </a:r>
            <a:endParaRPr lang="en-US" sz="2000" dirty="0">
              <a:latin typeface="Courier New" charset="0"/>
              <a:ea typeface="Courier New" charset="0"/>
              <a:cs typeface="Courier New" charset="0"/>
            </a:endParaRPr>
          </a:p>
        </p:txBody>
      </p:sp>
      <p:sp>
        <p:nvSpPr>
          <p:cNvPr id="11" name="Rectangle 10"/>
          <p:cNvSpPr/>
          <p:nvPr/>
        </p:nvSpPr>
        <p:spPr>
          <a:xfrm>
            <a:off x="6962280" y="1895732"/>
            <a:ext cx="1261884"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Boolean</a:t>
            </a:r>
            <a:endParaRPr lang="en-US" sz="2000" dirty="0">
              <a:latin typeface="Courier New" charset="0"/>
              <a:ea typeface="Courier New" charset="0"/>
              <a:cs typeface="Courier New" charset="0"/>
            </a:endParaRPr>
          </a:p>
        </p:txBody>
      </p:sp>
      <p:sp>
        <p:nvSpPr>
          <p:cNvPr id="8" name="Rectangle 7"/>
          <p:cNvSpPr/>
          <p:nvPr/>
        </p:nvSpPr>
        <p:spPr>
          <a:xfrm>
            <a:off x="457200" y="2552700"/>
            <a:ext cx="8408838" cy="353943"/>
          </a:xfrm>
          <a:prstGeom prst="rect">
            <a:avLst/>
          </a:prstGeom>
        </p:spPr>
        <p:txBody>
          <a:bodyPr wrap="square">
            <a:spAutoFit/>
          </a:bodyPr>
          <a:lstStyle/>
          <a:p>
            <a:r>
              <a:rPr lang="en-US" sz="1700" dirty="0">
                <a:solidFill>
                  <a:schemeClr val="bg1"/>
                </a:solidFill>
                <a:latin typeface="Courier New" charset="0"/>
                <a:ea typeface="Courier New" charset="0"/>
                <a:cs typeface="Courier New" charset="0"/>
              </a:rPr>
              <a:t>Consumes an animal, and produce true if the animal is a cat</a:t>
            </a:r>
          </a:p>
        </p:txBody>
      </p:sp>
      <p:sp>
        <p:nvSpPr>
          <p:cNvPr id="12" name="Rectangle 11"/>
          <p:cNvSpPr/>
          <p:nvPr/>
        </p:nvSpPr>
        <p:spPr>
          <a:xfrm>
            <a:off x="563064" y="1875188"/>
            <a:ext cx="1107996"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sp>
        <p:nvSpPr>
          <p:cNvPr id="13" name="Rectangle 12"/>
          <p:cNvSpPr/>
          <p:nvPr/>
        </p:nvSpPr>
        <p:spPr>
          <a:xfrm>
            <a:off x="2728031" y="3419732"/>
            <a:ext cx="1261884" cy="400110"/>
          </a:xfrm>
          <a:prstGeom prst="rect">
            <a:avLst/>
          </a:prstGeom>
        </p:spPr>
        <p:txBody>
          <a:bodyPr wrap="none">
            <a:spAutoFit/>
          </a:bodyPr>
          <a:lstStyle/>
          <a:p>
            <a:r>
              <a:rPr lang="en-US" sz="2000" i="1" dirty="0" err="1">
                <a:solidFill>
                  <a:schemeClr val="bg1"/>
                </a:solidFill>
                <a:latin typeface="Courier New" charset="0"/>
                <a:ea typeface="Courier New" charset="0"/>
                <a:cs typeface="Courier New" charset="0"/>
              </a:rPr>
              <a:t>animalA</a:t>
            </a:r>
            <a:endParaRPr lang="en-US" sz="2000" dirty="0">
              <a:latin typeface="Courier New" charset="0"/>
              <a:ea typeface="Courier New" charset="0"/>
              <a:cs typeface="Courier New" charset="0"/>
            </a:endParaRPr>
          </a:p>
        </p:txBody>
      </p:sp>
      <p:cxnSp>
        <p:nvCxnSpPr>
          <p:cNvPr id="16" name="Straight Arrow Connector 15"/>
          <p:cNvCxnSpPr/>
          <p:nvPr/>
        </p:nvCxnSpPr>
        <p:spPr>
          <a:xfrm flipH="1">
            <a:off x="3581400" y="2171700"/>
            <a:ext cx="990600" cy="12291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cxnSpLocks/>
          </p:cNvCxnSpPr>
          <p:nvPr/>
        </p:nvCxnSpPr>
        <p:spPr>
          <a:xfrm flipH="1">
            <a:off x="5257800" y="2295842"/>
            <a:ext cx="2258478" cy="10402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557362" y="2552700"/>
            <a:ext cx="8205638" cy="848113"/>
            <a:chOff x="557362" y="3352800"/>
            <a:chExt cx="8205638" cy="848113"/>
          </a:xfrm>
        </p:grpSpPr>
        <p:cxnSp>
          <p:nvCxnSpPr>
            <p:cNvPr id="21" name="Straight Arrow Connector 20"/>
            <p:cNvCxnSpPr/>
            <p:nvPr/>
          </p:nvCxnSpPr>
          <p:spPr>
            <a:xfrm flipH="1">
              <a:off x="7620000" y="3657887"/>
              <a:ext cx="233657" cy="5430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557362" y="3352800"/>
              <a:ext cx="8205638" cy="305087"/>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Rectangle 24"/>
          <p:cNvSpPr/>
          <p:nvPr/>
        </p:nvSpPr>
        <p:spPr>
          <a:xfrm>
            <a:off x="2743200" y="4019419"/>
            <a:ext cx="1454422" cy="400110"/>
          </a:xfrm>
          <a:prstGeom prst="rect">
            <a:avLst/>
          </a:prstGeom>
        </p:spPr>
        <p:txBody>
          <a:bodyPr wrap="square">
            <a:spAutoFit/>
          </a:bodyPr>
          <a:lstStyle/>
          <a:p>
            <a:r>
              <a:rPr lang="en-US" sz="2000" i="1" dirty="0" err="1">
                <a:solidFill>
                  <a:schemeClr val="bg1"/>
                </a:solidFill>
                <a:latin typeface="Courier New" charset="0"/>
                <a:ea typeface="Courier New" charset="0"/>
                <a:cs typeface="Courier New" charset="0"/>
              </a:rPr>
              <a:t>animalB</a:t>
            </a:r>
            <a:endParaRPr lang="en-US" sz="2000" dirty="0">
              <a:latin typeface="Courier New" charset="0"/>
              <a:ea typeface="Courier New" charset="0"/>
              <a:cs typeface="Courier New" charset="0"/>
            </a:endParaRPr>
          </a:p>
        </p:txBody>
      </p:sp>
      <p:sp>
        <p:nvSpPr>
          <p:cNvPr id="27" name="Rectangle 26"/>
          <p:cNvSpPr/>
          <p:nvPr/>
        </p:nvSpPr>
        <p:spPr>
          <a:xfrm>
            <a:off x="838200" y="3994519"/>
            <a:ext cx="1107996"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grpSp>
        <p:nvGrpSpPr>
          <p:cNvPr id="33" name="Group 32"/>
          <p:cNvGrpSpPr/>
          <p:nvPr/>
        </p:nvGrpSpPr>
        <p:grpSpPr>
          <a:xfrm>
            <a:off x="2741427" y="3341609"/>
            <a:ext cx="3029695" cy="1066408"/>
            <a:chOff x="2741427" y="4141709"/>
            <a:chExt cx="3029695" cy="1066408"/>
          </a:xfrm>
        </p:grpSpPr>
        <p:sp>
          <p:nvSpPr>
            <p:cNvPr id="29" name="Rounded Rectangle 28"/>
            <p:cNvSpPr/>
            <p:nvPr/>
          </p:nvSpPr>
          <p:spPr>
            <a:xfrm>
              <a:off x="2743200" y="4191000"/>
              <a:ext cx="124671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2741427" y="4724400"/>
              <a:ext cx="1248488"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ounded Rectangle 30"/>
            <p:cNvSpPr/>
            <p:nvPr/>
          </p:nvSpPr>
          <p:spPr>
            <a:xfrm>
              <a:off x="4584536" y="4724400"/>
              <a:ext cx="1186586"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4524407" y="4141709"/>
              <a:ext cx="1246715" cy="517561"/>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Rectangle 34"/>
          <p:cNvSpPr/>
          <p:nvPr/>
        </p:nvSpPr>
        <p:spPr>
          <a:xfrm>
            <a:off x="3464004" y="1866900"/>
            <a:ext cx="338554"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r</a:t>
            </a:r>
            <a:endParaRPr lang="en-US" sz="2000" dirty="0"/>
          </a:p>
        </p:txBody>
      </p:sp>
      <p:sp>
        <p:nvSpPr>
          <p:cNvPr id="36" name="Rectangle 35"/>
          <p:cNvSpPr/>
          <p:nvPr/>
        </p:nvSpPr>
        <p:spPr>
          <a:xfrm>
            <a:off x="563064" y="1863669"/>
            <a:ext cx="1107996"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sp>
        <p:nvSpPr>
          <p:cNvPr id="39" name="Rectangle 38">
            <a:extLst>
              <a:ext uri="{FF2B5EF4-FFF2-40B4-BE49-F238E27FC236}">
                <a16:creationId xmlns:a16="http://schemas.microsoft.com/office/drawing/2014/main" id="{01134741-8C55-FB46-BBE0-7174ABD2962A}"/>
              </a:ext>
            </a:extLst>
          </p:cNvPr>
          <p:cNvSpPr/>
          <p:nvPr/>
        </p:nvSpPr>
        <p:spPr>
          <a:xfrm>
            <a:off x="147482" y="6076890"/>
            <a:ext cx="8767918" cy="400110"/>
          </a:xfrm>
          <a:prstGeom prst="rect">
            <a:avLst/>
          </a:prstGeom>
        </p:spPr>
        <p:txBody>
          <a:bodyPr wrap="square">
            <a:spAutoFit/>
          </a:bodyPr>
          <a:lstStyle/>
          <a:p>
            <a:pPr algn="ctr"/>
            <a:r>
              <a:rPr lang="en-US" sz="2000" b="1" i="1" dirty="0">
                <a:solidFill>
                  <a:schemeClr val="bg1"/>
                </a:solidFill>
              </a:rPr>
              <a:t>Complete the next word problem with your partner!</a:t>
            </a:r>
          </a:p>
        </p:txBody>
      </p:sp>
      <p:pic>
        <p:nvPicPr>
          <p:cNvPr id="34" name="Picture 33">
            <a:extLst>
              <a:ext uri="{FF2B5EF4-FFF2-40B4-BE49-F238E27FC236}">
                <a16:creationId xmlns:a16="http://schemas.microsoft.com/office/drawing/2014/main" id="{D98968B9-F4D5-154D-A4A2-414C0D548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9598" y="5080001"/>
            <a:ext cx="1689100" cy="1689100"/>
          </a:xfrm>
          <a:prstGeom prst="rect">
            <a:avLst/>
          </a:prstGeom>
        </p:spPr>
      </p:pic>
    </p:spTree>
    <p:extLst>
      <p:ext uri="{BB962C8B-B14F-4D97-AF65-F5344CB8AC3E}">
        <p14:creationId xmlns:p14="http://schemas.microsoft.com/office/powerpoint/2010/main" val="201153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42" presetClass="path" presetSubtype="0" accel="50000" decel="50000" fill="hold" grpId="1" nodeType="withEffect">
                                  <p:stCondLst>
                                    <p:cond delay="0"/>
                                  </p:stCondLst>
                                  <p:childTnLst>
                                    <p:animMotion origin="layout" path="M 1.38889E-6 1.11111E-6 L 0.02934 0.23241 " pathEditMode="relative" rAng="0" ptsTypes="AA">
                                      <p:cBhvr>
                                        <p:cTn id="29" dur="2000" fill="hold"/>
                                        <p:tgtEl>
                                          <p:spTgt spid="12"/>
                                        </p:tgtEl>
                                        <p:attrNameLst>
                                          <p:attrName>ppt_x</p:attrName>
                                          <p:attrName>ppt_y</p:attrName>
                                        </p:attrNameLst>
                                      </p:cBhvr>
                                      <p:rCtr x="1458" y="11620"/>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17"/>
                                        </p:tgtEl>
                                      </p:cBhvr>
                                    </p:animEffect>
                                    <p:set>
                                      <p:cBhvr>
                                        <p:cTn id="54" dur="1" fill="hold">
                                          <p:stCondLst>
                                            <p:cond delay="499"/>
                                          </p:stCondLst>
                                        </p:cTn>
                                        <p:tgtEl>
                                          <p:spTgt spid="1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24"/>
                                        </p:tgtEl>
                                      </p:cBhvr>
                                    </p:animEffect>
                                    <p:set>
                                      <p:cBhvr>
                                        <p:cTn id="69" dur="1" fill="hold">
                                          <p:stCondLst>
                                            <p:cond delay="499"/>
                                          </p:stCondLst>
                                        </p:cTn>
                                        <p:tgtEl>
                                          <p:spTgt spid="24"/>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childTnLst>
                                </p:cTn>
                              </p:par>
                              <p:par>
                                <p:cTn id="95" presetID="42" presetClass="path" presetSubtype="0" accel="50000" decel="50000" fill="hold" grpId="1" nodeType="withEffect">
                                  <p:stCondLst>
                                    <p:cond delay="0"/>
                                  </p:stCondLst>
                                  <p:childTnLst>
                                    <p:animMotion origin="layout" path="M 3.05556E-6 1.11111E-6 L 0.03455 0.41967 " pathEditMode="relative" rAng="0" ptsTypes="AA">
                                      <p:cBhvr>
                                        <p:cTn id="96" dur="2000" fill="hold"/>
                                        <p:tgtEl>
                                          <p:spTgt spid="36"/>
                                        </p:tgtEl>
                                        <p:attrNameLst>
                                          <p:attrName>ppt_x</p:attrName>
                                          <p:attrName>ppt_y</p:attrName>
                                        </p:attrNameLst>
                                      </p:cBhvr>
                                      <p:rCtr x="1719" y="20972"/>
                                    </p:animMotion>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par>
                                <p:cTn id="102" presetID="42" presetClass="path" presetSubtype="0" accel="50000" decel="50000" fill="hold" grpId="0" nodeType="withEffect">
                                  <p:stCondLst>
                                    <p:cond delay="0"/>
                                  </p:stCondLst>
                                  <p:childTnLst>
                                    <p:animMotion origin="layout" path="M -0.00399 1.11111E-6 L -0.06649 0.41967 " pathEditMode="relative" rAng="0" ptsTypes="AA">
                                      <p:cBhvr>
                                        <p:cTn id="103" dur="2000" fill="hold"/>
                                        <p:tgtEl>
                                          <p:spTgt spid="35"/>
                                        </p:tgtEl>
                                        <p:attrNameLst>
                                          <p:attrName>ppt_x</p:attrName>
                                          <p:attrName>ppt_y</p:attrName>
                                        </p:attrNameLst>
                                      </p:cBhvr>
                                      <p:rCtr x="-3125" y="20972"/>
                                    </p:animMotion>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p:bldP spid="37" grpId="0"/>
      <p:bldP spid="7" grpId="0"/>
      <p:bldP spid="10" grpId="0"/>
      <p:bldP spid="11" grpId="0"/>
      <p:bldP spid="8" grpId="0"/>
      <p:bldP spid="12" grpId="0"/>
      <p:bldP spid="12" grpId="1"/>
      <p:bldP spid="13" grpId="0"/>
      <p:bldP spid="25" grpId="0"/>
      <p:bldP spid="27" grpId="0"/>
      <p:bldP spid="35" grpId="0"/>
      <p:bldP spid="35" grpId="1"/>
      <p:bldP spid="36" grpId="0"/>
      <p:bldP spid="36" grpId="1"/>
      <p:bldP spid="3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000" dirty="0"/>
              <a:t>The Design Recipe in Your Classroom</a:t>
            </a:r>
          </a:p>
        </p:txBody>
      </p:sp>
      <p:sp>
        <p:nvSpPr>
          <p:cNvPr id="9" name="Content Placeholder 2"/>
          <p:cNvSpPr>
            <a:spLocks noGrp="1"/>
          </p:cNvSpPr>
          <p:nvPr>
            <p:ph idx="1"/>
          </p:nvPr>
        </p:nvSpPr>
        <p:spPr>
          <a:xfrm>
            <a:off x="304800" y="1646238"/>
            <a:ext cx="8686800" cy="4525962"/>
          </a:xfrm>
        </p:spPr>
        <p:txBody>
          <a:bodyPr/>
          <a:lstStyle/>
          <a:p>
            <a:pPr eaLnBrk="1" hangingPunct="1">
              <a:lnSpc>
                <a:spcPct val="150000"/>
              </a:lnSpc>
            </a:pPr>
            <a:r>
              <a:rPr lang="en-US" altLang="en-US" sz="2400" dirty="0">
                <a:latin typeface="Helvetica" charset="0"/>
                <a:ea typeface="Helvetica" charset="0"/>
                <a:cs typeface="Helvetica" charset="0"/>
              </a:rPr>
              <a:t>“Battling”, “Peer Review”, “Challenging”, etc..</a:t>
            </a:r>
          </a:p>
          <a:p>
            <a:pPr lvl="1" eaLnBrk="1" hangingPunct="1">
              <a:lnSpc>
                <a:spcPct val="150000"/>
              </a:lnSpc>
            </a:pPr>
            <a:r>
              <a:rPr lang="en-US" altLang="en-US" sz="2000" dirty="0">
                <a:latin typeface="Helvetica" charset="0"/>
                <a:ea typeface="Helvetica" charset="0"/>
                <a:cs typeface="Helvetica" charset="0"/>
              </a:rPr>
              <a:t>Have students justify each step based on the last</a:t>
            </a:r>
          </a:p>
          <a:p>
            <a:pPr lvl="1" eaLnBrk="1" hangingPunct="1">
              <a:lnSpc>
                <a:spcPct val="150000"/>
              </a:lnSpc>
            </a:pPr>
            <a:r>
              <a:rPr lang="en-US" altLang="en-US" sz="2000" dirty="0">
                <a:latin typeface="Helvetica" charset="0"/>
                <a:ea typeface="Helvetica" charset="0"/>
                <a:cs typeface="Helvetica" charset="0"/>
              </a:rPr>
              <a:t>“Where’d you get that”?</a:t>
            </a:r>
          </a:p>
          <a:p>
            <a:pPr eaLnBrk="1" hangingPunct="1">
              <a:lnSpc>
                <a:spcPct val="150000"/>
              </a:lnSpc>
            </a:pPr>
            <a:r>
              <a:rPr lang="en-US" altLang="en-US" sz="2400" dirty="0">
                <a:latin typeface="Helvetica" charset="0"/>
                <a:ea typeface="Helvetica" charset="0"/>
                <a:cs typeface="Helvetica" charset="0"/>
              </a:rPr>
              <a:t>Tri-fold paper</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Content Placeholder 3">
            <a:extLst>
              <a:ext uri="{FF2B5EF4-FFF2-40B4-BE49-F238E27FC236}">
                <a16:creationId xmlns:a16="http://schemas.microsoft.com/office/drawing/2014/main" id="{AC53A7A4-A567-6842-98B2-FF31080E138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1130571" y="4072615"/>
            <a:ext cx="2447516" cy="183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6" name="Content Placeholder 3">
            <a:extLst>
              <a:ext uri="{FF2B5EF4-FFF2-40B4-BE49-F238E27FC236}">
                <a16:creationId xmlns:a16="http://schemas.microsoft.com/office/drawing/2014/main" id="{0DC24B67-AD21-8147-A548-F4F91091680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bwMode="auto">
          <a:xfrm rot="5400000">
            <a:off x="5828092" y="3801683"/>
            <a:ext cx="3016250" cy="232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7" name="TextBox 6">
            <a:extLst>
              <a:ext uri="{FF2B5EF4-FFF2-40B4-BE49-F238E27FC236}">
                <a16:creationId xmlns:a16="http://schemas.microsoft.com/office/drawing/2014/main" id="{46856884-4F1A-334C-8435-741F88DDCCBF}"/>
              </a:ext>
            </a:extLst>
          </p:cNvPr>
          <p:cNvSpPr txBox="1"/>
          <p:nvPr/>
        </p:nvSpPr>
        <p:spPr>
          <a:xfrm>
            <a:off x="6172200" y="3457575"/>
            <a:ext cx="2086110" cy="307777"/>
          </a:xfrm>
          <a:prstGeom prst="rect">
            <a:avLst/>
          </a:prstGeom>
          <a:noFill/>
        </p:spPr>
        <p:txBody>
          <a:bodyPr wrap="square" rtlCol="0">
            <a:spAutoFit/>
          </a:bodyPr>
          <a:lstStyle/>
          <a:p>
            <a:pPr marR="0" lvl="0" defTabSz="914400" eaLnBrk="1" fontAlgn="auto" latinLnBrk="0" hangingPunct="1">
              <a:lnSpc>
                <a:spcPct val="100000"/>
              </a:lnSpc>
              <a:spcBef>
                <a:spcPts val="0"/>
              </a:spcBef>
              <a:spcAft>
                <a:spcPts val="0"/>
              </a:spcAft>
              <a:buClrTx/>
              <a:buSzTx/>
              <a:tabLst/>
              <a:defRPr/>
            </a:pPr>
            <a:r>
              <a:rPr lang="en-US" sz="1400" dirty="0">
                <a:solidFill>
                  <a:schemeClr val="bg1"/>
                </a:solidFill>
              </a:rPr>
              <a:t>Contract &amp; Purpose</a:t>
            </a:r>
          </a:p>
        </p:txBody>
      </p:sp>
      <p:sp>
        <p:nvSpPr>
          <p:cNvPr id="8" name="TextBox 7">
            <a:extLst>
              <a:ext uri="{FF2B5EF4-FFF2-40B4-BE49-F238E27FC236}">
                <a16:creationId xmlns:a16="http://schemas.microsoft.com/office/drawing/2014/main" id="{774E8204-99C6-384A-9F2A-2ED3CBBA8523}"/>
              </a:ext>
            </a:extLst>
          </p:cNvPr>
          <p:cNvSpPr txBox="1"/>
          <p:nvPr/>
        </p:nvSpPr>
        <p:spPr>
          <a:xfrm>
            <a:off x="6184464" y="4456900"/>
            <a:ext cx="1282571" cy="307777"/>
          </a:xfrm>
          <a:prstGeom prst="rect">
            <a:avLst/>
          </a:prstGeom>
          <a:noFill/>
        </p:spPr>
        <p:txBody>
          <a:bodyPr wrap="square" rtlCol="0">
            <a:spAutoFit/>
          </a:bodyPr>
          <a:lstStyle/>
          <a:p>
            <a:pPr marR="0" lvl="0" defTabSz="914400" eaLnBrk="1" fontAlgn="auto" latinLnBrk="0" hangingPunct="1">
              <a:lnSpc>
                <a:spcPct val="100000"/>
              </a:lnSpc>
              <a:spcBef>
                <a:spcPts val="0"/>
              </a:spcBef>
              <a:spcAft>
                <a:spcPts val="0"/>
              </a:spcAft>
              <a:buClrTx/>
              <a:buSzTx/>
              <a:tabLst/>
              <a:defRPr/>
            </a:pPr>
            <a:r>
              <a:rPr lang="en-US" sz="1400" dirty="0">
                <a:solidFill>
                  <a:schemeClr val="bg1"/>
                </a:solidFill>
              </a:rPr>
              <a:t>Examples</a:t>
            </a:r>
          </a:p>
        </p:txBody>
      </p:sp>
      <p:sp>
        <p:nvSpPr>
          <p:cNvPr id="10" name="TextBox 9">
            <a:extLst>
              <a:ext uri="{FF2B5EF4-FFF2-40B4-BE49-F238E27FC236}">
                <a16:creationId xmlns:a16="http://schemas.microsoft.com/office/drawing/2014/main" id="{0D86C0BC-1C2D-764F-87E3-E42EC1CE44A9}"/>
              </a:ext>
            </a:extLst>
          </p:cNvPr>
          <p:cNvSpPr txBox="1"/>
          <p:nvPr/>
        </p:nvSpPr>
        <p:spPr>
          <a:xfrm>
            <a:off x="6168886" y="5418827"/>
            <a:ext cx="1058623" cy="307777"/>
          </a:xfrm>
          <a:prstGeom prst="rect">
            <a:avLst/>
          </a:prstGeom>
          <a:noFill/>
        </p:spPr>
        <p:txBody>
          <a:bodyPr wrap="square" rtlCol="0">
            <a:spAutoFit/>
          </a:bodyPr>
          <a:lstStyle/>
          <a:p>
            <a:pPr marR="0" lvl="0" defTabSz="914400" eaLnBrk="1" fontAlgn="auto" latinLnBrk="0" hangingPunct="1">
              <a:lnSpc>
                <a:spcPct val="100000"/>
              </a:lnSpc>
              <a:spcBef>
                <a:spcPts val="0"/>
              </a:spcBef>
              <a:spcAft>
                <a:spcPts val="0"/>
              </a:spcAft>
              <a:buClrTx/>
              <a:buSzTx/>
              <a:tabLst/>
              <a:defRPr/>
            </a:pPr>
            <a:r>
              <a:rPr lang="en-US" sz="1400" dirty="0">
                <a:solidFill>
                  <a:schemeClr val="bg1"/>
                </a:solidFill>
              </a:rPr>
              <a:t>Definition</a:t>
            </a:r>
          </a:p>
        </p:txBody>
      </p:sp>
      <p:cxnSp>
        <p:nvCxnSpPr>
          <p:cNvPr id="11" name="Straight Arrow Connector 10">
            <a:extLst>
              <a:ext uri="{FF2B5EF4-FFF2-40B4-BE49-F238E27FC236}">
                <a16:creationId xmlns:a16="http://schemas.microsoft.com/office/drawing/2014/main" id="{DAD410F3-9122-1F4F-9957-164B29E8FBEF}"/>
              </a:ext>
            </a:extLst>
          </p:cNvPr>
          <p:cNvCxnSpPr/>
          <p:nvPr/>
        </p:nvCxnSpPr>
        <p:spPr>
          <a:xfrm>
            <a:off x="3886200" y="4965700"/>
            <a:ext cx="19812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04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par>
                          <p:cTn id="22" fill="hold">
                            <p:stCondLst>
                              <p:cond delay="500"/>
                            </p:stCondLst>
                            <p:childTnLst>
                              <p:par>
                                <p:cTn id="23" presetID="10" presetClass="entr" presetSubtype="0" fill="hold" nodeType="afterEffect">
                                  <p:stCondLst>
                                    <p:cond delay="10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2000"/>
                            </p:stCondLst>
                            <p:childTnLst>
                              <p:par>
                                <p:cTn id="27" presetID="10" presetClass="entr" presetSubtype="0" fill="hold" nodeType="after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7" grpId="0"/>
      <p:bldP spid="8"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Why not just “go nuts”?</a:t>
            </a:r>
          </a:p>
        </p:txBody>
      </p:sp>
      <p:sp>
        <p:nvSpPr>
          <p:cNvPr id="9" name="Content Placeholder 2"/>
          <p:cNvSpPr>
            <a:spLocks noGrp="1"/>
          </p:cNvSpPr>
          <p:nvPr>
            <p:ph idx="1"/>
          </p:nvPr>
        </p:nvSpPr>
        <p:spPr>
          <a:xfrm>
            <a:off x="304800" y="1646238"/>
            <a:ext cx="8686800" cy="4525962"/>
          </a:xfrm>
        </p:spPr>
        <p:txBody>
          <a:bodyPr/>
          <a:lstStyle/>
          <a:p>
            <a:pPr marL="0" indent="0" eaLnBrk="1" hangingPunct="1">
              <a:lnSpc>
                <a:spcPct val="150000"/>
              </a:lnSpc>
              <a:buNone/>
            </a:pPr>
            <a:r>
              <a:rPr lang="en-US" altLang="en-US" sz="2400" b="1" dirty="0">
                <a:latin typeface="Helvetica" charset="0"/>
                <a:ea typeface="ＭＳ Ｐゴシック" charset="-128"/>
                <a:cs typeface="Helvetica" charset="0"/>
              </a:rPr>
              <a:t>What the Design Recipe Buys You</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Scaffold problem-solving</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Multiple representations</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Make thinking explicit</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Pedagogical tool (battling, questioning, presenting)</a:t>
            </a:r>
          </a:p>
          <a:p>
            <a:pPr marL="457200" indent="-457200" eaLnBrk="1" hangingPunct="1">
              <a:lnSpc>
                <a:spcPct val="150000"/>
              </a:lnSpc>
              <a:buFont typeface="+mj-lt"/>
              <a:buAutoNum type="arabicPeriod"/>
            </a:pPr>
            <a:r>
              <a:rPr lang="en-US" altLang="en-US" sz="2400" i="1" dirty="0">
                <a:latin typeface="Helvetica" charset="0"/>
                <a:ea typeface="ＭＳ Ｐゴシック" charset="-128"/>
                <a:cs typeface="Helvetica" charset="0"/>
              </a:rPr>
              <a:t>Equity</a:t>
            </a:r>
            <a:endParaRPr lang="en-US" altLang="en-US" sz="2000" i="1" dirty="0">
              <a:latin typeface="Helvetica" charset="0"/>
              <a:ea typeface="Helvetica" charset="0"/>
              <a:cs typeface="Helvetica"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9CC2786A-4858-8846-93C5-12E88E3090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6600" y="5245731"/>
            <a:ext cx="1524000" cy="1224643"/>
          </a:xfrm>
          <a:prstGeom prst="rect">
            <a:avLst/>
          </a:prstGeom>
        </p:spPr>
      </p:pic>
    </p:spTree>
    <p:extLst>
      <p:ext uri="{BB962C8B-B14F-4D97-AF65-F5344CB8AC3E}">
        <p14:creationId xmlns:p14="http://schemas.microsoft.com/office/powerpoint/2010/main" val="156545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4AC184-0A7F-8E47-B1D8-85F851465646}"/>
              </a:ext>
            </a:extLst>
          </p:cNvPr>
          <p:cNvPicPr>
            <a:picLocks noChangeAspect="1"/>
          </p:cNvPicPr>
          <p:nvPr/>
        </p:nvPicPr>
        <p:blipFill>
          <a:blip r:embed="rId2"/>
          <a:stretch>
            <a:fillRect/>
          </a:stretch>
        </p:blipFill>
        <p:spPr>
          <a:xfrm>
            <a:off x="3810000" y="2469670"/>
            <a:ext cx="6629400" cy="4388329"/>
          </a:xfrm>
          <a:prstGeom prst="rect">
            <a:avLst/>
          </a:prstGeom>
        </p:spPr>
      </p:pic>
      <p:sp>
        <p:nvSpPr>
          <p:cNvPr id="2" name="Title 1">
            <a:extLst>
              <a:ext uri="{FF2B5EF4-FFF2-40B4-BE49-F238E27FC236}">
                <a16:creationId xmlns:a16="http://schemas.microsoft.com/office/drawing/2014/main" id="{5AE4B10B-ABF1-F946-9FC6-34F5D2D190A0}"/>
              </a:ext>
            </a:extLst>
          </p:cNvPr>
          <p:cNvSpPr>
            <a:spLocks noGrp="1"/>
          </p:cNvSpPr>
          <p:nvPr>
            <p:ph type="title"/>
          </p:nvPr>
        </p:nvSpPr>
        <p:spPr/>
        <p:txBody>
          <a:bodyPr/>
          <a:lstStyle/>
          <a:p>
            <a:r>
              <a:rPr lang="en-US" dirty="0"/>
              <a:t>More about Methods</a:t>
            </a:r>
          </a:p>
        </p:txBody>
      </p:sp>
      <p:sp>
        <p:nvSpPr>
          <p:cNvPr id="3" name="Content Placeholder 2">
            <a:extLst>
              <a:ext uri="{FF2B5EF4-FFF2-40B4-BE49-F238E27FC236}">
                <a16:creationId xmlns:a16="http://schemas.microsoft.com/office/drawing/2014/main" id="{E3F9C853-F9C6-9B44-9AA7-39F9318EF0F5}"/>
              </a:ext>
            </a:extLst>
          </p:cNvPr>
          <p:cNvSpPr>
            <a:spLocks noGrp="1"/>
          </p:cNvSpPr>
          <p:nvPr>
            <p:ph idx="1"/>
          </p:nvPr>
        </p:nvSpPr>
        <p:spPr>
          <a:xfrm>
            <a:off x="304800" y="1570038"/>
            <a:ext cx="8686800" cy="4525962"/>
          </a:xfrm>
        </p:spPr>
        <p:txBody>
          <a:bodyPr/>
          <a:lstStyle/>
          <a:p>
            <a:pPr marL="0" indent="0">
              <a:buNone/>
            </a:pPr>
            <a:r>
              <a:rPr lang="en-US" sz="2200" dirty="0">
                <a:solidFill>
                  <a:schemeClr val="accent1"/>
                </a:solidFill>
                <a:latin typeface="Courier New" charset="0"/>
                <a:ea typeface="Courier New" charset="0"/>
                <a:cs typeface="Courier New" charset="0"/>
              </a:rPr>
              <a:t>#&lt;Table&gt;.filter</a:t>
            </a:r>
            <a:r>
              <a:rPr lang="en-US" sz="2200" b="1" spc="-500" dirty="0">
                <a:solidFill>
                  <a:schemeClr val="accent1"/>
                </a:solidFill>
                <a:latin typeface="Courier New" charset="0"/>
                <a:ea typeface="Courier New" charset="0"/>
                <a:cs typeface="Courier New" charset="0"/>
              </a:rPr>
              <a:t> </a:t>
            </a:r>
            <a:r>
              <a:rPr lang="en-US" sz="2200" b="1" spc="-700" dirty="0">
                <a:solidFill>
                  <a:schemeClr val="accent1"/>
                </a:solidFill>
                <a:latin typeface="Courier New" charset="0"/>
                <a:ea typeface="Courier New" charset="0"/>
                <a:cs typeface="Courier New" charset="0"/>
              </a:rPr>
              <a:t>::</a:t>
            </a:r>
            <a:r>
              <a:rPr lang="en-US" sz="2200" b="1" spc="-500" dirty="0">
                <a:solidFill>
                  <a:schemeClr val="accent1"/>
                </a:solidFill>
                <a:latin typeface="Courier New" charset="0"/>
                <a:ea typeface="Courier New" charset="0"/>
                <a:cs typeface="Courier New" charset="0"/>
              </a:rPr>
              <a:t> </a:t>
            </a:r>
            <a:r>
              <a:rPr lang="en-US" sz="2200" dirty="0">
                <a:solidFill>
                  <a:schemeClr val="accent1"/>
                </a:solidFill>
                <a:latin typeface="Courier New" charset="0"/>
                <a:ea typeface="Courier New" charset="0"/>
                <a:cs typeface="Courier New" charset="0"/>
              </a:rPr>
              <a:t>(</a:t>
            </a:r>
            <a:r>
              <a:rPr lang="en-US" sz="2200" b="1" dirty="0">
                <a:solidFill>
                  <a:schemeClr val="accent1"/>
                </a:solidFill>
                <a:latin typeface="Courier New" charset="0"/>
                <a:ea typeface="Courier New" charset="0"/>
                <a:cs typeface="Courier New" charset="0"/>
              </a:rPr>
              <a:t>test</a:t>
            </a:r>
            <a:r>
              <a:rPr lang="en-US" sz="2200" b="1" spc="-500" dirty="0">
                <a:solidFill>
                  <a:schemeClr val="accent1"/>
                </a:solidFill>
                <a:latin typeface="Courier New" charset="0"/>
                <a:ea typeface="Courier New" charset="0"/>
                <a:cs typeface="Courier New" charset="0"/>
              </a:rPr>
              <a:t> </a:t>
            </a:r>
            <a:r>
              <a:rPr lang="en-US" sz="2200" b="1" spc="-700" dirty="0">
                <a:solidFill>
                  <a:schemeClr val="accent1"/>
                </a:solidFill>
                <a:latin typeface="Courier New" charset="0"/>
                <a:ea typeface="Courier New" charset="0"/>
                <a:cs typeface="Courier New" charset="0"/>
              </a:rPr>
              <a:t>::</a:t>
            </a:r>
            <a:r>
              <a:rPr lang="en-US" sz="2200" b="1" spc="-500" dirty="0">
                <a:solidFill>
                  <a:schemeClr val="accent1"/>
                </a:solidFill>
                <a:latin typeface="Courier New" charset="0"/>
                <a:ea typeface="Courier New" charset="0"/>
                <a:cs typeface="Courier New" charset="0"/>
              </a:rPr>
              <a:t> </a:t>
            </a:r>
            <a:r>
              <a:rPr lang="en-US" sz="2200" b="1" dirty="0">
                <a:solidFill>
                  <a:schemeClr val="accent1"/>
                </a:solidFill>
                <a:latin typeface="Courier New" charset="0"/>
                <a:ea typeface="Courier New" charset="0"/>
                <a:cs typeface="Courier New" charset="0"/>
              </a:rPr>
              <a:t>(Row </a:t>
            </a:r>
            <a:r>
              <a:rPr lang="en-US" sz="2200" b="1" dirty="0">
                <a:solidFill>
                  <a:schemeClr val="accent1"/>
                </a:solidFill>
                <a:latin typeface="Courier New" charset="0"/>
                <a:ea typeface="Courier New" charset="0"/>
                <a:cs typeface="Courier New" charset="0"/>
                <a:sym typeface="Wingdings" pitchFamily="2" charset="2"/>
              </a:rPr>
              <a:t> </a:t>
            </a:r>
            <a:r>
              <a:rPr lang="en-US" sz="2200" b="1" dirty="0">
                <a:solidFill>
                  <a:schemeClr val="accent1"/>
                </a:solidFill>
                <a:latin typeface="Courier New" charset="0"/>
                <a:ea typeface="Courier New" charset="0"/>
                <a:cs typeface="Courier New" charset="0"/>
              </a:rPr>
              <a:t>Boolean)</a:t>
            </a:r>
            <a:r>
              <a:rPr lang="en-US" sz="2200" dirty="0">
                <a:solidFill>
                  <a:schemeClr val="accent1"/>
                </a:solidFill>
                <a:latin typeface="Courier New" charset="0"/>
                <a:ea typeface="Courier New" charset="0"/>
                <a:cs typeface="Courier New" charset="0"/>
              </a:rPr>
              <a:t>) </a:t>
            </a:r>
            <a:r>
              <a:rPr lang="en-US" sz="2200" dirty="0">
                <a:solidFill>
                  <a:schemeClr val="accent1"/>
                </a:solidFill>
                <a:latin typeface="Courier New" charset="0"/>
                <a:ea typeface="Courier New" charset="0"/>
                <a:cs typeface="Courier New" charset="0"/>
                <a:sym typeface="Wingdings" pitchFamily="2" charset="2"/>
              </a:rPr>
              <a:t> </a:t>
            </a:r>
            <a:r>
              <a:rPr lang="en-US" sz="2200" dirty="0">
                <a:solidFill>
                  <a:schemeClr val="accent1"/>
                </a:solidFill>
                <a:latin typeface="Courier New" charset="0"/>
                <a:ea typeface="Courier New" charset="0"/>
                <a:cs typeface="Courier New" charset="0"/>
              </a:rPr>
              <a:t>Table</a:t>
            </a:r>
          </a:p>
          <a:p>
            <a:pPr marL="0" indent="0">
              <a:buNone/>
            </a:pPr>
            <a:r>
              <a:rPr lang="en-US" sz="2000" dirty="0">
                <a:solidFill>
                  <a:schemeClr val="accent1"/>
                </a:solidFill>
                <a:latin typeface="Courier New" charset="0"/>
                <a:ea typeface="Courier New" charset="0"/>
                <a:cs typeface="Courier New" charset="0"/>
              </a:rPr>
              <a:t>animals-</a:t>
            </a:r>
            <a:r>
              <a:rPr lang="en-US" sz="2000" dirty="0" err="1">
                <a:solidFill>
                  <a:schemeClr val="accent1"/>
                </a:solidFill>
                <a:latin typeface="Courier New" charset="0"/>
                <a:ea typeface="Courier New" charset="0"/>
                <a:cs typeface="Courier New" charset="0"/>
              </a:rPr>
              <a:t>table.filter</a:t>
            </a:r>
            <a:r>
              <a:rPr lang="en-US" sz="2000" dirty="0">
                <a:solidFill>
                  <a:schemeClr val="accent1"/>
                </a:solidFill>
                <a:latin typeface="Courier New" charset="0"/>
                <a:ea typeface="Courier New" charset="0"/>
                <a:cs typeface="Courier New" charset="0"/>
              </a:rPr>
              <a:t>(is-fixed)</a:t>
            </a:r>
          </a:p>
          <a:p>
            <a:pPr marL="0" indent="0">
              <a:buNone/>
            </a:pPr>
            <a:r>
              <a:rPr lang="en-US" sz="2000" dirty="0">
                <a:solidFill>
                  <a:schemeClr val="accent1"/>
                </a:solidFill>
                <a:latin typeface="Courier New" charset="0"/>
                <a:ea typeface="Courier New" charset="0"/>
                <a:cs typeface="Courier New" charset="0"/>
              </a:rPr>
              <a:t>bar-chart(animals-</a:t>
            </a:r>
            <a:r>
              <a:rPr lang="en-US" sz="2000" dirty="0" err="1">
                <a:solidFill>
                  <a:schemeClr val="accent1"/>
                </a:solidFill>
                <a:latin typeface="Courier New" charset="0"/>
                <a:ea typeface="Courier New" charset="0"/>
                <a:cs typeface="Courier New" charset="0"/>
              </a:rPr>
              <a:t>table.filter</a:t>
            </a:r>
            <a:r>
              <a:rPr lang="en-US" sz="2000" dirty="0">
                <a:solidFill>
                  <a:schemeClr val="accent1"/>
                </a:solidFill>
                <a:latin typeface="Courier New" charset="0"/>
                <a:ea typeface="Courier New" charset="0"/>
                <a:cs typeface="Courier New" charset="0"/>
              </a:rPr>
              <a:t>(is-fixed), “species”) </a:t>
            </a:r>
          </a:p>
          <a:p>
            <a:endParaRPr lang="en-US" sz="2400" dirty="0"/>
          </a:p>
          <a:p>
            <a:r>
              <a:rPr lang="en-US" sz="2400" i="1" dirty="0"/>
              <a:t>Functions can consume other functions!</a:t>
            </a:r>
          </a:p>
          <a:p>
            <a:r>
              <a:rPr lang="en-US" sz="2400" dirty="0"/>
              <a:t>Try using </a:t>
            </a:r>
            <a:r>
              <a:rPr lang="en-US" sz="2400" dirty="0">
                <a:latin typeface="Courier" pitchFamily="2" charset="0"/>
              </a:rPr>
              <a:t>is-young</a:t>
            </a:r>
            <a:r>
              <a:rPr lang="en-US" sz="2400" dirty="0"/>
              <a:t>.</a:t>
            </a:r>
          </a:p>
          <a:p>
            <a:r>
              <a:rPr lang="en-US" sz="2400" dirty="0"/>
              <a:t>Try using </a:t>
            </a:r>
            <a:r>
              <a:rPr lang="en-US" sz="2400" dirty="0">
                <a:latin typeface="Courier" pitchFamily="2" charset="0"/>
              </a:rPr>
              <a:t>gender</a:t>
            </a:r>
            <a:r>
              <a:rPr lang="en-US" sz="2400" dirty="0"/>
              <a:t>.</a:t>
            </a:r>
          </a:p>
          <a:p>
            <a:pPr lvl="1"/>
            <a:r>
              <a:rPr lang="en-US" sz="2000" dirty="0">
                <a:latin typeface="Courier" pitchFamily="2" charset="0"/>
              </a:rPr>
              <a:t>filter</a:t>
            </a:r>
            <a:r>
              <a:rPr lang="en-US" sz="2000" dirty="0"/>
              <a:t> needs Boolean-producing functions!</a:t>
            </a:r>
          </a:p>
          <a:p>
            <a:endParaRPr lang="en-US" sz="2400" dirty="0"/>
          </a:p>
          <a:p>
            <a:endParaRPr lang="en-US" sz="2200" dirty="0">
              <a:latin typeface="Courier" pitchFamily="2" charset="0"/>
            </a:endParaRPr>
          </a:p>
        </p:txBody>
      </p:sp>
    </p:spTree>
    <p:extLst>
      <p:ext uri="{BB962C8B-B14F-4D97-AF65-F5344CB8AC3E}">
        <p14:creationId xmlns:p14="http://schemas.microsoft.com/office/powerpoint/2010/main" val="43760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4AC184-0A7F-8E47-B1D8-85F851465646}"/>
              </a:ext>
            </a:extLst>
          </p:cNvPr>
          <p:cNvPicPr>
            <a:picLocks noChangeAspect="1"/>
          </p:cNvPicPr>
          <p:nvPr/>
        </p:nvPicPr>
        <p:blipFill>
          <a:blip r:embed="rId2"/>
          <a:stretch>
            <a:fillRect/>
          </a:stretch>
        </p:blipFill>
        <p:spPr>
          <a:xfrm>
            <a:off x="3810000" y="2469670"/>
            <a:ext cx="6629400" cy="4388329"/>
          </a:xfrm>
          <a:prstGeom prst="rect">
            <a:avLst/>
          </a:prstGeom>
        </p:spPr>
      </p:pic>
      <p:sp>
        <p:nvSpPr>
          <p:cNvPr id="2" name="Title 1">
            <a:extLst>
              <a:ext uri="{FF2B5EF4-FFF2-40B4-BE49-F238E27FC236}">
                <a16:creationId xmlns:a16="http://schemas.microsoft.com/office/drawing/2014/main" id="{5AE4B10B-ABF1-F946-9FC6-34F5D2D190A0}"/>
              </a:ext>
            </a:extLst>
          </p:cNvPr>
          <p:cNvSpPr>
            <a:spLocks noGrp="1"/>
          </p:cNvSpPr>
          <p:nvPr>
            <p:ph type="title"/>
          </p:nvPr>
        </p:nvSpPr>
        <p:spPr/>
        <p:txBody>
          <a:bodyPr/>
          <a:lstStyle/>
          <a:p>
            <a:r>
              <a:rPr lang="en-US" dirty="0"/>
              <a:t>Methods, Man</a:t>
            </a:r>
          </a:p>
        </p:txBody>
      </p:sp>
      <p:sp>
        <p:nvSpPr>
          <p:cNvPr id="3" name="Content Placeholder 2">
            <a:extLst>
              <a:ext uri="{FF2B5EF4-FFF2-40B4-BE49-F238E27FC236}">
                <a16:creationId xmlns:a16="http://schemas.microsoft.com/office/drawing/2014/main" id="{E3F9C853-F9C6-9B44-9AA7-39F9318EF0F5}"/>
              </a:ext>
            </a:extLst>
          </p:cNvPr>
          <p:cNvSpPr>
            <a:spLocks noGrp="1"/>
          </p:cNvSpPr>
          <p:nvPr>
            <p:ph idx="1"/>
          </p:nvPr>
        </p:nvSpPr>
        <p:spPr>
          <a:xfrm>
            <a:off x="76200" y="1570038"/>
            <a:ext cx="9067800" cy="4525962"/>
          </a:xfrm>
        </p:spPr>
        <p:txBody>
          <a:bodyPr/>
          <a:lstStyle/>
          <a:p>
            <a:pPr marL="0" indent="0">
              <a:buNone/>
            </a:pPr>
            <a:r>
              <a:rPr lang="en-US" sz="2200" spc="-100" dirty="0">
                <a:solidFill>
                  <a:schemeClr val="accent1"/>
                </a:solidFill>
                <a:latin typeface="Courier New" charset="0"/>
                <a:ea typeface="Courier New" charset="0"/>
                <a:cs typeface="Courier New" charset="0"/>
              </a:rPr>
              <a:t>#&lt;T&gt;.build-column</a:t>
            </a:r>
            <a:r>
              <a:rPr lang="en-US" sz="2200" b="1" spc="-700" dirty="0">
                <a:solidFill>
                  <a:schemeClr val="accent1"/>
                </a:solidFill>
                <a:latin typeface="Courier New" charset="0"/>
                <a:ea typeface="Courier New" charset="0"/>
                <a:cs typeface="Courier New" charset="0"/>
              </a:rPr>
              <a:t> ::</a:t>
            </a:r>
            <a:r>
              <a:rPr lang="en-US" sz="2200" b="1" spc="-100" dirty="0">
                <a:solidFill>
                  <a:schemeClr val="accent1"/>
                </a:solidFill>
                <a:latin typeface="Courier New" charset="0"/>
                <a:ea typeface="Courier New" charset="0"/>
                <a:cs typeface="Courier New" charset="0"/>
              </a:rPr>
              <a:t> </a:t>
            </a:r>
            <a:r>
              <a:rPr lang="en-US" sz="2200" spc="-100" dirty="0">
                <a:solidFill>
                  <a:schemeClr val="accent1"/>
                </a:solidFill>
                <a:latin typeface="Courier New" charset="0"/>
                <a:ea typeface="Courier New" charset="0"/>
                <a:cs typeface="Courier New" charset="0"/>
              </a:rPr>
              <a:t>(</a:t>
            </a:r>
            <a:r>
              <a:rPr lang="en-US" sz="2200" b="1" spc="-100" dirty="0">
                <a:solidFill>
                  <a:schemeClr val="accent1"/>
                </a:solidFill>
                <a:latin typeface="Courier New" charset="0"/>
                <a:ea typeface="Courier New" charset="0"/>
                <a:cs typeface="Courier New" charset="0"/>
              </a:rPr>
              <a:t>col</a:t>
            </a:r>
            <a:r>
              <a:rPr lang="en-US" sz="2200" b="1" spc="-700" dirty="0">
                <a:solidFill>
                  <a:schemeClr val="accent1"/>
                </a:solidFill>
                <a:latin typeface="Courier New" charset="0"/>
                <a:ea typeface="Courier New" charset="0"/>
                <a:cs typeface="Courier New" charset="0"/>
              </a:rPr>
              <a:t>::</a:t>
            </a:r>
            <a:r>
              <a:rPr lang="en-US" sz="2200" b="1" spc="-500" dirty="0">
                <a:solidFill>
                  <a:schemeClr val="accent1"/>
                </a:solidFill>
                <a:latin typeface="Courier New" charset="0"/>
                <a:ea typeface="Courier New" charset="0"/>
                <a:cs typeface="Courier New" charset="0"/>
              </a:rPr>
              <a:t> </a:t>
            </a:r>
            <a:r>
              <a:rPr lang="en-US" sz="2200" b="1" spc="-100" dirty="0">
                <a:solidFill>
                  <a:schemeClr val="accent1"/>
                </a:solidFill>
                <a:latin typeface="Courier New" charset="0"/>
                <a:ea typeface="Courier New" charset="0"/>
                <a:cs typeface="Courier New" charset="0"/>
              </a:rPr>
              <a:t>String, b</a:t>
            </a:r>
            <a:r>
              <a:rPr lang="en-US" sz="2200" b="1" spc="-500" dirty="0">
                <a:solidFill>
                  <a:schemeClr val="accent1"/>
                </a:solidFill>
                <a:latin typeface="Courier New" charset="0"/>
                <a:ea typeface="Courier New" charset="0"/>
                <a:cs typeface="Courier New" charset="0"/>
              </a:rPr>
              <a:t> </a:t>
            </a:r>
            <a:r>
              <a:rPr lang="en-US" sz="2200" b="1" spc="-700" dirty="0">
                <a:solidFill>
                  <a:schemeClr val="accent1"/>
                </a:solidFill>
                <a:latin typeface="Courier New" charset="0"/>
                <a:ea typeface="Courier New" charset="0"/>
                <a:cs typeface="Courier New" charset="0"/>
              </a:rPr>
              <a:t>:: </a:t>
            </a:r>
            <a:r>
              <a:rPr lang="en-US" sz="2200" b="1" spc="-100" dirty="0">
                <a:solidFill>
                  <a:schemeClr val="accent1"/>
                </a:solidFill>
                <a:latin typeface="Courier New" charset="0"/>
                <a:ea typeface="Courier New" charset="0"/>
                <a:cs typeface="Courier New" charset="0"/>
              </a:rPr>
              <a:t>(</a:t>
            </a:r>
            <a:r>
              <a:rPr lang="en-US" sz="2200" b="1" spc="-100" dirty="0" err="1">
                <a:solidFill>
                  <a:schemeClr val="accent1"/>
                </a:solidFill>
                <a:latin typeface="Courier New" charset="0"/>
                <a:ea typeface="Courier New" charset="0"/>
                <a:cs typeface="Courier New" charset="0"/>
              </a:rPr>
              <a:t>Row</a:t>
            </a:r>
            <a:r>
              <a:rPr lang="en-US" sz="2200" b="1" spc="-100" dirty="0" err="1">
                <a:solidFill>
                  <a:schemeClr val="accent1"/>
                </a:solidFill>
                <a:latin typeface="Courier New" charset="0"/>
                <a:ea typeface="Courier New" charset="0"/>
                <a:cs typeface="Courier New" charset="0"/>
                <a:sym typeface="Wingdings" pitchFamily="2" charset="2"/>
              </a:rPr>
              <a:t></a:t>
            </a:r>
            <a:r>
              <a:rPr lang="en-US" sz="2200" b="1" spc="-100" dirty="0" err="1">
                <a:solidFill>
                  <a:schemeClr val="accent1"/>
                </a:solidFill>
                <a:latin typeface="Courier New" charset="0"/>
                <a:ea typeface="Courier New" charset="0"/>
                <a:cs typeface="Courier New" charset="0"/>
              </a:rPr>
              <a:t>Value</a:t>
            </a:r>
            <a:r>
              <a:rPr lang="en-US" sz="2200" b="1" spc="-100" dirty="0">
                <a:solidFill>
                  <a:schemeClr val="accent1"/>
                </a:solidFill>
                <a:latin typeface="Courier New" charset="0"/>
                <a:ea typeface="Courier New" charset="0"/>
                <a:cs typeface="Courier New" charset="0"/>
              </a:rPr>
              <a:t>)</a:t>
            </a:r>
            <a:r>
              <a:rPr lang="en-US" sz="2200" spc="-100" dirty="0">
                <a:solidFill>
                  <a:schemeClr val="accent1"/>
                </a:solidFill>
                <a:latin typeface="Courier New" charset="0"/>
                <a:ea typeface="Courier New" charset="0"/>
                <a:cs typeface="Courier New" charset="0"/>
              </a:rPr>
              <a:t>)</a:t>
            </a:r>
            <a:r>
              <a:rPr lang="en-US" sz="2200" spc="-100" dirty="0">
                <a:solidFill>
                  <a:schemeClr val="accent1"/>
                </a:solidFill>
                <a:latin typeface="Courier New" charset="0"/>
                <a:ea typeface="Courier New" charset="0"/>
                <a:cs typeface="Courier New" charset="0"/>
                <a:sym typeface="Wingdings" pitchFamily="2" charset="2"/>
              </a:rPr>
              <a:t> </a:t>
            </a:r>
            <a:r>
              <a:rPr lang="en-US" sz="2200" spc="-100" dirty="0">
                <a:solidFill>
                  <a:schemeClr val="accent1"/>
                </a:solidFill>
                <a:latin typeface="Courier New" charset="0"/>
                <a:ea typeface="Courier New" charset="0"/>
                <a:cs typeface="Courier New" charset="0"/>
              </a:rPr>
              <a:t>Table</a:t>
            </a:r>
          </a:p>
          <a:p>
            <a:pPr marL="0" indent="0">
              <a:buNone/>
            </a:pPr>
            <a:endParaRPr lang="en-US" sz="2000" dirty="0">
              <a:solidFill>
                <a:schemeClr val="accent1"/>
              </a:solidFill>
              <a:latin typeface="Courier New" charset="0"/>
              <a:ea typeface="Courier New" charset="0"/>
              <a:cs typeface="Courier New" charset="0"/>
            </a:endParaRPr>
          </a:p>
          <a:p>
            <a:pPr marL="0" indent="0">
              <a:buNone/>
            </a:pPr>
            <a:r>
              <a:rPr lang="en-US" sz="2000" dirty="0">
                <a:solidFill>
                  <a:schemeClr val="accent1"/>
                </a:solidFill>
                <a:latin typeface="Courier New" charset="0"/>
                <a:ea typeface="Courier New" charset="0"/>
                <a:cs typeface="Courier New" charset="0"/>
              </a:rPr>
              <a:t>animals-</a:t>
            </a:r>
            <a:r>
              <a:rPr lang="en-US" sz="2000" dirty="0" err="1">
                <a:solidFill>
                  <a:schemeClr val="accent1"/>
                </a:solidFill>
                <a:latin typeface="Courier New" charset="0"/>
                <a:ea typeface="Courier New" charset="0"/>
                <a:cs typeface="Courier New" charset="0"/>
              </a:rPr>
              <a:t>table.build</a:t>
            </a:r>
            <a:r>
              <a:rPr lang="en-US" sz="2000" dirty="0">
                <a:solidFill>
                  <a:schemeClr val="accent1"/>
                </a:solidFill>
                <a:latin typeface="Courier New" charset="0"/>
                <a:ea typeface="Courier New" charset="0"/>
                <a:cs typeface="Courier New" charset="0"/>
              </a:rPr>
              <a:t>-column(“young”, is-young)</a:t>
            </a:r>
          </a:p>
          <a:p>
            <a:endParaRPr lang="en-US" sz="2400" b="1" dirty="0"/>
          </a:p>
          <a:p>
            <a:r>
              <a:rPr lang="en-US" sz="2400" b="1" dirty="0"/>
              <a:t>Challenge:</a:t>
            </a:r>
          </a:p>
          <a:p>
            <a:pPr marL="400050" lvl="1" indent="0">
              <a:buNone/>
            </a:pPr>
            <a:r>
              <a:rPr lang="en-US" sz="2200" dirty="0"/>
              <a:t>Make a pie-chart showing how many animals</a:t>
            </a:r>
          </a:p>
          <a:p>
            <a:pPr marL="400050" lvl="1" indent="0">
              <a:buNone/>
            </a:pPr>
            <a:r>
              <a:rPr lang="en-US" sz="2200" dirty="0"/>
              <a:t>in the dataset are young v. “not-young”</a:t>
            </a:r>
          </a:p>
          <a:p>
            <a:endParaRPr lang="en-US" sz="2200" dirty="0">
              <a:latin typeface="Courier" pitchFamily="2" charset="0"/>
            </a:endParaRPr>
          </a:p>
        </p:txBody>
      </p:sp>
    </p:spTree>
    <p:extLst>
      <p:ext uri="{BB962C8B-B14F-4D97-AF65-F5344CB8AC3E}">
        <p14:creationId xmlns:p14="http://schemas.microsoft.com/office/powerpoint/2010/main" val="9607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5BBA4-3B52-044F-A453-D7950A71173D}"/>
              </a:ext>
            </a:extLst>
          </p:cNvPr>
          <p:cNvSpPr>
            <a:spLocks noGrp="1"/>
          </p:cNvSpPr>
          <p:nvPr>
            <p:ph type="title"/>
          </p:nvPr>
        </p:nvSpPr>
        <p:spPr/>
        <p:txBody>
          <a:bodyPr/>
          <a:lstStyle/>
          <a:p>
            <a:r>
              <a:rPr lang="en-US" dirty="0"/>
              <a:t>What’s the pattern?</a:t>
            </a:r>
          </a:p>
        </p:txBody>
      </p:sp>
      <p:sp>
        <p:nvSpPr>
          <p:cNvPr id="3" name="Content Placeholder 2">
            <a:extLst>
              <a:ext uri="{FF2B5EF4-FFF2-40B4-BE49-F238E27FC236}">
                <a16:creationId xmlns:a16="http://schemas.microsoft.com/office/drawing/2014/main" id="{5AAA4078-9B03-4744-917B-B2D3C8A524C5}"/>
              </a:ext>
            </a:extLst>
          </p:cNvPr>
          <p:cNvSpPr>
            <a:spLocks noGrp="1"/>
          </p:cNvSpPr>
          <p:nvPr>
            <p:ph idx="1"/>
          </p:nvPr>
        </p:nvSpPr>
        <p:spPr>
          <a:xfrm>
            <a:off x="304800" y="1600200"/>
            <a:ext cx="8686800" cy="4648200"/>
          </a:xfrm>
        </p:spPr>
        <p:txBody>
          <a:bodyPr/>
          <a:lstStyle/>
          <a:p>
            <a:r>
              <a:rPr lang="en-US" sz="2400" dirty="0"/>
              <a:t>“Make a </a:t>
            </a:r>
            <a:r>
              <a:rPr lang="en-US" sz="2400" b="1" dirty="0"/>
              <a:t>pie-chart</a:t>
            </a:r>
            <a:r>
              <a:rPr lang="en-US" sz="2400" dirty="0"/>
              <a:t> of </a:t>
            </a:r>
            <a:r>
              <a:rPr lang="en-US" sz="2400" b="1" dirty="0"/>
              <a:t>dogs</a:t>
            </a:r>
            <a:r>
              <a:rPr lang="en-US" sz="2400" dirty="0"/>
              <a:t>, showing how many are </a:t>
            </a:r>
            <a:r>
              <a:rPr lang="en-US" sz="2400" b="1" dirty="0"/>
              <a:t>fixed</a:t>
            </a:r>
            <a:r>
              <a:rPr lang="en-US" sz="2400" dirty="0"/>
              <a:t>”</a:t>
            </a:r>
          </a:p>
          <a:p>
            <a:r>
              <a:rPr lang="en-US" sz="2400" dirty="0"/>
              <a:t>“Make a </a:t>
            </a:r>
            <a:r>
              <a:rPr lang="en-US" sz="2400" b="1" dirty="0"/>
              <a:t>bar-chart</a:t>
            </a:r>
            <a:r>
              <a:rPr lang="en-US" sz="2400" dirty="0"/>
              <a:t> of </a:t>
            </a:r>
            <a:r>
              <a:rPr lang="en-US" sz="2400" b="1" dirty="0"/>
              <a:t>young animals</a:t>
            </a:r>
            <a:r>
              <a:rPr lang="en-US" sz="2400" dirty="0"/>
              <a:t>, showing </a:t>
            </a:r>
            <a:r>
              <a:rPr lang="en-US" sz="2400" b="1" dirty="0"/>
              <a:t>species</a:t>
            </a:r>
            <a:r>
              <a:rPr lang="en-US" sz="2400" dirty="0"/>
              <a:t>”</a:t>
            </a:r>
          </a:p>
          <a:p>
            <a:r>
              <a:rPr lang="en-US" sz="2400" dirty="0"/>
              <a:t>Can you come up with other examples?</a:t>
            </a:r>
          </a:p>
          <a:p>
            <a:endParaRPr lang="en-US" sz="2400" dirty="0"/>
          </a:p>
          <a:p>
            <a:pPr>
              <a:lnSpc>
                <a:spcPct val="150000"/>
              </a:lnSpc>
            </a:pPr>
            <a:endParaRPr lang="en-US" sz="2400" dirty="0"/>
          </a:p>
          <a:p>
            <a:pPr marL="0" indent="0">
              <a:buNone/>
            </a:pPr>
            <a:endParaRPr lang="en-US" sz="2400" i="1" dirty="0"/>
          </a:p>
          <a:p>
            <a:pPr marL="0" indent="0" algn="ctr">
              <a:buNone/>
            </a:pPr>
            <a:r>
              <a:rPr lang="en-US" i="1" dirty="0"/>
              <a:t>“Make  a  &lt;</a:t>
            </a:r>
            <a:r>
              <a:rPr lang="en-US" b="1" i="1" dirty="0">
                <a:solidFill>
                  <a:srgbClr val="0070C0"/>
                </a:solidFill>
              </a:rPr>
              <a:t>display</a:t>
            </a:r>
            <a:r>
              <a:rPr lang="en-US" i="1" dirty="0"/>
              <a:t>&gt;</a:t>
            </a:r>
            <a:r>
              <a:rPr lang="en-US" b="1" i="1" dirty="0"/>
              <a:t> </a:t>
            </a:r>
            <a:r>
              <a:rPr lang="en-US" i="1" dirty="0"/>
              <a:t>of  &lt;</a:t>
            </a:r>
            <a:r>
              <a:rPr lang="en-US" b="1" i="1" dirty="0">
                <a:solidFill>
                  <a:srgbClr val="00B050"/>
                </a:solidFill>
              </a:rPr>
              <a:t>subset</a:t>
            </a:r>
            <a:r>
              <a:rPr lang="en-US" i="1" dirty="0">
                <a:solidFill>
                  <a:schemeClr val="bg1"/>
                </a:solidFill>
              </a:rPr>
              <a:t>&gt;</a:t>
            </a:r>
            <a:r>
              <a:rPr lang="en-US" i="1" dirty="0"/>
              <a:t>,  showing  &lt;</a:t>
            </a:r>
            <a:r>
              <a:rPr lang="en-US" b="1" i="1" dirty="0">
                <a:solidFill>
                  <a:schemeClr val="accent1"/>
                </a:solidFill>
              </a:rPr>
              <a:t>data</a:t>
            </a:r>
            <a:r>
              <a:rPr lang="en-US" i="1" dirty="0">
                <a:solidFill>
                  <a:schemeClr val="bg1"/>
                </a:solidFill>
              </a:rPr>
              <a:t>&gt;</a:t>
            </a:r>
            <a:r>
              <a:rPr lang="en-US" i="1" dirty="0"/>
              <a:t>”</a:t>
            </a:r>
          </a:p>
        </p:txBody>
      </p:sp>
      <p:sp>
        <p:nvSpPr>
          <p:cNvPr id="4" name="Footer Placeholder 3">
            <a:extLst>
              <a:ext uri="{FF2B5EF4-FFF2-40B4-BE49-F238E27FC236}">
                <a16:creationId xmlns:a16="http://schemas.microsoft.com/office/drawing/2014/main" id="{0F8848A8-445A-1441-8846-2E5AE6346E67}"/>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5" name="Rectangular Callout 4">
            <a:extLst>
              <a:ext uri="{FF2B5EF4-FFF2-40B4-BE49-F238E27FC236}">
                <a16:creationId xmlns:a16="http://schemas.microsoft.com/office/drawing/2014/main" id="{F3739C14-B114-0C4E-9308-AF754278F5D1}"/>
              </a:ext>
            </a:extLst>
          </p:cNvPr>
          <p:cNvSpPr/>
          <p:nvPr/>
        </p:nvSpPr>
        <p:spPr>
          <a:xfrm>
            <a:off x="1786890" y="3185160"/>
            <a:ext cx="1676400" cy="1066800"/>
          </a:xfrm>
          <a:prstGeom prst="wedgeRectCallout">
            <a:avLst>
              <a:gd name="adj1" fmla="val 120439"/>
              <a:gd name="adj2" fmla="val 69878"/>
            </a:avLst>
          </a:prstGeom>
          <a:solidFill>
            <a:srgbClr val="92D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1) If needed, write a </a:t>
            </a:r>
            <a:r>
              <a:rPr lang="en-US" sz="2000" b="1" u="sng" dirty="0"/>
              <a:t>filter function</a:t>
            </a:r>
          </a:p>
        </p:txBody>
      </p:sp>
      <p:sp>
        <p:nvSpPr>
          <p:cNvPr id="6" name="Rectangular Callout 5">
            <a:extLst>
              <a:ext uri="{FF2B5EF4-FFF2-40B4-BE49-F238E27FC236}">
                <a16:creationId xmlns:a16="http://schemas.microsoft.com/office/drawing/2014/main" id="{E0262B34-8637-0540-9AAE-DF70E7AB2222}"/>
              </a:ext>
            </a:extLst>
          </p:cNvPr>
          <p:cNvSpPr/>
          <p:nvPr/>
        </p:nvSpPr>
        <p:spPr>
          <a:xfrm>
            <a:off x="5190744" y="3185160"/>
            <a:ext cx="1752600" cy="1066800"/>
          </a:xfrm>
          <a:prstGeom prst="wedgeRectCallout">
            <a:avLst>
              <a:gd name="adj1" fmla="val 86422"/>
              <a:gd name="adj2" fmla="val 6582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2) If needed, write a </a:t>
            </a:r>
            <a:r>
              <a:rPr lang="en-US" sz="2000" b="1" u="sng" dirty="0"/>
              <a:t>builder function</a:t>
            </a:r>
          </a:p>
        </p:txBody>
      </p:sp>
      <p:sp>
        <p:nvSpPr>
          <p:cNvPr id="8" name="Rectangle 7">
            <a:extLst>
              <a:ext uri="{FF2B5EF4-FFF2-40B4-BE49-F238E27FC236}">
                <a16:creationId xmlns:a16="http://schemas.microsoft.com/office/drawing/2014/main" id="{C9C9433E-9F10-B04F-8F96-94986716F687}"/>
              </a:ext>
            </a:extLst>
          </p:cNvPr>
          <p:cNvSpPr/>
          <p:nvPr/>
        </p:nvSpPr>
        <p:spPr>
          <a:xfrm>
            <a:off x="1618488" y="5181600"/>
            <a:ext cx="2013204" cy="1066800"/>
          </a:xfrm>
          <a:prstGeom prst="rect">
            <a:avLst/>
          </a:prstGeom>
          <a:solidFill>
            <a:srgbClr val="FF12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3) Use </a:t>
            </a:r>
            <a:r>
              <a:rPr lang="en-US" sz="2000" b="1" u="sng" dirty="0"/>
              <a:t>methods</a:t>
            </a:r>
            <a:r>
              <a:rPr lang="en-US" sz="2000" dirty="0"/>
              <a:t> to make your table</a:t>
            </a:r>
          </a:p>
        </p:txBody>
      </p:sp>
      <p:sp>
        <p:nvSpPr>
          <p:cNvPr id="9" name="Rectangular Callout 8">
            <a:extLst>
              <a:ext uri="{FF2B5EF4-FFF2-40B4-BE49-F238E27FC236}">
                <a16:creationId xmlns:a16="http://schemas.microsoft.com/office/drawing/2014/main" id="{764964CA-0C46-D744-AF2B-28B7B67D187B}"/>
              </a:ext>
            </a:extLst>
          </p:cNvPr>
          <p:cNvSpPr/>
          <p:nvPr/>
        </p:nvSpPr>
        <p:spPr>
          <a:xfrm>
            <a:off x="4899660" y="5181600"/>
            <a:ext cx="2019300" cy="1066800"/>
          </a:xfrm>
          <a:prstGeom prst="wedgeRectCallout">
            <a:avLst>
              <a:gd name="adj1" fmla="val -114844"/>
              <a:gd name="adj2" fmla="val -69551"/>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4) Make the </a:t>
            </a:r>
            <a:r>
              <a:rPr lang="en-US" sz="2000" b="1" u="sng" dirty="0"/>
              <a:t>display</a:t>
            </a:r>
            <a:r>
              <a:rPr lang="en-US" sz="2000" dirty="0"/>
              <a:t> from that table</a:t>
            </a:r>
          </a:p>
        </p:txBody>
      </p:sp>
    </p:spTree>
    <p:extLst>
      <p:ext uri="{BB962C8B-B14F-4D97-AF65-F5344CB8AC3E}">
        <p14:creationId xmlns:p14="http://schemas.microsoft.com/office/powerpoint/2010/main" val="199432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8"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3C00F-F5F5-A14B-BFC2-539A9391F437}"/>
              </a:ext>
            </a:extLst>
          </p:cNvPr>
          <p:cNvSpPr>
            <a:spLocks noGrp="1"/>
          </p:cNvSpPr>
          <p:nvPr>
            <p:ph type="title"/>
          </p:nvPr>
        </p:nvSpPr>
        <p:spPr/>
        <p:txBody>
          <a:bodyPr/>
          <a:lstStyle/>
          <a:p>
            <a:r>
              <a:rPr lang="en-US" dirty="0"/>
              <a:t>Get those reps!</a:t>
            </a:r>
          </a:p>
        </p:txBody>
      </p:sp>
      <p:sp>
        <p:nvSpPr>
          <p:cNvPr id="3" name="Content Placeholder 2">
            <a:extLst>
              <a:ext uri="{FF2B5EF4-FFF2-40B4-BE49-F238E27FC236}">
                <a16:creationId xmlns:a16="http://schemas.microsoft.com/office/drawing/2014/main" id="{34285160-0FBE-F14A-8F0A-327F9C1F0881}"/>
              </a:ext>
            </a:extLst>
          </p:cNvPr>
          <p:cNvSpPr>
            <a:spLocks noGrp="1"/>
          </p:cNvSpPr>
          <p:nvPr>
            <p:ph idx="1"/>
          </p:nvPr>
        </p:nvSpPr>
        <p:spPr/>
        <p:txBody>
          <a:bodyPr/>
          <a:lstStyle/>
          <a:p>
            <a:r>
              <a:rPr lang="en-US" dirty="0"/>
              <a:t>Make a </a:t>
            </a:r>
            <a:r>
              <a:rPr lang="en-US" b="1" dirty="0"/>
              <a:t>pie-chart</a:t>
            </a:r>
            <a:r>
              <a:rPr lang="en-US" dirty="0"/>
              <a:t> of </a:t>
            </a:r>
            <a:r>
              <a:rPr lang="en-US" b="1" dirty="0"/>
              <a:t>cats</a:t>
            </a:r>
            <a:r>
              <a:rPr lang="en-US" dirty="0"/>
              <a:t>, showing how many are </a:t>
            </a:r>
            <a:r>
              <a:rPr lang="en-US" b="1" dirty="0"/>
              <a:t>fixed or unfixed.</a:t>
            </a:r>
          </a:p>
          <a:p>
            <a:endParaRPr lang="en-US" b="1" dirty="0"/>
          </a:p>
          <a:p>
            <a:r>
              <a:rPr lang="en-US" dirty="0"/>
              <a:t>Make a </a:t>
            </a:r>
            <a:r>
              <a:rPr lang="en-US" b="1" dirty="0"/>
              <a:t>bar-chart</a:t>
            </a:r>
            <a:r>
              <a:rPr lang="en-US" dirty="0"/>
              <a:t> of </a:t>
            </a:r>
            <a:r>
              <a:rPr lang="en-US" b="1" dirty="0"/>
              <a:t>fixed animals</a:t>
            </a:r>
            <a:r>
              <a:rPr lang="en-US" dirty="0"/>
              <a:t>, showing distribution of </a:t>
            </a:r>
            <a:r>
              <a:rPr lang="en-US" b="1" dirty="0"/>
              <a:t>species.</a:t>
            </a:r>
          </a:p>
          <a:p>
            <a:endParaRPr lang="en-US" b="1" dirty="0"/>
          </a:p>
          <a:p>
            <a:r>
              <a:rPr lang="en-US" dirty="0"/>
              <a:t>Make a </a:t>
            </a:r>
            <a:r>
              <a:rPr lang="en-US" b="1" dirty="0"/>
              <a:t>bar chart</a:t>
            </a:r>
            <a:r>
              <a:rPr lang="en-US" dirty="0"/>
              <a:t> of </a:t>
            </a:r>
            <a:r>
              <a:rPr lang="en-US" b="1" dirty="0"/>
              <a:t>young animals</a:t>
            </a:r>
            <a:r>
              <a:rPr lang="en-US" dirty="0"/>
              <a:t>, showing how many are </a:t>
            </a:r>
            <a:r>
              <a:rPr lang="en-US" b="1" dirty="0"/>
              <a:t>cats or “not-cats”</a:t>
            </a:r>
          </a:p>
          <a:p>
            <a:pPr marL="0" indent="0" algn="ctr">
              <a:buNone/>
            </a:pPr>
            <a:endParaRPr lang="en-US" sz="2000" i="1" dirty="0"/>
          </a:p>
          <a:p>
            <a:pPr marL="0" indent="0" algn="ctr">
              <a:buNone/>
            </a:pPr>
            <a:r>
              <a:rPr lang="en-US" sz="2000" i="1" dirty="0"/>
              <a:t>(You can use Blank Design Recipes on </a:t>
            </a:r>
            <a:r>
              <a:rPr lang="en-US" sz="2000" b="1" i="1" dirty="0"/>
              <a:t>Page 60</a:t>
            </a:r>
            <a:r>
              <a:rPr lang="en-US" sz="2000" i="1" dirty="0"/>
              <a:t>)</a:t>
            </a:r>
          </a:p>
        </p:txBody>
      </p:sp>
      <p:sp>
        <p:nvSpPr>
          <p:cNvPr id="4" name="Footer Placeholder 3">
            <a:extLst>
              <a:ext uri="{FF2B5EF4-FFF2-40B4-BE49-F238E27FC236}">
                <a16:creationId xmlns:a16="http://schemas.microsoft.com/office/drawing/2014/main" id="{2AA3DB3E-DB79-C749-A142-E8EC4CA65648}"/>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9079494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12</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2350367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3</a:t>
            </a:r>
          </a:p>
        </p:txBody>
      </p:sp>
    </p:spTree>
    <p:extLst>
      <p:ext uri="{BB962C8B-B14F-4D97-AF65-F5344CB8AC3E}">
        <p14:creationId xmlns:p14="http://schemas.microsoft.com/office/powerpoint/2010/main" val="81318721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2514600" y="1722438"/>
            <a:ext cx="6477000" cy="4525962"/>
          </a:xfrm>
        </p:spPr>
        <p:txBody>
          <a:bodyPr/>
          <a:lstStyle/>
          <a:p>
            <a:pPr marL="0" indent="0" algn="r">
              <a:buNone/>
            </a:pPr>
            <a:endParaRPr lang="en-US" sz="4000" i="1" dirty="0"/>
          </a:p>
          <a:p>
            <a:pPr marL="0" indent="0" algn="r">
              <a:buNone/>
            </a:pPr>
            <a:r>
              <a:rPr lang="en-US" sz="4000" i="1" dirty="0"/>
              <a:t>“Which 10 animals best represent the animals at the shelter?”</a:t>
            </a: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FCE191CE-7FD3-4B41-BC08-81CF3A0BC5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3592831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Challenge:</a:t>
            </a:r>
            <a:r>
              <a:rPr lang="en-US" dirty="0">
                <a:latin typeface="Arial" panose="020B0604020202020204" pitchFamily="34" charset="0"/>
                <a:cs typeface="Arial" panose="020B0604020202020204" pitchFamily="34" charset="0"/>
              </a:rPr>
              <a:t> write </a:t>
            </a:r>
            <a:r>
              <a:rPr lang="en-US" dirty="0">
                <a:latin typeface="Courier" pitchFamily="2" charset="0"/>
                <a:cs typeface="Arial" panose="020B0604020202020204" pitchFamily="34" charset="0"/>
              </a:rPr>
              <a:t>is-dog</a:t>
            </a:r>
            <a:r>
              <a:rPr lang="en-US" dirty="0">
                <a:latin typeface="Arial" panose="020B0604020202020204" pitchFamily="34" charset="0"/>
                <a:cs typeface="Arial" panose="020B0604020202020204" pitchFamily="34" charset="0"/>
              </a:rPr>
              <a:t>, and make a bar-chart for all the dogs in the dataset showing how many are fixed vs. unfixed.</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2056534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Making Subsets</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a:xfrm>
            <a:off x="304800" y="1722438"/>
            <a:ext cx="6934200" cy="4525962"/>
          </a:xfrm>
        </p:spPr>
        <p:txBody>
          <a:bodyPr/>
          <a:lstStyle/>
          <a:p>
            <a:pPr marL="0" indent="0">
              <a:buNone/>
            </a:pPr>
            <a:r>
              <a:rPr lang="en-US" i="1" dirty="0">
                <a:latin typeface="Arial" panose="020B0604020202020204" pitchFamily="34" charset="0"/>
                <a:cs typeface="Arial" panose="020B0604020202020204" pitchFamily="34" charset="0"/>
              </a:rPr>
              <a:t>“How do Americans feel about X?”</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only churchgoers?</a:t>
            </a:r>
          </a:p>
          <a:p>
            <a:r>
              <a:rPr lang="en-US" dirty="0">
                <a:latin typeface="Arial" panose="020B0604020202020204" pitchFamily="34" charset="0"/>
                <a:cs typeface="Arial" panose="020B0604020202020204" pitchFamily="34" charset="0"/>
              </a:rPr>
              <a:t>Ask only Californians?</a:t>
            </a:r>
          </a:p>
          <a:p>
            <a:endParaRPr lang="en-US" dirty="0">
              <a:latin typeface="Arial" panose="020B0604020202020204" pitchFamily="34" charset="0"/>
              <a:cs typeface="Arial" panose="020B0604020202020204" pitchFamily="34" charset="0"/>
            </a:endParaRPr>
          </a:p>
          <a:p>
            <a:pPr marL="0" indent="0">
              <a:buNone/>
            </a:pPr>
            <a:r>
              <a:rPr lang="en-US" i="1" dirty="0">
                <a:latin typeface="Arial" panose="020B0604020202020204" pitchFamily="34" charset="0"/>
                <a:cs typeface="Arial" panose="020B0604020202020204" pitchFamily="34" charset="0"/>
              </a:rPr>
              <a:t>“How do women feel about Y?”</a:t>
            </a:r>
          </a:p>
          <a:p>
            <a:r>
              <a:rPr lang="en-US" dirty="0">
                <a:latin typeface="Arial" panose="020B0604020202020204" pitchFamily="34" charset="0"/>
                <a:cs typeface="Arial" panose="020B0604020202020204" pitchFamily="34" charset="0"/>
              </a:rPr>
              <a:t>Ask only the women?</a:t>
            </a:r>
          </a:p>
          <a:p>
            <a:r>
              <a:rPr lang="en-US" dirty="0">
                <a:latin typeface="Arial" panose="020B0604020202020204" pitchFamily="34" charset="0"/>
                <a:cs typeface="Arial" panose="020B0604020202020204" pitchFamily="34" charset="0"/>
              </a:rPr>
              <a:t>Ask only women over 50?</a:t>
            </a:r>
          </a:p>
          <a:p>
            <a:endParaRPr lang="en-US"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A1A5522E-DD19-FD42-B4F6-8F22B587EAF1}"/>
              </a:ext>
            </a:extLst>
          </p:cNvPr>
          <p:cNvPicPr>
            <a:picLocks noChangeAspect="1"/>
          </p:cNvPicPr>
          <p:nvPr/>
        </p:nvPicPr>
        <p:blipFill>
          <a:blip r:embed="rId2"/>
          <a:stretch>
            <a:fillRect/>
          </a:stretch>
        </p:blipFill>
        <p:spPr>
          <a:xfrm>
            <a:off x="5902006" y="2209800"/>
            <a:ext cx="3089594" cy="2819400"/>
          </a:xfrm>
          <a:prstGeom prst="rect">
            <a:avLst/>
          </a:prstGeom>
        </p:spPr>
      </p:pic>
    </p:spTree>
    <p:extLst>
      <p:ext uri="{BB962C8B-B14F-4D97-AF65-F5344CB8AC3E}">
        <p14:creationId xmlns:p14="http://schemas.microsoft.com/office/powerpoint/2010/main" val="408045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Making Subsets</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r>
              <a:rPr lang="en-US" sz="2400" dirty="0">
                <a:latin typeface="Arial" panose="020B0604020202020204" pitchFamily="34" charset="0"/>
                <a:cs typeface="Arial" panose="020B0604020202020204" pitchFamily="34" charset="0"/>
              </a:rPr>
              <a:t>Sampling can be </a:t>
            </a:r>
            <a:r>
              <a:rPr lang="en-US" sz="2400" i="1" dirty="0">
                <a:latin typeface="Arial" panose="020B0604020202020204" pitchFamily="34" charset="0"/>
                <a:cs typeface="Arial" panose="020B0604020202020204" pitchFamily="34" charset="0"/>
              </a:rPr>
              <a:t>complicated</a:t>
            </a:r>
            <a:r>
              <a:rPr lang="en-US" sz="2400" dirty="0">
                <a:latin typeface="Arial" panose="020B0604020202020204" pitchFamily="34" charset="0"/>
                <a:cs typeface="Arial" panose="020B0604020202020204" pitchFamily="34" charset="0"/>
              </a:rPr>
              <a:t>.</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Depending on the question, you may want a </a:t>
            </a:r>
            <a:r>
              <a:rPr lang="en-US" sz="2400" b="1" dirty="0">
                <a:latin typeface="Arial" panose="020B0604020202020204" pitchFamily="34" charset="0"/>
                <a:cs typeface="Arial" panose="020B0604020202020204" pitchFamily="34" charset="0"/>
              </a:rPr>
              <a:t>logical subset </a:t>
            </a:r>
            <a:r>
              <a:rPr lang="en-US" sz="2400" dirty="0">
                <a:latin typeface="Arial" panose="020B0604020202020204" pitchFamily="34" charset="0"/>
                <a:cs typeface="Arial" panose="020B0604020202020204" pitchFamily="34" charset="0"/>
              </a:rPr>
              <a:t>of the population.</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Given some row </a:t>
            </a:r>
            <a:r>
              <a:rPr lang="en-US" sz="2400" b="1" dirty="0">
                <a:latin typeface="Courier" pitchFamily="2" charset="0"/>
                <a:cs typeface="Arial" panose="020B0604020202020204" pitchFamily="34" charset="0"/>
              </a:rPr>
              <a:t>r</a:t>
            </a:r>
            <a:r>
              <a:rPr lang="en-US" sz="2400" dirty="0">
                <a:latin typeface="Arial" panose="020B0604020202020204" pitchFamily="34" charset="0"/>
                <a:cs typeface="Arial" panose="020B0604020202020204" pitchFamily="34" charset="0"/>
              </a:rPr>
              <a:t>, how would check to see if it’s a kitten?</a:t>
            </a:r>
          </a:p>
          <a:p>
            <a:pPr marL="0" indent="0" algn="ctr">
              <a:buNone/>
            </a:pPr>
            <a:endParaRPr lang="en-US" sz="1800" b="1" dirty="0">
              <a:solidFill>
                <a:schemeClr val="accent1"/>
              </a:solidFill>
              <a:latin typeface="Courier" pitchFamily="2" charset="0"/>
              <a:cs typeface="Arial" panose="020B0604020202020204" pitchFamily="34" charset="0"/>
            </a:endParaRPr>
          </a:p>
          <a:p>
            <a:pPr marL="400050" lvl="1" indent="0">
              <a:buNone/>
            </a:pPr>
            <a:r>
              <a:rPr lang="en-US" sz="1800" b="1" dirty="0">
                <a:solidFill>
                  <a:schemeClr val="accent1"/>
                </a:solidFill>
                <a:latin typeface="Courier" pitchFamily="2" charset="0"/>
                <a:cs typeface="Arial" panose="020B0604020202020204" pitchFamily="34" charset="0"/>
              </a:rPr>
              <a:t>fun is-kitten(r):</a:t>
            </a:r>
          </a:p>
          <a:p>
            <a:pPr marL="400050" lvl="1" indent="0">
              <a:buNone/>
            </a:pPr>
            <a:r>
              <a:rPr lang="en-US" sz="1800" b="1" dirty="0">
                <a:solidFill>
                  <a:schemeClr val="accent1"/>
                </a:solidFill>
                <a:latin typeface="Courier" pitchFamily="2" charset="0"/>
                <a:cs typeface="Arial" panose="020B0604020202020204" pitchFamily="34" charset="0"/>
              </a:rPr>
              <a:t>	(r[“age”] &lt; 2) and (r[“species”] == “cat”)</a:t>
            </a:r>
          </a:p>
          <a:p>
            <a:pPr marL="400050" lvl="1" indent="0">
              <a:buNone/>
            </a:pPr>
            <a:r>
              <a:rPr lang="en-US" sz="1800" b="1" dirty="0">
                <a:solidFill>
                  <a:schemeClr val="accent1"/>
                </a:solidFill>
                <a:latin typeface="Courier" pitchFamily="2" charset="0"/>
                <a:cs typeface="Arial" panose="020B0604020202020204" pitchFamily="34" charset="0"/>
              </a:rPr>
              <a:t>end</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6" name="TextBox 5">
            <a:extLst>
              <a:ext uri="{FF2B5EF4-FFF2-40B4-BE49-F238E27FC236}">
                <a16:creationId xmlns:a16="http://schemas.microsoft.com/office/drawing/2014/main" id="{3FEAF91B-586B-5642-9152-A19040ECCB04}"/>
              </a:ext>
            </a:extLst>
          </p:cNvPr>
          <p:cNvSpPr txBox="1"/>
          <p:nvPr/>
        </p:nvSpPr>
        <p:spPr>
          <a:xfrm>
            <a:off x="3048000" y="5633845"/>
            <a:ext cx="2836033" cy="461665"/>
          </a:xfrm>
          <a:prstGeom prst="rect">
            <a:avLst/>
          </a:prstGeom>
          <a:noFill/>
        </p:spPr>
        <p:txBody>
          <a:bodyPr wrap="none" rtlCol="0">
            <a:spAutoFit/>
          </a:bodyPr>
          <a:lstStyle/>
          <a:p>
            <a:r>
              <a:rPr lang="en-US" b="1" dirty="0">
                <a:solidFill>
                  <a:schemeClr val="bg1"/>
                </a:solidFill>
              </a:rPr>
              <a:t>Complete Page 14</a:t>
            </a:r>
          </a:p>
        </p:txBody>
      </p:sp>
    </p:spTree>
    <p:extLst>
      <p:ext uri="{BB962C8B-B14F-4D97-AF65-F5344CB8AC3E}">
        <p14:creationId xmlns:p14="http://schemas.microsoft.com/office/powerpoint/2010/main" val="178675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3">
                                            <p:txEl>
                                              <p:pRg st="6" end="6"/>
                                            </p:txEl>
                                          </p:spTgt>
                                        </p:tgtEl>
                                      </p:cBhvr>
                                    </p:animEffect>
                                    <p:set>
                                      <p:cBhvr>
                                        <p:cTn id="33" dur="1" fill="hold">
                                          <p:stCondLst>
                                            <p:cond delay="499"/>
                                          </p:stCondLst>
                                        </p:cTn>
                                        <p:tgtEl>
                                          <p:spTgt spid="3">
                                            <p:txEl>
                                              <p:pRg st="6" end="6"/>
                                            </p:txEl>
                                          </p:spTgt>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3">
                                            <p:txEl>
                                              <p:pRg st="8" end="8"/>
                                            </p:txEl>
                                          </p:spTgt>
                                        </p:tgtEl>
                                      </p:cBhvr>
                                    </p:animEffect>
                                    <p:set>
                                      <p:cBhvr>
                                        <p:cTn id="36" dur="1" fill="hold">
                                          <p:stCondLst>
                                            <p:cond delay="499"/>
                                          </p:stCondLst>
                                        </p:cTn>
                                        <p:tgtEl>
                                          <p:spTgt spid="3">
                                            <p:txEl>
                                              <p:pRg st="8" end="8"/>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Making Subsets</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a:xfrm>
            <a:off x="304800" y="1722438"/>
            <a:ext cx="7178040" cy="4525962"/>
          </a:xfrm>
        </p:spPr>
        <p:txBody>
          <a:bodyPr/>
          <a:lstStyle/>
          <a:p>
            <a:r>
              <a:rPr lang="en-US" dirty="0">
                <a:latin typeface="Arial" panose="020B0604020202020204" pitchFamily="34" charset="0"/>
                <a:cs typeface="Arial" panose="020B0604020202020204" pitchFamily="34" charset="0"/>
              </a:rPr>
              <a:t>Sometimes you want a </a:t>
            </a:r>
            <a:r>
              <a:rPr lang="en-US" b="1" dirty="0">
                <a:latin typeface="Arial" panose="020B0604020202020204" pitchFamily="34" charset="0"/>
                <a:cs typeface="Arial" panose="020B0604020202020204" pitchFamily="34" charset="0"/>
              </a:rPr>
              <a:t>random subset</a:t>
            </a:r>
            <a:r>
              <a:rPr lang="en-US" dirty="0">
                <a:latin typeface="Arial" panose="020B0604020202020204" pitchFamily="34" charset="0"/>
                <a:cs typeface="Arial" panose="020B0604020202020204" pitchFamily="34" charset="0"/>
              </a:rPr>
              <a:t>.</a:t>
            </a:r>
          </a:p>
          <a:p>
            <a:pPr lvl="1"/>
            <a:r>
              <a:rPr lang="en-US" dirty="0">
                <a:latin typeface="Arial" panose="020B0604020202020204" pitchFamily="34" charset="0"/>
                <a:cs typeface="Arial" panose="020B0604020202020204" pitchFamily="34" charset="0"/>
              </a:rPr>
              <a:t>Check the contracts page!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How big should the subset be in order to be representative?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Make two random subsets: tiny and small</a:t>
            </a:r>
          </a:p>
          <a:p>
            <a:pPr marL="400050" lvl="1" indent="0">
              <a:buNone/>
              <a:tabLst>
                <a:tab pos="3770313" algn="l"/>
              </a:tabLst>
            </a:pPr>
            <a:r>
              <a:rPr lang="en-US" dirty="0">
                <a:solidFill>
                  <a:schemeClr val="accent1"/>
                </a:solidFill>
                <a:latin typeface="Arial" panose="020B0604020202020204" pitchFamily="34" charset="0"/>
                <a:cs typeface="Arial" panose="020B0604020202020204" pitchFamily="34" charset="0"/>
              </a:rPr>
              <a:t>tiny-sample = </a:t>
            </a:r>
            <a:r>
              <a:rPr lang="en-US" b="1" dirty="0">
                <a:solidFill>
                  <a:schemeClr val="accent1"/>
                </a:solidFill>
                <a:latin typeface="Arial" panose="020B0604020202020204" pitchFamily="34" charset="0"/>
                <a:cs typeface="Arial" panose="020B0604020202020204" pitchFamily="34" charset="0"/>
              </a:rPr>
              <a:t>random-rows</a:t>
            </a:r>
            <a:r>
              <a:rPr lang="en-US" dirty="0">
                <a:solidFill>
                  <a:schemeClr val="accent1"/>
                </a:solidFill>
                <a:latin typeface="Arial" panose="020B0604020202020204" pitchFamily="34" charset="0"/>
                <a:cs typeface="Arial" panose="020B0604020202020204" pitchFamily="34" charset="0"/>
              </a:rPr>
              <a:t>(animals-table,  3)</a:t>
            </a:r>
          </a:p>
          <a:p>
            <a:pPr marL="400050" lvl="1" indent="0">
              <a:buNone/>
              <a:tabLst>
                <a:tab pos="3770313" algn="l"/>
              </a:tabLst>
            </a:pPr>
            <a:r>
              <a:rPr lang="en-US" dirty="0">
                <a:solidFill>
                  <a:schemeClr val="accent1"/>
                </a:solidFill>
                <a:latin typeface="Arial" panose="020B0604020202020204" pitchFamily="34" charset="0"/>
                <a:cs typeface="Arial" panose="020B0604020202020204" pitchFamily="34" charset="0"/>
              </a:rPr>
              <a:t>small-sample = </a:t>
            </a:r>
            <a:r>
              <a:rPr lang="en-US" b="1" dirty="0">
                <a:solidFill>
                  <a:schemeClr val="accent1"/>
                </a:solidFill>
                <a:latin typeface="Arial" panose="020B0604020202020204" pitchFamily="34" charset="0"/>
                <a:cs typeface="Arial" panose="020B0604020202020204" pitchFamily="34" charset="0"/>
              </a:rPr>
              <a:t>random-rows</a:t>
            </a:r>
            <a:r>
              <a:rPr lang="en-US" dirty="0">
                <a:solidFill>
                  <a:schemeClr val="accent1"/>
                </a:solidFill>
                <a:latin typeface="Arial" panose="020B0604020202020204" pitchFamily="34" charset="0"/>
                <a:cs typeface="Arial" panose="020B0604020202020204" pitchFamily="34" charset="0"/>
              </a:rPr>
              <a:t>(animals-table,  8)</a:t>
            </a:r>
          </a:p>
          <a:p>
            <a:endParaRPr lang="en-US"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46AA7AE3-3B38-A341-A490-7343237881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82840" y="3124200"/>
            <a:ext cx="1524000" cy="1224643"/>
          </a:xfrm>
          <a:prstGeom prst="rect">
            <a:avLst/>
          </a:prstGeom>
        </p:spPr>
      </p:pic>
    </p:spTree>
    <p:extLst>
      <p:ext uri="{BB962C8B-B14F-4D97-AF65-F5344CB8AC3E}">
        <p14:creationId xmlns:p14="http://schemas.microsoft.com/office/powerpoint/2010/main" val="424929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Start with Subsets</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When exploring a new dataset, start with logical subsets. </a:t>
            </a:r>
            <a:r>
              <a:rPr lang="en-US" i="1" dirty="0">
                <a:latin typeface="Arial" panose="020B0604020202020204" pitchFamily="34" charset="0"/>
                <a:cs typeface="Arial" panose="020B0604020202020204" pitchFamily="34" charset="0"/>
              </a:rPr>
              <a:t>Don’t </a:t>
            </a:r>
            <a:r>
              <a:rPr lang="en-US" b="1" i="1" dirty="0">
                <a:latin typeface="Arial" panose="020B0604020202020204" pitchFamily="34" charset="0"/>
                <a:cs typeface="Arial" panose="020B0604020202020204" pitchFamily="34" charset="0"/>
              </a:rPr>
              <a:t>bias</a:t>
            </a:r>
            <a:r>
              <a:rPr lang="en-US" i="1" dirty="0">
                <a:latin typeface="Arial" panose="020B0604020202020204" pitchFamily="34" charset="0"/>
                <a:cs typeface="Arial" panose="020B0604020202020204" pitchFamily="34" charset="0"/>
              </a:rPr>
              <a:t> your analysis!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What subsets make sense for the animals dataset?</a:t>
            </a:r>
          </a:p>
          <a:p>
            <a:pPr marL="400050" lvl="1" indent="0">
              <a:spcBef>
                <a:spcPts val="0"/>
              </a:spcBef>
              <a:buNone/>
              <a:tabLst>
                <a:tab pos="3770313" algn="l"/>
              </a:tabLst>
            </a:pPr>
            <a:r>
              <a:rPr lang="en-US" dirty="0">
                <a:solidFill>
                  <a:schemeClr val="accent1"/>
                </a:solidFill>
                <a:latin typeface="Courier" pitchFamily="2" charset="0"/>
                <a:cs typeface="Arial" panose="020B0604020202020204" pitchFamily="34" charset="0"/>
              </a:rPr>
              <a:t>dogs  = animals-</a:t>
            </a:r>
            <a:r>
              <a:rPr lang="en-US" dirty="0" err="1">
                <a:solidFill>
                  <a:schemeClr val="accent1"/>
                </a:solidFill>
                <a:latin typeface="Courier" pitchFamily="2" charset="0"/>
                <a:cs typeface="Arial" panose="020B0604020202020204" pitchFamily="34" charset="0"/>
              </a:rPr>
              <a:t>table.filter</a:t>
            </a:r>
            <a:r>
              <a:rPr lang="en-US" dirty="0">
                <a:solidFill>
                  <a:schemeClr val="accent1"/>
                </a:solidFill>
                <a:latin typeface="Courier" pitchFamily="2" charset="0"/>
                <a:cs typeface="Arial" panose="020B0604020202020204" pitchFamily="34" charset="0"/>
              </a:rPr>
              <a:t>(is-dog)</a:t>
            </a:r>
          </a:p>
          <a:p>
            <a:pPr marL="400050" lvl="1" indent="0">
              <a:spcBef>
                <a:spcPts val="0"/>
              </a:spcBef>
              <a:buNone/>
              <a:tabLst>
                <a:tab pos="3770313" algn="l"/>
              </a:tabLst>
            </a:pPr>
            <a:r>
              <a:rPr lang="en-US" dirty="0">
                <a:solidFill>
                  <a:schemeClr val="accent1"/>
                </a:solidFill>
                <a:latin typeface="Courier" pitchFamily="2" charset="0"/>
                <a:cs typeface="Arial" panose="020B0604020202020204" pitchFamily="34" charset="0"/>
              </a:rPr>
              <a:t>cats  = animals-</a:t>
            </a:r>
            <a:r>
              <a:rPr lang="en-US" dirty="0" err="1">
                <a:solidFill>
                  <a:schemeClr val="accent1"/>
                </a:solidFill>
                <a:latin typeface="Courier" pitchFamily="2" charset="0"/>
                <a:cs typeface="Arial" panose="020B0604020202020204" pitchFamily="34" charset="0"/>
              </a:rPr>
              <a:t>table.filter</a:t>
            </a:r>
            <a:r>
              <a:rPr lang="en-US" dirty="0">
                <a:solidFill>
                  <a:schemeClr val="accent1"/>
                </a:solidFill>
                <a:latin typeface="Courier" pitchFamily="2" charset="0"/>
                <a:cs typeface="Arial" panose="020B0604020202020204" pitchFamily="34" charset="0"/>
              </a:rPr>
              <a:t>(is-cat)</a:t>
            </a:r>
          </a:p>
          <a:p>
            <a:pPr marL="400050" lvl="1" indent="0">
              <a:spcBef>
                <a:spcPts val="0"/>
              </a:spcBef>
              <a:buNone/>
              <a:tabLst>
                <a:tab pos="3770313" algn="l"/>
              </a:tabLst>
            </a:pPr>
            <a:r>
              <a:rPr lang="en-US" dirty="0">
                <a:solidFill>
                  <a:schemeClr val="accent1"/>
                </a:solidFill>
                <a:latin typeface="Courier" pitchFamily="2" charset="0"/>
                <a:cs typeface="Arial" panose="020B0604020202020204" pitchFamily="34" charset="0"/>
              </a:rPr>
              <a:t>fixed = animals-</a:t>
            </a:r>
            <a:r>
              <a:rPr lang="en-US" dirty="0" err="1">
                <a:solidFill>
                  <a:schemeClr val="accent1"/>
                </a:solidFill>
                <a:latin typeface="Courier" pitchFamily="2" charset="0"/>
                <a:cs typeface="Arial" panose="020B0604020202020204" pitchFamily="34" charset="0"/>
              </a:rPr>
              <a:t>table.filter</a:t>
            </a:r>
            <a:r>
              <a:rPr lang="en-US" dirty="0">
                <a:solidFill>
                  <a:schemeClr val="accent1"/>
                </a:solidFill>
                <a:latin typeface="Courier" pitchFamily="2" charset="0"/>
                <a:cs typeface="Arial" panose="020B0604020202020204" pitchFamily="34" charset="0"/>
              </a:rPr>
              <a:t>(is-fixed)</a:t>
            </a:r>
          </a:p>
          <a:p>
            <a:pPr marL="400050" lvl="1" indent="0">
              <a:spcBef>
                <a:spcPts val="0"/>
              </a:spcBef>
              <a:buNone/>
              <a:tabLst>
                <a:tab pos="3770313" algn="l"/>
              </a:tabLst>
            </a:pPr>
            <a:r>
              <a:rPr lang="en-US" dirty="0">
                <a:solidFill>
                  <a:schemeClr val="accent1"/>
                </a:solidFill>
                <a:latin typeface="Courier" pitchFamily="2" charset="0"/>
                <a:cs typeface="Arial" panose="020B0604020202020204" pitchFamily="34" charset="0"/>
              </a:rPr>
              <a:t>young = animals-</a:t>
            </a:r>
            <a:r>
              <a:rPr lang="en-US" dirty="0" err="1">
                <a:solidFill>
                  <a:schemeClr val="accent1"/>
                </a:solidFill>
                <a:latin typeface="Courier" pitchFamily="2" charset="0"/>
                <a:cs typeface="Arial" panose="020B0604020202020204" pitchFamily="34" charset="0"/>
              </a:rPr>
              <a:t>table.filter</a:t>
            </a:r>
            <a:r>
              <a:rPr lang="en-US" dirty="0">
                <a:solidFill>
                  <a:schemeClr val="accent1"/>
                </a:solidFill>
                <a:latin typeface="Courier" pitchFamily="2" charset="0"/>
                <a:cs typeface="Arial" panose="020B0604020202020204" pitchFamily="34" charset="0"/>
              </a:rPr>
              <a:t>(is-young)</a:t>
            </a:r>
          </a:p>
          <a:p>
            <a:endParaRPr lang="en-US"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60988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Which sample is </a:t>
            </a:r>
            <a:r>
              <a:rPr lang="en-US" i="1" dirty="0"/>
              <a:t>best?</a:t>
            </a:r>
            <a:endParaRPr lang="en-US" dirty="0"/>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Suppose we want to see the distribution of species</a:t>
            </a:r>
          </a:p>
          <a:p>
            <a:pPr marL="400050" lvl="1" indent="0">
              <a:buNone/>
            </a:pPr>
            <a:r>
              <a:rPr lang="en-US" dirty="0">
                <a:solidFill>
                  <a:schemeClr val="accent1"/>
                </a:solidFill>
                <a:latin typeface="Courier" pitchFamily="2" charset="0"/>
                <a:cs typeface="Arial" panose="020B0604020202020204" pitchFamily="34" charset="0"/>
              </a:rPr>
              <a:t>pie-chart(animals-table, “species”)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Which subset is </a:t>
            </a:r>
            <a:r>
              <a:rPr lang="en-US" i="1" dirty="0">
                <a:latin typeface="Arial" panose="020B0604020202020204" pitchFamily="34" charset="0"/>
                <a:cs typeface="Arial" panose="020B0604020202020204" pitchFamily="34" charset="0"/>
              </a:rPr>
              <a:t>most representative?</a:t>
            </a:r>
          </a:p>
          <a:p>
            <a:pPr marL="400050" lvl="1" indent="0">
              <a:buNone/>
            </a:pPr>
            <a:r>
              <a:rPr lang="en-US" dirty="0">
                <a:solidFill>
                  <a:schemeClr val="accent1"/>
                </a:solidFill>
                <a:latin typeface="Courier" pitchFamily="2" charset="0"/>
                <a:cs typeface="Arial" panose="020B0604020202020204" pitchFamily="34" charset="0"/>
              </a:rPr>
              <a:t>pie-chart(tiny-sample, “species”)</a:t>
            </a:r>
            <a:endParaRPr lang="en-US" dirty="0">
              <a:latin typeface="Arial" panose="020B0604020202020204" pitchFamily="34" charset="0"/>
              <a:cs typeface="Arial" panose="020B0604020202020204" pitchFamily="34" charset="0"/>
            </a:endParaRPr>
          </a:p>
          <a:p>
            <a:pPr marL="400050" lvl="1" indent="0">
              <a:buNone/>
            </a:pPr>
            <a:r>
              <a:rPr lang="en-US" dirty="0">
                <a:solidFill>
                  <a:schemeClr val="accent1"/>
                </a:solidFill>
                <a:latin typeface="Courier" pitchFamily="2" charset="0"/>
                <a:cs typeface="Arial" panose="020B0604020202020204" pitchFamily="34" charset="0"/>
              </a:rPr>
              <a:t>pie-chart(small-sample, “species”)</a:t>
            </a:r>
          </a:p>
          <a:p>
            <a:pPr marL="400050" lvl="1" indent="0">
              <a:buNone/>
            </a:pPr>
            <a:r>
              <a:rPr lang="en-US" dirty="0">
                <a:solidFill>
                  <a:schemeClr val="accent1"/>
                </a:solidFill>
                <a:latin typeface="Courier" pitchFamily="2" charset="0"/>
                <a:cs typeface="Arial" panose="020B0604020202020204" pitchFamily="34" charset="0"/>
              </a:rPr>
              <a:t>pie-chart(cats, “species”)</a:t>
            </a:r>
            <a:endParaRPr lang="en-US" dirty="0">
              <a:latin typeface="Arial" panose="020B0604020202020204" pitchFamily="34" charset="0"/>
              <a:cs typeface="Arial" panose="020B0604020202020204" pitchFamily="34" charset="0"/>
            </a:endParaRPr>
          </a:p>
          <a:p>
            <a:pPr marL="400050" lvl="1" indent="0">
              <a:buNone/>
            </a:pPr>
            <a:r>
              <a:rPr lang="en-US" dirty="0">
                <a:solidFill>
                  <a:schemeClr val="accent1"/>
                </a:solidFill>
                <a:latin typeface="Courier" pitchFamily="2" charset="0"/>
                <a:cs typeface="Arial" panose="020B0604020202020204" pitchFamily="34" charset="0"/>
              </a:rPr>
              <a:t>pie-chart(fixed, “species”)</a:t>
            </a:r>
          </a:p>
          <a:p>
            <a:pPr marL="400050" lvl="1" indent="0">
              <a:buNone/>
            </a:pPr>
            <a:r>
              <a:rPr lang="en-US" dirty="0">
                <a:solidFill>
                  <a:schemeClr val="accent1"/>
                </a:solidFill>
                <a:latin typeface="Arial" panose="020B0604020202020204" pitchFamily="34" charset="0"/>
                <a:cs typeface="Arial" panose="020B0604020202020204" pitchFamily="34" charset="0"/>
              </a:rPr>
              <a:t>…and so on</a:t>
            </a:r>
          </a:p>
          <a:p>
            <a:endParaRPr lang="en-US"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8389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Project: Choose Your Dataset!</a:t>
            </a:r>
          </a:p>
        </p:txBody>
      </p:sp>
      <p:sp>
        <p:nvSpPr>
          <p:cNvPr id="4" name="Rectangle 3"/>
          <p:cNvSpPr>
            <a:spLocks noChangeArrowheads="1"/>
          </p:cNvSpPr>
          <p:nvPr/>
        </p:nvSpPr>
        <p:spPr bwMode="auto">
          <a:xfrm>
            <a:off x="533400" y="1629519"/>
            <a:ext cx="8305800" cy="3804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0"/>
              </a:spcAft>
              <a:buClr>
                <a:srgbClr val="4C4C4C"/>
              </a:buClr>
              <a:buSzTx/>
            </a:pPr>
            <a:r>
              <a:rPr lang="en-US" sz="2400" dirty="0">
                <a:latin typeface="Arial" charset="0"/>
                <a:ea typeface="Arial" charset="0"/>
                <a:cs typeface="Arial" charset="0"/>
              </a:rPr>
              <a:t>On the </a:t>
            </a:r>
            <a:r>
              <a:rPr lang="en-US" sz="2400" dirty="0">
                <a:latin typeface="Arial" charset="0"/>
                <a:ea typeface="Arial" charset="0"/>
                <a:cs typeface="Arial" charset="0"/>
                <a:hlinkClick r:id="rId2"/>
              </a:rPr>
              <a:t>Teacher Resources Page</a:t>
            </a:r>
            <a:r>
              <a:rPr lang="en-US" sz="2400" dirty="0">
                <a:latin typeface="Arial" charset="0"/>
                <a:ea typeface="Arial" charset="0"/>
                <a:cs typeface="Arial" charset="0"/>
              </a:rPr>
              <a:t>, scroll to “Project Files”</a:t>
            </a:r>
          </a:p>
          <a:p>
            <a:pPr marL="342900" indent="-342900" eaLnBrk="1" hangingPunct="1">
              <a:spcAft>
                <a:spcPts val="0"/>
              </a:spcAft>
              <a:buClr>
                <a:srgbClr val="4C4C4C"/>
              </a:buClr>
              <a:buSzTx/>
            </a:pPr>
            <a:r>
              <a:rPr lang="en-US" sz="2400" dirty="0">
                <a:latin typeface="Arial" charset="0"/>
                <a:ea typeface="Arial" charset="0"/>
                <a:cs typeface="Arial" charset="0"/>
              </a:rPr>
              <a:t>Choose a dataset that interests you</a:t>
            </a:r>
          </a:p>
          <a:p>
            <a:pPr marL="1085850" lvl="1" indent="-342900" eaLnBrk="1" hangingPunct="1">
              <a:spcAft>
                <a:spcPts val="0"/>
              </a:spcAft>
              <a:buClr>
                <a:srgbClr val="4C4C4C"/>
              </a:buClr>
              <a:buSzTx/>
            </a:pPr>
            <a:r>
              <a:rPr lang="en-US" sz="2000" dirty="0">
                <a:latin typeface="Arial" charset="0"/>
                <a:ea typeface="Arial" charset="0"/>
                <a:cs typeface="Arial" charset="0"/>
              </a:rPr>
              <a:t>We’ll be adding more</a:t>
            </a:r>
          </a:p>
          <a:p>
            <a:pPr marL="1085850" lvl="1" indent="-342900" eaLnBrk="1" hangingPunct="1">
              <a:spcAft>
                <a:spcPts val="0"/>
              </a:spcAft>
              <a:buClr>
                <a:srgbClr val="4C4C4C"/>
              </a:buClr>
              <a:buSzTx/>
            </a:pPr>
            <a:r>
              <a:rPr lang="en-US" sz="2000" dirty="0">
                <a:latin typeface="Arial" charset="0"/>
                <a:ea typeface="Arial" charset="0"/>
                <a:cs typeface="Arial" charset="0"/>
              </a:rPr>
              <a:t>You can find your own (</a:t>
            </a:r>
            <a:r>
              <a:rPr lang="en-US" sz="2000" dirty="0" err="1">
                <a:latin typeface="Arial" charset="0"/>
                <a:ea typeface="Arial" charset="0"/>
                <a:cs typeface="Arial" charset="0"/>
              </a:rPr>
              <a:t>data.gov</a:t>
            </a:r>
            <a:r>
              <a:rPr lang="en-US" sz="2000" dirty="0">
                <a:latin typeface="Arial" charset="0"/>
                <a:ea typeface="Arial" charset="0"/>
                <a:cs typeface="Arial" charset="0"/>
              </a:rPr>
              <a:t>, google, and other sources)</a:t>
            </a:r>
          </a:p>
          <a:p>
            <a:pPr marL="1085850" lvl="1" indent="-342900" eaLnBrk="1" hangingPunct="1">
              <a:spcAft>
                <a:spcPts val="0"/>
              </a:spcAft>
              <a:buClr>
                <a:srgbClr val="4C4C4C"/>
              </a:buClr>
              <a:buSzTx/>
            </a:pPr>
            <a:r>
              <a:rPr lang="en-US" sz="2000" dirty="0">
                <a:latin typeface="Arial" charset="0"/>
                <a:ea typeface="Arial" charset="0"/>
                <a:cs typeface="Arial" charset="0"/>
              </a:rPr>
              <a:t>You can collect your own using Google forms!</a:t>
            </a:r>
          </a:p>
          <a:p>
            <a:pPr marL="342900" indent="-342900" eaLnBrk="1" hangingPunct="1">
              <a:spcAft>
                <a:spcPts val="1800"/>
              </a:spcAft>
              <a:buClr>
                <a:srgbClr val="4C4C4C"/>
              </a:buClr>
              <a:buSzTx/>
            </a:pPr>
            <a:endParaRPr lang="en-US" sz="2400" dirty="0">
              <a:latin typeface="Arial" charset="0"/>
              <a:ea typeface="Arial" charset="0"/>
              <a:cs typeface="Arial" charset="0"/>
            </a:endParaRPr>
          </a:p>
          <a:p>
            <a:pPr marL="342900" indent="-342900" eaLnBrk="1" hangingPunct="1">
              <a:spcAft>
                <a:spcPts val="1800"/>
              </a:spcAft>
              <a:buClr>
                <a:srgbClr val="4C4C4C"/>
              </a:buClr>
              <a:buSzTx/>
            </a:pPr>
            <a:r>
              <a:rPr lang="en-US" sz="2400" dirty="0">
                <a:latin typeface="Arial" charset="0"/>
                <a:ea typeface="Arial" charset="0"/>
                <a:cs typeface="Arial" charset="0"/>
              </a:rPr>
              <a:t>Click on “README”</a:t>
            </a:r>
          </a:p>
          <a:p>
            <a:pPr marL="342900" indent="-342900" eaLnBrk="1" hangingPunct="1">
              <a:spcAft>
                <a:spcPts val="1800"/>
              </a:spcAft>
              <a:buClr>
                <a:srgbClr val="4C4C4C"/>
              </a:buClr>
              <a:buSzTx/>
            </a:pPr>
            <a:r>
              <a:rPr lang="en-US" sz="2400" dirty="0">
                <a:latin typeface="Arial" charset="0"/>
                <a:ea typeface="Arial" charset="0"/>
                <a:cs typeface="Arial" charset="0"/>
              </a:rPr>
              <a:t>Save a copy of the Starter File, and click “Run”</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6" name="Picture 5">
            <a:extLst>
              <a:ext uri="{FF2B5EF4-FFF2-40B4-BE49-F238E27FC236}">
                <a16:creationId xmlns:a16="http://schemas.microsoft.com/office/drawing/2014/main" id="{6C336A24-87DB-4540-9389-0EDE07D406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7600" y="5336432"/>
            <a:ext cx="1524000" cy="1224643"/>
          </a:xfrm>
          <a:prstGeom prst="rect">
            <a:avLst/>
          </a:prstGeom>
        </p:spPr>
      </p:pic>
    </p:spTree>
    <p:extLst>
      <p:ext uri="{BB962C8B-B14F-4D97-AF65-F5344CB8AC3E}">
        <p14:creationId xmlns:p14="http://schemas.microsoft.com/office/powerpoint/2010/main" val="132976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Exploring Your Dataset</a:t>
            </a:r>
          </a:p>
        </p:txBody>
      </p:sp>
      <p:sp>
        <p:nvSpPr>
          <p:cNvPr id="4" name="Rectangle 3"/>
          <p:cNvSpPr>
            <a:spLocks noChangeArrowheads="1"/>
          </p:cNvSpPr>
          <p:nvPr/>
        </p:nvSpPr>
        <p:spPr bwMode="auto">
          <a:xfrm>
            <a:off x="533400" y="1871210"/>
            <a:ext cx="8305800" cy="254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400" dirty="0">
                <a:latin typeface="Arial" charset="0"/>
                <a:ea typeface="Arial" charset="0"/>
                <a:cs typeface="Arial" charset="0"/>
              </a:rPr>
              <a:t>Complete </a:t>
            </a:r>
            <a:r>
              <a:rPr lang="en-US" sz="2400" b="1" dirty="0">
                <a:latin typeface="Arial" charset="0"/>
                <a:ea typeface="Arial" charset="0"/>
                <a:cs typeface="Arial" charset="0"/>
              </a:rPr>
              <a:t>Page 15</a:t>
            </a:r>
          </a:p>
          <a:p>
            <a:pPr marL="342900" indent="-342900" eaLnBrk="1" hangingPunct="1">
              <a:spcAft>
                <a:spcPts val="1800"/>
              </a:spcAft>
              <a:buClr>
                <a:srgbClr val="4C4C4C"/>
              </a:buClr>
              <a:buSzTx/>
            </a:pPr>
            <a:r>
              <a:rPr lang="en-US" sz="2400" dirty="0">
                <a:latin typeface="Arial" charset="0"/>
                <a:ea typeface="Arial" charset="0"/>
                <a:cs typeface="Arial" charset="0"/>
              </a:rPr>
              <a:t>Use </a:t>
            </a:r>
            <a:r>
              <a:rPr lang="en-US" sz="2400" dirty="0">
                <a:latin typeface="Courier" pitchFamily="2" charset="0"/>
                <a:ea typeface="Arial" charset="0"/>
                <a:cs typeface="Arial" charset="0"/>
              </a:rPr>
              <a:t>.row-n</a:t>
            </a:r>
            <a:r>
              <a:rPr lang="en-US" sz="2400" dirty="0">
                <a:latin typeface="Arial" charset="0"/>
                <a:ea typeface="Arial" charset="0"/>
                <a:cs typeface="Arial" charset="0"/>
              </a:rPr>
              <a:t> to define </a:t>
            </a:r>
            <a:r>
              <a:rPr lang="en-US" sz="2400" i="1" dirty="0">
                <a:latin typeface="Arial" charset="0"/>
                <a:ea typeface="Arial" charset="0"/>
                <a:cs typeface="Arial" charset="0"/>
              </a:rPr>
              <a:t>at least two sample rows</a:t>
            </a:r>
            <a:r>
              <a:rPr lang="en-US" sz="2400" dirty="0">
                <a:latin typeface="Arial" charset="0"/>
                <a:ea typeface="Arial" charset="0"/>
                <a:cs typeface="Arial" charset="0"/>
              </a:rPr>
              <a:t>. Be sure to use reasonable variable names!</a:t>
            </a:r>
          </a:p>
          <a:p>
            <a:pPr marL="342900" indent="-342900" eaLnBrk="1" hangingPunct="1">
              <a:spcAft>
                <a:spcPts val="1800"/>
              </a:spcAft>
              <a:buClr>
                <a:srgbClr val="4C4C4C"/>
              </a:buClr>
              <a:buSzTx/>
            </a:pPr>
            <a:r>
              <a:rPr lang="en-US" sz="2400" dirty="0">
                <a:latin typeface="Arial" charset="0"/>
                <a:ea typeface="Arial" charset="0"/>
                <a:cs typeface="Arial" charset="0"/>
              </a:rPr>
              <a:t>Use </a:t>
            </a:r>
            <a:r>
              <a:rPr lang="en-US" sz="2400" dirty="0">
                <a:latin typeface="Courier" pitchFamily="2" charset="0"/>
                <a:ea typeface="Arial" charset="0"/>
                <a:cs typeface="Arial" charset="0"/>
              </a:rPr>
              <a:t>random-rows</a:t>
            </a:r>
            <a:r>
              <a:rPr lang="en-US" sz="2400" dirty="0">
                <a:latin typeface="Arial" panose="020B0604020202020204" pitchFamily="34" charset="0"/>
                <a:ea typeface="Arial" charset="0"/>
                <a:cs typeface="Arial" panose="020B0604020202020204" pitchFamily="34" charset="0"/>
              </a:rPr>
              <a:t> </a:t>
            </a:r>
            <a:r>
              <a:rPr lang="en-US" sz="2400" dirty="0">
                <a:latin typeface="Arial" charset="0"/>
                <a:ea typeface="Arial" charset="0"/>
                <a:cs typeface="Arial" charset="0"/>
              </a:rPr>
              <a:t>to define “tiny” and “small” random samples</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59542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Exploring Your Dataset</a:t>
            </a:r>
          </a:p>
        </p:txBody>
      </p:sp>
      <p:sp>
        <p:nvSpPr>
          <p:cNvPr id="4" name="Rectangle 3"/>
          <p:cNvSpPr>
            <a:spLocks noChangeArrowheads="1"/>
          </p:cNvSpPr>
          <p:nvPr/>
        </p:nvSpPr>
        <p:spPr bwMode="auto">
          <a:xfrm>
            <a:off x="533400" y="1819275"/>
            <a:ext cx="7620000" cy="355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Bef>
                <a:spcPts val="0"/>
              </a:spcBef>
              <a:spcAft>
                <a:spcPts val="200"/>
              </a:spcAft>
              <a:buClr>
                <a:srgbClr val="4C4C4C"/>
              </a:buClr>
              <a:buSzTx/>
            </a:pPr>
            <a:r>
              <a:rPr lang="en-US" sz="2400" dirty="0">
                <a:latin typeface="Arial" charset="0"/>
                <a:ea typeface="Arial" charset="0"/>
                <a:cs typeface="Arial" charset="0"/>
              </a:rPr>
              <a:t>What subsets make sense?</a:t>
            </a:r>
          </a:p>
          <a:p>
            <a:pPr marL="342900" indent="-342900" eaLnBrk="1" hangingPunct="1">
              <a:spcBef>
                <a:spcPts val="0"/>
              </a:spcBef>
              <a:spcAft>
                <a:spcPts val="200"/>
              </a:spcAft>
              <a:buClr>
                <a:srgbClr val="4C4C4C"/>
              </a:buClr>
              <a:buSzTx/>
            </a:pPr>
            <a:r>
              <a:rPr lang="en-US" sz="2400" dirty="0">
                <a:latin typeface="Arial" charset="0"/>
                <a:ea typeface="Arial" charset="0"/>
                <a:cs typeface="Arial" charset="0"/>
              </a:rPr>
              <a:t>Complete </a:t>
            </a:r>
            <a:r>
              <a:rPr lang="en-US" sz="2400" b="1" dirty="0">
                <a:latin typeface="Arial" charset="0"/>
                <a:ea typeface="Arial" charset="0"/>
                <a:cs typeface="Arial" charset="0"/>
              </a:rPr>
              <a:t>Page 16</a:t>
            </a:r>
          </a:p>
          <a:p>
            <a:pPr marL="342900" indent="-342900" eaLnBrk="1" hangingPunct="1">
              <a:spcBef>
                <a:spcPts val="0"/>
              </a:spcBef>
              <a:spcAft>
                <a:spcPts val="1800"/>
              </a:spcAft>
              <a:buClr>
                <a:srgbClr val="4C4C4C"/>
              </a:buClr>
              <a:buSzTx/>
            </a:pPr>
            <a:endParaRPr lang="en-US" sz="2400" dirty="0">
              <a:latin typeface="Arial" charset="0"/>
              <a:ea typeface="Arial" charset="0"/>
              <a:cs typeface="Arial" charset="0"/>
            </a:endParaRPr>
          </a:p>
          <a:p>
            <a:pPr eaLnBrk="1" hangingPunct="1">
              <a:spcBef>
                <a:spcPts val="0"/>
              </a:spcBef>
              <a:spcAft>
                <a:spcPts val="1800"/>
              </a:spcAft>
              <a:buClr>
                <a:srgbClr val="4C4C4C"/>
              </a:buClr>
              <a:buSzTx/>
              <a:buNone/>
            </a:pPr>
            <a:r>
              <a:rPr lang="en-US" sz="2400" dirty="0">
                <a:latin typeface="Arial" charset="0"/>
                <a:ea typeface="Arial" charset="0"/>
                <a:cs typeface="Arial" charset="0"/>
              </a:rPr>
              <a:t>You’ll need some functions! Use </a:t>
            </a:r>
            <a:r>
              <a:rPr lang="en-US" sz="2400" b="1" dirty="0">
                <a:latin typeface="Arial" charset="0"/>
                <a:ea typeface="Arial" charset="0"/>
                <a:cs typeface="Arial" charset="0"/>
              </a:rPr>
              <a:t>Pages 17 and 18 </a:t>
            </a:r>
            <a:r>
              <a:rPr lang="en-US" sz="2400" dirty="0">
                <a:latin typeface="Arial" charset="0"/>
                <a:ea typeface="Arial" charset="0"/>
                <a:cs typeface="Arial" charset="0"/>
              </a:rPr>
              <a:t>to build those functions, filter your dataset, and define </a:t>
            </a:r>
            <a:r>
              <a:rPr lang="en-US" sz="2400" i="1" dirty="0">
                <a:latin typeface="Arial" charset="0"/>
                <a:ea typeface="Arial" charset="0"/>
                <a:cs typeface="Arial" charset="0"/>
              </a:rPr>
              <a:t>at least two</a:t>
            </a:r>
            <a:r>
              <a:rPr lang="en-US" sz="2400" dirty="0">
                <a:latin typeface="Arial" charset="0"/>
                <a:ea typeface="Arial" charset="0"/>
                <a:cs typeface="Arial" charset="0"/>
              </a:rPr>
              <a:t> subsets.</a:t>
            </a:r>
          </a:p>
          <a:p>
            <a:pPr eaLnBrk="1" hangingPunct="1">
              <a:spcBef>
                <a:spcPts val="0"/>
              </a:spcBef>
              <a:spcAft>
                <a:spcPts val="1800"/>
              </a:spcAft>
              <a:buClr>
                <a:srgbClr val="4C4C4C"/>
              </a:buClr>
              <a:buSzTx/>
              <a:buNone/>
            </a:pPr>
            <a:r>
              <a:rPr lang="en-US" sz="2400" dirty="0">
                <a:latin typeface="Arial" charset="0"/>
                <a:ea typeface="Arial" charset="0"/>
                <a:cs typeface="Arial" charset="0"/>
              </a:rPr>
              <a:t>Pick one categorical column and make a chart. </a:t>
            </a:r>
            <a:r>
              <a:rPr lang="en-US" sz="2400" i="1" dirty="0">
                <a:latin typeface="Arial" charset="0"/>
                <a:ea typeface="Arial" charset="0"/>
                <a:cs typeface="Arial" charset="0"/>
              </a:rPr>
              <a:t>Which of your subsets is most representative?</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63924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19</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4304194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4</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1981200" y="1722438"/>
            <a:ext cx="7010400" cy="4525962"/>
          </a:xfrm>
        </p:spPr>
        <p:txBody>
          <a:bodyPr/>
          <a:lstStyle/>
          <a:p>
            <a:pPr marL="0" indent="0" algn="r">
              <a:spcBef>
                <a:spcPts val="0"/>
              </a:spcBef>
              <a:buNone/>
            </a:pPr>
            <a:endParaRPr lang="en-US" sz="4000" i="1" dirty="0"/>
          </a:p>
          <a:p>
            <a:pPr marL="0" indent="0" algn="r">
              <a:spcBef>
                <a:spcPts val="0"/>
              </a:spcBef>
              <a:buNone/>
            </a:pPr>
            <a:r>
              <a:rPr lang="en-US" sz="4000" i="1" dirty="0"/>
              <a:t>“How long does it take for animals at the shelter</a:t>
            </a:r>
          </a:p>
          <a:p>
            <a:pPr marL="0" indent="0" algn="r">
              <a:spcBef>
                <a:spcPts val="0"/>
              </a:spcBef>
              <a:buNone/>
            </a:pPr>
            <a:r>
              <a:rPr lang="en-US" sz="4000" i="1" dirty="0"/>
              <a:t>to be adopted?”</a:t>
            </a: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4597F181-1BA4-354F-BC16-2659AA05EC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22842284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pPr marL="0" indent="0">
              <a:buNone/>
            </a:pPr>
            <a:r>
              <a:rPr lang="en-US" b="1" dirty="0">
                <a:latin typeface="Arial" panose="020B0604020202020204" pitchFamily="34" charset="0"/>
                <a:cs typeface="Arial" panose="020B0604020202020204" pitchFamily="34" charset="0"/>
              </a:rPr>
              <a:t>Challenge:</a:t>
            </a:r>
            <a:r>
              <a:rPr lang="en-US" dirty="0">
                <a:latin typeface="Arial" panose="020B0604020202020204" pitchFamily="34" charset="0"/>
                <a:cs typeface="Arial" panose="020B0604020202020204" pitchFamily="34" charset="0"/>
              </a:rPr>
              <a:t> </a:t>
            </a:r>
          </a:p>
          <a:p>
            <a:pPr marL="914400" lvl="1" indent="-514350"/>
            <a:r>
              <a:rPr lang="en-US" sz="2800" dirty="0">
                <a:latin typeface="Arial" panose="020B0604020202020204" pitchFamily="34" charset="0"/>
                <a:cs typeface="Arial" panose="020B0604020202020204" pitchFamily="34" charset="0"/>
              </a:rPr>
              <a:t>Complete </a:t>
            </a:r>
            <a:r>
              <a:rPr lang="en-US" sz="2800" b="1" dirty="0">
                <a:latin typeface="Arial" panose="020B0604020202020204" pitchFamily="34" charset="0"/>
                <a:cs typeface="Arial" panose="020B0604020202020204" pitchFamily="34" charset="0"/>
              </a:rPr>
              <a:t>Page 22</a:t>
            </a:r>
          </a:p>
          <a:p>
            <a:pPr marL="914400" lvl="1" indent="-514350"/>
            <a:r>
              <a:rPr lang="en-US" sz="2800" dirty="0">
                <a:latin typeface="Arial" panose="020B0604020202020204" pitchFamily="34" charset="0"/>
                <a:cs typeface="Arial" panose="020B0604020202020204" pitchFamily="34" charset="0"/>
              </a:rPr>
              <a:t>Use the .build-column method to make a table showing the weight of every animal, in kilograms</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1115265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a:xfrm>
            <a:off x="457200" y="0"/>
            <a:ext cx="8686800" cy="838200"/>
          </a:xfrm>
        </p:spPr>
        <p:txBody>
          <a:bodyPr>
            <a:normAutofit/>
          </a:bodyPr>
          <a:lstStyle/>
          <a:p>
            <a:r>
              <a:rPr lang="en-US" sz="3400" dirty="0"/>
              <a:t>“What’s a typical adoption time?”</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pPr>
              <a:spcAft>
                <a:spcPts val="3000"/>
              </a:spcAft>
            </a:pPr>
            <a:r>
              <a:rPr lang="en-US" sz="2800" dirty="0">
                <a:latin typeface="Arial" panose="020B0604020202020204" pitchFamily="34" charset="0"/>
                <a:cs typeface="Arial" panose="020B0604020202020204" pitchFamily="34" charset="0"/>
              </a:rPr>
              <a:t>Look at the raw data. What do you think?</a:t>
            </a:r>
          </a:p>
          <a:p>
            <a:pPr>
              <a:spcAft>
                <a:spcPts val="3000"/>
              </a:spcAft>
            </a:pPr>
            <a:r>
              <a:rPr lang="en-US" dirty="0">
                <a:latin typeface="Arial" panose="020B0604020202020204" pitchFamily="34" charset="0"/>
                <a:cs typeface="Arial" panose="020B0604020202020204" pitchFamily="34" charset="0"/>
              </a:rPr>
              <a:t>Would a bar or pie chart help us?</a:t>
            </a:r>
          </a:p>
          <a:p>
            <a:pPr>
              <a:spcAft>
                <a:spcPts val="3000"/>
              </a:spcAft>
            </a:pPr>
            <a:r>
              <a:rPr lang="en-US" sz="2800" dirty="0">
                <a:latin typeface="Arial" panose="020B0604020202020204" pitchFamily="34" charset="0"/>
                <a:cs typeface="Arial" panose="020B0604020202020204" pitchFamily="34" charset="0"/>
              </a:rPr>
              <a:t>How would you answer?</a:t>
            </a:r>
          </a:p>
          <a:p>
            <a:pPr>
              <a:spcAft>
                <a:spcPts val="3000"/>
              </a:spcAft>
            </a:pPr>
            <a:r>
              <a:rPr lang="en-US" i="1" dirty="0">
                <a:latin typeface="Arial" panose="020B0604020202020204" pitchFamily="34" charset="0"/>
                <a:cs typeface="Arial" panose="020B0604020202020204" pitchFamily="34" charset="0"/>
              </a:rPr>
              <a:t>A simple number isn’t good enough – </a:t>
            </a:r>
            <a:r>
              <a:rPr lang="en-US" dirty="0">
                <a:latin typeface="Arial" panose="020B0604020202020204" pitchFamily="34" charset="0"/>
                <a:cs typeface="Arial" panose="020B0604020202020204" pitchFamily="34" charset="0"/>
              </a:rPr>
              <a:t>we need to describe the </a:t>
            </a:r>
            <a:r>
              <a:rPr lang="en-US" u="sng" dirty="0">
                <a:latin typeface="Arial" panose="020B0604020202020204" pitchFamily="34" charset="0"/>
                <a:cs typeface="Arial" panose="020B0604020202020204" pitchFamily="34" charset="0"/>
              </a:rPr>
              <a:t>shape of the data</a:t>
            </a:r>
            <a:endParaRPr lang="en-US" sz="2800" u="sng"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00940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Not all bars are created equal…</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Complete </a:t>
            </a:r>
            <a:r>
              <a:rPr lang="en-US" b="1" dirty="0">
                <a:latin typeface="Arial" panose="020B0604020202020204" pitchFamily="34" charset="0"/>
                <a:cs typeface="Arial" panose="020B0604020202020204" pitchFamily="34" charset="0"/>
              </a:rPr>
              <a:t>Page 23</a:t>
            </a:r>
          </a:p>
          <a:p>
            <a:r>
              <a:rPr lang="en-US" sz="2800" dirty="0">
                <a:latin typeface="Arial" panose="020B0604020202020204" pitchFamily="34" charset="0"/>
                <a:cs typeface="Arial" panose="020B0604020202020204" pitchFamily="34" charset="0"/>
              </a:rPr>
              <a:t>What is similar</a:t>
            </a:r>
            <a:r>
              <a:rPr lang="en-US" dirty="0">
                <a:latin typeface="Arial" panose="020B0604020202020204" pitchFamily="34" charset="0"/>
                <a:cs typeface="Arial" panose="020B0604020202020204" pitchFamily="34" charset="0"/>
              </a:rPr>
              <a:t> about these displays</a:t>
            </a:r>
            <a:r>
              <a:rPr lang="en-US" sz="2800"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What is different?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Bar charts count </a:t>
            </a:r>
            <a:r>
              <a:rPr lang="en-US" i="1" dirty="0">
                <a:latin typeface="Arial" panose="020B0604020202020204" pitchFamily="34" charset="0"/>
                <a:cs typeface="Arial" panose="020B0604020202020204" pitchFamily="34" charset="0"/>
              </a:rPr>
              <a:t>values of categorical data</a:t>
            </a:r>
          </a:p>
          <a:p>
            <a:r>
              <a:rPr lang="en-US" dirty="0">
                <a:latin typeface="Arial" panose="020B0604020202020204" pitchFamily="34" charset="0"/>
                <a:cs typeface="Arial" panose="020B0604020202020204" pitchFamily="34" charset="0"/>
              </a:rPr>
              <a:t>Histograms count </a:t>
            </a:r>
            <a:r>
              <a:rPr lang="en-US" i="1" dirty="0">
                <a:latin typeface="Arial" panose="020B0604020202020204" pitchFamily="34" charset="0"/>
                <a:cs typeface="Arial" panose="020B0604020202020204" pitchFamily="34" charset="0"/>
              </a:rPr>
              <a:t>ranges of quantitative data</a:t>
            </a:r>
          </a:p>
          <a:p>
            <a:r>
              <a:rPr lang="en-US" dirty="0">
                <a:latin typeface="Arial" panose="020B0604020202020204" pitchFamily="34" charset="0"/>
                <a:cs typeface="Arial" panose="020B0604020202020204" pitchFamily="34" charset="0"/>
              </a:rPr>
              <a:t>Bar charts can “make sense” in any order</a:t>
            </a:r>
          </a:p>
          <a:p>
            <a:r>
              <a:rPr lang="en-US" dirty="0">
                <a:latin typeface="Arial" panose="020B0604020202020204" pitchFamily="34" charset="0"/>
                <a:cs typeface="Arial" panose="020B0604020202020204" pitchFamily="34" charset="0"/>
              </a:rPr>
              <a:t>Histograms must be ordered</a:t>
            </a:r>
          </a:p>
          <a:p>
            <a:endParaRPr lang="en-US" sz="2800"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65314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Histograms</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a:xfrm>
            <a:off x="304800" y="3316306"/>
            <a:ext cx="3962400" cy="2932093"/>
          </a:xfrm>
        </p:spPr>
        <p:txBody>
          <a:bodyPr/>
          <a:lstStyle/>
          <a:p>
            <a:pPr>
              <a:spcAft>
                <a:spcPts val="1800"/>
              </a:spcAft>
            </a:pPr>
            <a:r>
              <a:rPr lang="en-US" sz="2200" dirty="0">
                <a:latin typeface="Arial" panose="020B0604020202020204" pitchFamily="34" charset="0"/>
                <a:cs typeface="Arial" panose="020B0604020202020204" pitchFamily="34" charset="0"/>
              </a:rPr>
              <a:t>Most animals adopted in ≤10 weeks</a:t>
            </a:r>
          </a:p>
          <a:p>
            <a:pPr>
              <a:spcAft>
                <a:spcPts val="1800"/>
              </a:spcAft>
            </a:pPr>
            <a:r>
              <a:rPr lang="en-US" sz="2200" dirty="0">
                <a:latin typeface="Arial" panose="020B0604020202020204" pitchFamily="34" charset="0"/>
                <a:cs typeface="Arial" panose="020B0604020202020204" pitchFamily="34" charset="0"/>
              </a:rPr>
              <a:t>A couple of animals took a </a:t>
            </a:r>
            <a:r>
              <a:rPr lang="en-US" sz="2200" i="1" dirty="0">
                <a:latin typeface="Arial" panose="020B0604020202020204" pitchFamily="34" charset="0"/>
                <a:cs typeface="Arial" panose="020B0604020202020204" pitchFamily="34" charset="0"/>
              </a:rPr>
              <a:t>very</a:t>
            </a:r>
            <a:r>
              <a:rPr lang="en-US" sz="2200" dirty="0">
                <a:latin typeface="Arial" panose="020B0604020202020204" pitchFamily="34" charset="0"/>
                <a:cs typeface="Arial" panose="020B0604020202020204" pitchFamily="34" charset="0"/>
              </a:rPr>
              <a:t> long time</a:t>
            </a:r>
          </a:p>
          <a:p>
            <a:pPr>
              <a:spcAft>
                <a:spcPts val="1800"/>
              </a:spcAft>
            </a:pPr>
            <a:r>
              <a:rPr lang="en-US" sz="2200" dirty="0">
                <a:latin typeface="Arial" panose="020B0604020202020204" pitchFamily="34" charset="0"/>
                <a:cs typeface="Arial" panose="020B0604020202020204" pitchFamily="34" charset="0"/>
              </a:rPr>
              <a:t>More than half (17/31!) took just 5 weeks</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5" name="Rectangle 4">
            <a:extLst>
              <a:ext uri="{FF2B5EF4-FFF2-40B4-BE49-F238E27FC236}">
                <a16:creationId xmlns:a16="http://schemas.microsoft.com/office/drawing/2014/main" id="{C946C1EF-FEA9-0C4D-B54D-257423115ED6}"/>
              </a:ext>
            </a:extLst>
          </p:cNvPr>
          <p:cNvSpPr/>
          <p:nvPr/>
        </p:nvSpPr>
        <p:spPr>
          <a:xfrm>
            <a:off x="0" y="1698248"/>
            <a:ext cx="9144000" cy="892552"/>
          </a:xfrm>
          <a:prstGeom prst="rect">
            <a:avLst/>
          </a:prstGeom>
        </p:spPr>
        <p:txBody>
          <a:bodyPr wrap="square">
            <a:spAutoFit/>
          </a:bodyPr>
          <a:lstStyle/>
          <a:p>
            <a:r>
              <a:rPr lang="en-US" spc="-100" dirty="0">
                <a:solidFill>
                  <a:schemeClr val="accent1"/>
                </a:solidFill>
                <a:latin typeface="Courier New" charset="0"/>
                <a:ea typeface="Courier New" charset="0"/>
                <a:cs typeface="Courier New" charset="0"/>
              </a:rPr>
              <a:t>histogram </a:t>
            </a:r>
            <a:r>
              <a:rPr lang="en-US" spc="-600" dirty="0">
                <a:solidFill>
                  <a:schemeClr val="accent1"/>
                </a:solidFill>
                <a:latin typeface="Courier New" charset="0"/>
                <a:ea typeface="Courier New" charset="0"/>
                <a:cs typeface="Courier New" charset="0"/>
              </a:rPr>
              <a:t>::</a:t>
            </a:r>
            <a:r>
              <a:rPr lang="en-US" spc="-100" dirty="0">
                <a:solidFill>
                  <a:schemeClr val="accent1"/>
                </a:solidFill>
                <a:latin typeface="Courier New" charset="0"/>
                <a:ea typeface="Courier New" charset="0"/>
                <a:cs typeface="Courier New" charset="0"/>
              </a:rPr>
              <a:t> (t</a:t>
            </a:r>
            <a:r>
              <a:rPr lang="en-US" spc="-600" dirty="0">
                <a:solidFill>
                  <a:schemeClr val="accent1"/>
                </a:solidFill>
                <a:latin typeface="Courier New" charset="0"/>
                <a:ea typeface="Courier New" charset="0"/>
                <a:cs typeface="Courier New" charset="0"/>
              </a:rPr>
              <a:t>:: </a:t>
            </a:r>
            <a:r>
              <a:rPr lang="en-US" spc="-100" dirty="0">
                <a:solidFill>
                  <a:schemeClr val="accent1"/>
                </a:solidFill>
                <a:latin typeface="Courier New" charset="0"/>
                <a:ea typeface="Courier New" charset="0"/>
                <a:cs typeface="Courier New" charset="0"/>
              </a:rPr>
              <a:t>Table, </a:t>
            </a:r>
            <a:r>
              <a:rPr lang="en-US" spc="-100" dirty="0" err="1">
                <a:solidFill>
                  <a:schemeClr val="accent1"/>
                </a:solidFill>
                <a:latin typeface="Courier New" charset="0"/>
                <a:ea typeface="Courier New" charset="0"/>
                <a:cs typeface="Courier New" charset="0"/>
              </a:rPr>
              <a:t>vals</a:t>
            </a:r>
            <a:r>
              <a:rPr lang="en-US" spc="-600" dirty="0">
                <a:solidFill>
                  <a:schemeClr val="accent1"/>
                </a:solidFill>
                <a:latin typeface="Courier New" charset="0"/>
                <a:ea typeface="Courier New" charset="0"/>
                <a:cs typeface="Courier New" charset="0"/>
              </a:rPr>
              <a:t>:: </a:t>
            </a:r>
            <a:r>
              <a:rPr lang="en-US" spc="-100" dirty="0" err="1">
                <a:solidFill>
                  <a:schemeClr val="accent1"/>
                </a:solidFill>
                <a:latin typeface="Courier New" charset="0"/>
                <a:ea typeface="Courier New" charset="0"/>
                <a:cs typeface="Courier New" charset="0"/>
              </a:rPr>
              <a:t>Str</a:t>
            </a:r>
            <a:r>
              <a:rPr lang="en-US" spc="-100" dirty="0">
                <a:solidFill>
                  <a:schemeClr val="accent1"/>
                </a:solidFill>
                <a:latin typeface="Courier New" charset="0"/>
                <a:ea typeface="Courier New" charset="0"/>
                <a:cs typeface="Courier New" charset="0"/>
              </a:rPr>
              <a:t>, bin-size</a:t>
            </a:r>
            <a:r>
              <a:rPr lang="en-US" spc="-600" dirty="0">
                <a:solidFill>
                  <a:schemeClr val="accent1"/>
                </a:solidFill>
                <a:latin typeface="Courier New" charset="0"/>
                <a:ea typeface="Courier New" charset="0"/>
                <a:cs typeface="Courier New" charset="0"/>
              </a:rPr>
              <a:t>:: </a:t>
            </a:r>
            <a:r>
              <a:rPr lang="en-US" spc="-100" dirty="0" err="1">
                <a:solidFill>
                  <a:schemeClr val="accent1"/>
                </a:solidFill>
                <a:latin typeface="Courier New" charset="0"/>
                <a:ea typeface="Courier New" charset="0"/>
                <a:cs typeface="Courier New" charset="0"/>
              </a:rPr>
              <a:t>Num</a:t>
            </a:r>
            <a:r>
              <a:rPr lang="en-US" spc="-100" dirty="0">
                <a:solidFill>
                  <a:schemeClr val="accent1"/>
                </a:solidFill>
                <a:latin typeface="Courier New" charset="0"/>
                <a:ea typeface="Courier New" charset="0"/>
                <a:cs typeface="Courier New" charset="0"/>
              </a:rPr>
              <a:t>)</a:t>
            </a:r>
            <a:r>
              <a:rPr lang="en-US" spc="-100" dirty="0">
                <a:solidFill>
                  <a:schemeClr val="accent1"/>
                </a:solidFill>
                <a:latin typeface="Courier New" charset="0"/>
                <a:ea typeface="Courier New" charset="0"/>
                <a:cs typeface="Courier New" charset="0"/>
                <a:sym typeface="Wingdings"/>
              </a:rPr>
              <a:t></a:t>
            </a:r>
            <a:r>
              <a:rPr lang="en-US" spc="-100" dirty="0" err="1">
                <a:solidFill>
                  <a:schemeClr val="accent1"/>
                </a:solidFill>
                <a:latin typeface="Courier New" charset="0"/>
                <a:ea typeface="Courier New" charset="0"/>
                <a:cs typeface="Courier New" charset="0"/>
              </a:rPr>
              <a:t>Img</a:t>
            </a:r>
            <a:endParaRPr lang="en-US" spc="-100" dirty="0">
              <a:solidFill>
                <a:schemeClr val="accent1"/>
              </a:solidFill>
              <a:latin typeface="Courier New" charset="0"/>
              <a:ea typeface="Courier New" charset="0"/>
              <a:cs typeface="Courier New" charset="0"/>
            </a:endParaRPr>
          </a:p>
          <a:p>
            <a:r>
              <a:rPr lang="en-US" sz="2600" spc="-100" dirty="0">
                <a:solidFill>
                  <a:schemeClr val="accent1"/>
                </a:solidFill>
                <a:latin typeface="Courier New" charset="0"/>
                <a:ea typeface="Courier New" charset="0"/>
                <a:cs typeface="Courier New" charset="0"/>
              </a:rPr>
              <a:t>histogram(animals-table, ”weeks", 5)</a:t>
            </a:r>
          </a:p>
        </p:txBody>
      </p:sp>
      <p:pic>
        <p:nvPicPr>
          <p:cNvPr id="6" name="Picture 5">
            <a:extLst>
              <a:ext uri="{FF2B5EF4-FFF2-40B4-BE49-F238E27FC236}">
                <a16:creationId xmlns:a16="http://schemas.microsoft.com/office/drawing/2014/main" id="{42374541-DEA3-E04D-9A76-728CFA15E64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95800" y="3124631"/>
            <a:ext cx="4191000" cy="3315441"/>
          </a:xfrm>
          <a:prstGeom prst="rect">
            <a:avLst/>
          </a:prstGeom>
        </p:spPr>
      </p:pic>
    </p:spTree>
    <p:extLst>
      <p:ext uri="{BB962C8B-B14F-4D97-AF65-F5344CB8AC3E}">
        <p14:creationId xmlns:p14="http://schemas.microsoft.com/office/powerpoint/2010/main" val="1770009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Histograms</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8" name="Content Placeholder 7">
            <a:extLst>
              <a:ext uri="{FF2B5EF4-FFF2-40B4-BE49-F238E27FC236}">
                <a16:creationId xmlns:a16="http://schemas.microsoft.com/office/drawing/2014/main" id="{014F17C9-3582-3D4F-8B3B-150C5010AC36}"/>
              </a:ext>
            </a:extLst>
          </p:cNvPr>
          <p:cNvSpPr>
            <a:spLocks noGrp="1"/>
          </p:cNvSpPr>
          <p:nvPr>
            <p:ph idx="1"/>
          </p:nvPr>
        </p:nvSpPr>
        <p:spPr/>
        <p:txBody>
          <a:bodyPr/>
          <a:lstStyle/>
          <a:p>
            <a:r>
              <a:rPr lang="en-US" dirty="0"/>
              <a:t>Histograms give us insight into the </a:t>
            </a:r>
            <a:r>
              <a:rPr lang="en-US" i="1" dirty="0"/>
              <a:t>shape</a:t>
            </a:r>
            <a:r>
              <a:rPr lang="en-US" dirty="0"/>
              <a:t> of a dataset.</a:t>
            </a:r>
          </a:p>
          <a:p>
            <a:endParaRPr lang="en-US" dirty="0"/>
          </a:p>
          <a:p>
            <a:r>
              <a:rPr lang="en-US" dirty="0"/>
              <a:t>By learning to read a histogram, you’ll be able to interpret the shape of your own.</a:t>
            </a:r>
          </a:p>
          <a:p>
            <a:endParaRPr lang="en-US" dirty="0"/>
          </a:p>
          <a:p>
            <a:r>
              <a:rPr lang="en-US" dirty="0"/>
              <a:t>Practice reading histograms on </a:t>
            </a:r>
            <a:r>
              <a:rPr lang="en-US" b="1" dirty="0"/>
              <a:t>Page 24</a:t>
            </a:r>
          </a:p>
        </p:txBody>
      </p:sp>
    </p:spTree>
    <p:extLst>
      <p:ext uri="{BB962C8B-B14F-4D97-AF65-F5344CB8AC3E}">
        <p14:creationId xmlns:p14="http://schemas.microsoft.com/office/powerpoint/2010/main" val="221721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Histograms</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8" name="Content Placeholder 7">
            <a:extLst>
              <a:ext uri="{FF2B5EF4-FFF2-40B4-BE49-F238E27FC236}">
                <a16:creationId xmlns:a16="http://schemas.microsoft.com/office/drawing/2014/main" id="{014F17C9-3582-3D4F-8B3B-150C5010AC36}"/>
              </a:ext>
            </a:extLst>
          </p:cNvPr>
          <p:cNvSpPr>
            <a:spLocks noGrp="1"/>
          </p:cNvSpPr>
          <p:nvPr>
            <p:ph idx="1"/>
          </p:nvPr>
        </p:nvSpPr>
        <p:spPr>
          <a:xfrm>
            <a:off x="304800" y="1646238"/>
            <a:ext cx="8686800" cy="4525962"/>
          </a:xfrm>
        </p:spPr>
        <p:txBody>
          <a:bodyPr/>
          <a:lstStyle/>
          <a:p>
            <a:r>
              <a:rPr lang="en-US" sz="2400" b="1" dirty="0"/>
              <a:t>Symmetric</a:t>
            </a:r>
            <a:r>
              <a:rPr lang="en-US" sz="2400" dirty="0"/>
              <a:t> shapes are balanced around the middle.</a:t>
            </a:r>
          </a:p>
          <a:p>
            <a:pPr lvl="1"/>
            <a:r>
              <a:rPr lang="en-US" sz="2000" dirty="0"/>
              <a:t>Ex: Heights of 12-year-olds</a:t>
            </a:r>
          </a:p>
          <a:p>
            <a:endParaRPr lang="en-US" sz="2000" dirty="0"/>
          </a:p>
          <a:p>
            <a:r>
              <a:rPr lang="en-US" sz="2400" b="1" dirty="0"/>
              <a:t>Skewed Left, or low outlier</a:t>
            </a:r>
            <a:r>
              <a:rPr lang="en-US" sz="2400" dirty="0"/>
              <a:t> shapes have most values clustered on the </a:t>
            </a:r>
            <a:r>
              <a:rPr lang="en-US" sz="2400" i="1" dirty="0"/>
              <a:t>right</a:t>
            </a:r>
            <a:r>
              <a:rPr lang="en-US" sz="2400" dirty="0"/>
              <a:t>, trailing off to the left.</a:t>
            </a:r>
          </a:p>
          <a:p>
            <a:pPr lvl="1"/>
            <a:r>
              <a:rPr lang="en-US" sz="2000" dirty="0"/>
              <a:t>Ex: Number of teeth in adults (some have none, none have 2x !)</a:t>
            </a:r>
          </a:p>
          <a:p>
            <a:endParaRPr lang="en-US" sz="2000" b="1" dirty="0"/>
          </a:p>
          <a:p>
            <a:r>
              <a:rPr lang="en-US" sz="2400" b="1" dirty="0"/>
              <a:t>Skewed Right, or high outlier</a:t>
            </a:r>
            <a:r>
              <a:rPr lang="en-US" sz="2400" dirty="0"/>
              <a:t> shapes have most values clustered on the </a:t>
            </a:r>
            <a:r>
              <a:rPr lang="en-US" sz="2400" i="1" dirty="0"/>
              <a:t>left</a:t>
            </a:r>
            <a:r>
              <a:rPr lang="en-US" sz="2400" dirty="0"/>
              <a:t>, trailing off to the right.</a:t>
            </a:r>
          </a:p>
          <a:p>
            <a:pPr lvl="1"/>
            <a:r>
              <a:rPr lang="en-US" sz="2000" dirty="0"/>
              <a:t>Ex: Earnings (some of 10x, none have negative!)</a:t>
            </a:r>
          </a:p>
          <a:p>
            <a:pPr marL="0" indent="0" algn="ctr">
              <a:buNone/>
            </a:pPr>
            <a:endParaRPr lang="en-US" sz="2000" b="1" dirty="0"/>
          </a:p>
          <a:p>
            <a:pPr marL="0" indent="0" algn="ctr">
              <a:buNone/>
            </a:pPr>
            <a:r>
              <a:rPr lang="en-US" sz="2400" dirty="0"/>
              <a:t>Complete </a:t>
            </a:r>
            <a:r>
              <a:rPr lang="en-US" sz="2400" b="1" dirty="0"/>
              <a:t>Page 25</a:t>
            </a:r>
          </a:p>
        </p:txBody>
      </p:sp>
    </p:spTree>
    <p:extLst>
      <p:ext uri="{BB962C8B-B14F-4D97-AF65-F5344CB8AC3E}">
        <p14:creationId xmlns:p14="http://schemas.microsoft.com/office/powerpoint/2010/main" val="250700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500"/>
                                        <p:tgtEl>
                                          <p:spTgt spid="8">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animEffect transition="in" filter="fade">
                                      <p:cBhvr>
                                        <p:cTn id="23" dur="500"/>
                                        <p:tgtEl>
                                          <p:spTgt spid="8">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xEl>
                                              <p:pRg st="7" end="7"/>
                                            </p:txEl>
                                          </p:spTgt>
                                        </p:tgtEl>
                                        <p:attrNameLst>
                                          <p:attrName>style.visibility</p:attrName>
                                        </p:attrNameLst>
                                      </p:cBhvr>
                                      <p:to>
                                        <p:strVal val="visible"/>
                                      </p:to>
                                    </p:set>
                                    <p:animEffect transition="in" filter="fade">
                                      <p:cBhvr>
                                        <p:cTn id="26" dur="500"/>
                                        <p:tgtEl>
                                          <p:spTgt spid="8">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animEffect transition="in" filter="fade">
                                      <p:cBhvr>
                                        <p:cTn id="31" dur="5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Bin Size</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5066"/>
            <a:ext cx="8839200" cy="408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lvl="1" indent="-342900" eaLnBrk="1" hangingPunct="1">
              <a:spcAft>
                <a:spcPts val="1800"/>
              </a:spcAft>
              <a:buClr>
                <a:srgbClr val="4C4C4C"/>
              </a:buClr>
              <a:buSzTx/>
            </a:pPr>
            <a:r>
              <a:rPr lang="en-US" sz="2200" dirty="0">
                <a:latin typeface="Arial" charset="0"/>
                <a:ea typeface="Arial" charset="0"/>
                <a:cs typeface="Arial" charset="0"/>
              </a:rPr>
              <a:t>What does the last argument to </a:t>
            </a:r>
            <a:r>
              <a:rPr lang="en-US" sz="2200" dirty="0">
                <a:latin typeface="Courier New" charset="0"/>
                <a:ea typeface="Courier New" charset="0"/>
                <a:cs typeface="Courier New" charset="0"/>
              </a:rPr>
              <a:t>histogram</a:t>
            </a:r>
            <a:r>
              <a:rPr lang="en-US" sz="2200" dirty="0">
                <a:latin typeface="Arial" charset="0"/>
                <a:ea typeface="Arial" charset="0"/>
                <a:cs typeface="Arial" charset="0"/>
              </a:rPr>
              <a:t> </a:t>
            </a:r>
            <a:r>
              <a:rPr lang="en-US" sz="2200" i="1" dirty="0">
                <a:latin typeface="Arial" charset="0"/>
                <a:ea typeface="Arial" charset="0"/>
                <a:cs typeface="Arial" charset="0"/>
              </a:rPr>
              <a:t>mean</a:t>
            </a:r>
            <a:r>
              <a:rPr lang="en-US" sz="2200" dirty="0">
                <a:latin typeface="Arial" charset="0"/>
                <a:ea typeface="Arial" charset="0"/>
                <a:cs typeface="Arial" charset="0"/>
              </a:rPr>
              <a:t>?</a:t>
            </a:r>
          </a:p>
          <a:p>
            <a:pPr marL="342900" indent="-342900" eaLnBrk="1" hangingPunct="1">
              <a:spcAft>
                <a:spcPts val="500"/>
              </a:spcAft>
              <a:buClr>
                <a:srgbClr val="4C4C4C"/>
              </a:buClr>
              <a:buSzTx/>
            </a:pPr>
            <a:r>
              <a:rPr lang="en-US" sz="2200" dirty="0">
                <a:latin typeface="Arial" charset="0"/>
                <a:ea typeface="Arial" charset="0"/>
                <a:cs typeface="Arial" charset="0"/>
              </a:rPr>
              <a:t>Make a histogram of the </a:t>
            </a:r>
            <a:r>
              <a:rPr lang="en-US" sz="2200" dirty="0">
                <a:latin typeface="Courier" pitchFamily="2" charset="0"/>
                <a:ea typeface="Arial" charset="0"/>
                <a:cs typeface="Arial" charset="0"/>
              </a:rPr>
              <a:t>pounds </a:t>
            </a:r>
            <a:r>
              <a:rPr lang="en-US" sz="2200" dirty="0">
                <a:latin typeface="Arial" charset="0"/>
                <a:ea typeface="Arial" charset="0"/>
                <a:cs typeface="Arial" charset="0"/>
              </a:rPr>
              <a:t>column in the animals table, using 20 pounds bins:</a:t>
            </a:r>
          </a:p>
          <a:p>
            <a:pPr lvl="1" eaLnBrk="1" hangingPunct="1">
              <a:spcAft>
                <a:spcPts val="1800"/>
              </a:spcAft>
              <a:buClr>
                <a:srgbClr val="4C4C4C"/>
              </a:buClr>
              <a:buSzTx/>
              <a:buNone/>
            </a:pPr>
            <a:r>
              <a:rPr lang="en-US" sz="2000" dirty="0">
                <a:solidFill>
                  <a:schemeClr val="accent1"/>
                </a:solidFill>
                <a:latin typeface="Arial" charset="0"/>
                <a:ea typeface="Arial" charset="0"/>
                <a:cs typeface="Arial" charset="0"/>
              </a:rPr>
              <a:t>	histogram(animals-table, “pounds”, 20)</a:t>
            </a:r>
          </a:p>
          <a:p>
            <a:pPr marL="342900" indent="-342900" eaLnBrk="1" hangingPunct="1">
              <a:spcAft>
                <a:spcPts val="1800"/>
              </a:spcAft>
              <a:buClr>
                <a:srgbClr val="4C4C4C"/>
              </a:buClr>
              <a:buSzTx/>
            </a:pPr>
            <a:r>
              <a:rPr lang="en-US" sz="2200" dirty="0">
                <a:latin typeface="Arial" charset="0"/>
                <a:ea typeface="Arial" charset="0"/>
                <a:cs typeface="Arial" charset="0"/>
              </a:rPr>
              <a:t>Try 1-pounds bins. 100-pound bins. What size is best?</a:t>
            </a:r>
          </a:p>
          <a:p>
            <a:pPr marL="342900" indent="-342900" eaLnBrk="1" hangingPunct="1">
              <a:spcAft>
                <a:spcPts val="1800"/>
              </a:spcAft>
              <a:buClr>
                <a:srgbClr val="4C4C4C"/>
              </a:buClr>
              <a:buSzTx/>
            </a:pPr>
            <a:r>
              <a:rPr lang="en-US" sz="2200" b="1" dirty="0">
                <a:latin typeface="Arial" charset="0"/>
                <a:ea typeface="Arial" charset="0"/>
                <a:cs typeface="Arial" charset="0"/>
              </a:rPr>
              <a:t>Rule of Thumb: </a:t>
            </a:r>
            <a:r>
              <a:rPr lang="en-US" sz="2200" dirty="0">
                <a:latin typeface="Arial" charset="0"/>
                <a:ea typeface="Arial" charset="0"/>
                <a:cs typeface="Arial" charset="0"/>
              </a:rPr>
              <a:t>always have between 5 and 10 bins</a:t>
            </a:r>
          </a:p>
          <a:p>
            <a:pPr marL="342900" indent="-342900" eaLnBrk="1" hangingPunct="1">
              <a:spcAft>
                <a:spcPts val="1800"/>
              </a:spcAft>
              <a:buClr>
                <a:srgbClr val="4C4C4C"/>
              </a:buClr>
              <a:buSzTx/>
            </a:pPr>
            <a:r>
              <a:rPr lang="en-US" sz="2200" dirty="0">
                <a:latin typeface="Arial" charset="0"/>
                <a:ea typeface="Arial" charset="0"/>
                <a:cs typeface="Arial" charset="0"/>
              </a:rPr>
              <a:t>Practice making histograms from the animals dataset, and describe them on </a:t>
            </a:r>
            <a:r>
              <a:rPr lang="en-US" sz="2200" b="1" dirty="0">
                <a:latin typeface="Arial" charset="0"/>
                <a:ea typeface="Arial" charset="0"/>
                <a:cs typeface="Arial" charset="0"/>
              </a:rPr>
              <a:t>Page 26</a:t>
            </a:r>
            <a:r>
              <a:rPr lang="en-US" sz="2200" dirty="0">
                <a:latin typeface="Arial" charset="0"/>
                <a:ea typeface="Arial" charset="0"/>
                <a:cs typeface="Arial" charset="0"/>
              </a:rPr>
              <a: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47741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Your Research</a:t>
            </a:r>
            <a:endParaRPr lang="en-US" dirty="0">
              <a:latin typeface="Courier New" charset="0"/>
              <a:ea typeface="Courier New" charset="0"/>
              <a:cs typeface="Courier New" charset="0"/>
            </a:endParaRPr>
          </a:p>
        </p:txBody>
      </p:sp>
      <p:sp>
        <p:nvSpPr>
          <p:cNvPr id="5" name="Content Placeholder 4">
            <a:extLst>
              <a:ext uri="{FF2B5EF4-FFF2-40B4-BE49-F238E27FC236}">
                <a16:creationId xmlns:a16="http://schemas.microsoft.com/office/drawing/2014/main" id="{3C915D2E-57FF-AA49-AE45-9418F0012B39}"/>
              </a:ext>
            </a:extLst>
          </p:cNvPr>
          <p:cNvSpPr>
            <a:spLocks noGrp="1"/>
          </p:cNvSpPr>
          <p:nvPr>
            <p:ph idx="1"/>
          </p:nvPr>
        </p:nvSpPr>
        <p:spPr/>
        <p:txBody>
          <a:bodyPr/>
          <a:lstStyle/>
          <a:p>
            <a:pPr>
              <a:spcAft>
                <a:spcPts val="2000"/>
              </a:spcAft>
            </a:pPr>
            <a:r>
              <a:rPr lang="en-US" dirty="0"/>
              <a:t>Make some histograms from your dataset. What columns are interesting?</a:t>
            </a:r>
          </a:p>
          <a:p>
            <a:pPr>
              <a:spcAft>
                <a:spcPts val="2000"/>
              </a:spcAft>
            </a:pPr>
            <a:r>
              <a:rPr lang="en-US" dirty="0"/>
              <a:t>What shapes stand out?</a:t>
            </a:r>
          </a:p>
          <a:p>
            <a:pPr>
              <a:spcAft>
                <a:spcPts val="2000"/>
              </a:spcAft>
            </a:pPr>
            <a:r>
              <a:rPr lang="en-US" dirty="0"/>
              <a:t>Write your findings on </a:t>
            </a:r>
            <a:r>
              <a:rPr lang="en-US" b="1" dirty="0"/>
              <a:t>Page 27</a:t>
            </a:r>
          </a:p>
        </p:txBody>
      </p:sp>
      <p:sp>
        <p:nvSpPr>
          <p:cNvPr id="3" name="Footer Placeholder 2"/>
          <p:cNvSpPr>
            <a:spLocks noGrp="1"/>
          </p:cNvSpPr>
          <p:nvPr>
            <p:ph type="ftr" sz="quarter" idx="3"/>
          </p:nvPr>
        </p:nvSpPr>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07626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28</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5575164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A06AB-EA98-794B-B4E1-63DEE11AB7C0}"/>
              </a:ext>
            </a:extLst>
          </p:cNvPr>
          <p:cNvSpPr>
            <a:spLocks noGrp="1"/>
          </p:cNvSpPr>
          <p:nvPr>
            <p:ph type="title"/>
          </p:nvPr>
        </p:nvSpPr>
        <p:spPr/>
        <p:txBody>
          <a:bodyPr/>
          <a:lstStyle/>
          <a:p>
            <a:r>
              <a:rPr lang="en-US" dirty="0"/>
              <a:t>Unit 5</a:t>
            </a:r>
          </a:p>
        </p:txBody>
      </p:sp>
    </p:spTree>
    <p:extLst>
      <p:ext uri="{BB962C8B-B14F-4D97-AF65-F5344CB8AC3E}">
        <p14:creationId xmlns:p14="http://schemas.microsoft.com/office/powerpoint/2010/main" val="17798442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1981200" y="1722438"/>
            <a:ext cx="7010400" cy="4525962"/>
          </a:xfrm>
        </p:spPr>
        <p:txBody>
          <a:bodyPr/>
          <a:lstStyle/>
          <a:p>
            <a:pPr marL="0" indent="0" algn="r">
              <a:buNone/>
            </a:pPr>
            <a:endParaRPr lang="en-US" sz="4000" i="1" dirty="0"/>
          </a:p>
          <a:p>
            <a:pPr marL="0" indent="0" algn="r">
              <a:buNone/>
            </a:pPr>
            <a:r>
              <a:rPr lang="en-US" sz="4000" i="1" dirty="0"/>
              <a:t>“What is a typical weight for animals at the shelter?”</a:t>
            </a: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4597F181-1BA4-354F-BC16-2659AA05EC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1139332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3A40A-9191-0E4D-8E2D-6D7DFC6CBABA}"/>
              </a:ext>
            </a:extLst>
          </p:cNvPr>
          <p:cNvSpPr>
            <a:spLocks noGrp="1"/>
          </p:cNvSpPr>
          <p:nvPr>
            <p:ph type="title"/>
          </p:nvPr>
        </p:nvSpPr>
        <p:spPr/>
        <p:txBody>
          <a:bodyPr/>
          <a:lstStyle/>
          <a:p>
            <a:r>
              <a:rPr lang="en-US" dirty="0"/>
              <a:t>Summarizing Data</a:t>
            </a:r>
          </a:p>
        </p:txBody>
      </p:sp>
      <p:sp>
        <p:nvSpPr>
          <p:cNvPr id="3" name="Content Placeholder 2">
            <a:extLst>
              <a:ext uri="{FF2B5EF4-FFF2-40B4-BE49-F238E27FC236}">
                <a16:creationId xmlns:a16="http://schemas.microsoft.com/office/drawing/2014/main" id="{4A2FFB72-A36C-2942-900A-E101C17BFD8F}"/>
              </a:ext>
            </a:extLst>
          </p:cNvPr>
          <p:cNvSpPr>
            <a:spLocks noGrp="1"/>
          </p:cNvSpPr>
          <p:nvPr>
            <p:ph idx="1"/>
          </p:nvPr>
        </p:nvSpPr>
        <p:spPr/>
        <p:txBody>
          <a:bodyPr/>
          <a:lstStyle/>
          <a:p>
            <a:pPr eaLnBrk="1" hangingPunct="1">
              <a:lnSpc>
                <a:spcPct val="200000"/>
              </a:lnSpc>
              <a:spcBef>
                <a:spcPts val="0"/>
              </a:spcBef>
              <a:spcAft>
                <a:spcPts val="600"/>
              </a:spcAft>
              <a:buClr>
                <a:srgbClr val="4C4C4C"/>
              </a:buClr>
              <a:buSzTx/>
            </a:pPr>
            <a:r>
              <a:rPr lang="en-US" dirty="0">
                <a:latin typeface="Arial" panose="020B0604020202020204" pitchFamily="34" charset="0"/>
                <a:cs typeface="Arial" panose="020B0604020202020204" pitchFamily="34" charset="0"/>
              </a:rPr>
              <a:t>What kind of question is this?</a:t>
            </a:r>
          </a:p>
          <a:p>
            <a:pPr eaLnBrk="1" hangingPunct="1">
              <a:lnSpc>
                <a:spcPct val="200000"/>
              </a:lnSpc>
              <a:spcBef>
                <a:spcPts val="0"/>
              </a:spcBef>
              <a:spcAft>
                <a:spcPts val="600"/>
              </a:spcAft>
              <a:buClr>
                <a:srgbClr val="4C4C4C"/>
              </a:buClr>
              <a:buSzTx/>
            </a:pPr>
            <a:r>
              <a:rPr lang="en-US" dirty="0">
                <a:latin typeface="Arial" panose="020B0604020202020204" pitchFamily="34" charset="0"/>
                <a:cs typeface="Arial" panose="020B0604020202020204" pitchFamily="34" charset="0"/>
              </a:rPr>
              <a:t>Open the </a:t>
            </a:r>
            <a:r>
              <a:rPr lang="en-US" dirty="0">
                <a:latin typeface="Arial" panose="020B0604020202020204" pitchFamily="34" charset="0"/>
                <a:cs typeface="Arial" panose="020B0604020202020204" pitchFamily="34" charset="0"/>
                <a:hlinkClick r:id="rId2"/>
              </a:rPr>
              <a:t>Animals w/Functions File</a:t>
            </a:r>
            <a:endParaRPr lang="en-US" dirty="0">
              <a:latin typeface="Arial" panose="020B0604020202020204" pitchFamily="34" charset="0"/>
              <a:cs typeface="Arial" panose="020B0604020202020204" pitchFamily="34" charset="0"/>
            </a:endParaRPr>
          </a:p>
          <a:p>
            <a:pPr eaLnBrk="1" hangingPunct="1">
              <a:lnSpc>
                <a:spcPct val="200000"/>
              </a:lnSpc>
              <a:spcBef>
                <a:spcPts val="0"/>
              </a:spcBef>
              <a:spcAft>
                <a:spcPts val="600"/>
              </a:spcAft>
              <a:buClr>
                <a:srgbClr val="4C4C4C"/>
              </a:buClr>
              <a:buSzTx/>
            </a:pPr>
            <a:r>
              <a:rPr lang="en-US" dirty="0"/>
              <a:t>Examples summaries: GPA, SAT, Credit Score</a:t>
            </a:r>
            <a:r>
              <a:rPr lang="mr-IN" dirty="0"/>
              <a:t>…</a:t>
            </a:r>
            <a:endParaRPr lang="en-US" i="1" dirty="0"/>
          </a:p>
          <a:p>
            <a:pPr>
              <a:lnSpc>
                <a:spcPct val="200000"/>
              </a:lnSpc>
            </a:pPr>
            <a:endParaRPr lang="en-US" dirty="0"/>
          </a:p>
        </p:txBody>
      </p:sp>
      <p:sp>
        <p:nvSpPr>
          <p:cNvPr id="4" name="Footer Placeholder 3">
            <a:extLst>
              <a:ext uri="{FF2B5EF4-FFF2-40B4-BE49-F238E27FC236}">
                <a16:creationId xmlns:a16="http://schemas.microsoft.com/office/drawing/2014/main" id="{C1BBCB5E-C336-744B-B1E1-C86CDC1BADDB}"/>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5673770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Mean</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28800"/>
            <a:ext cx="86106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Bef>
                <a:spcPts val="0"/>
              </a:spcBef>
              <a:spcAft>
                <a:spcPts val="1200"/>
              </a:spcAft>
              <a:buClr>
                <a:srgbClr val="4C4C4C"/>
              </a:buClr>
              <a:buSzTx/>
            </a:pPr>
            <a:r>
              <a:rPr lang="en-US" sz="2300" dirty="0">
                <a:latin typeface="Arial" charset="0"/>
                <a:ea typeface="Arial" charset="0"/>
                <a:cs typeface="Arial" charset="0"/>
              </a:rPr>
              <a:t>The </a:t>
            </a:r>
            <a:r>
              <a:rPr lang="en-US" sz="2300" i="1" dirty="0">
                <a:latin typeface="Arial" charset="0"/>
                <a:ea typeface="Arial" charset="0"/>
                <a:cs typeface="Arial" charset="0"/>
              </a:rPr>
              <a:t>Mean</a:t>
            </a:r>
            <a:r>
              <a:rPr lang="en-US" sz="2300" dirty="0">
                <a:latin typeface="Arial" charset="0"/>
                <a:ea typeface="Arial" charset="0"/>
                <a:cs typeface="Arial" charset="0"/>
              </a:rPr>
              <a:t> is the Sum, divided by the Length of the list.</a:t>
            </a:r>
          </a:p>
          <a:p>
            <a:pPr marL="342900" indent="-342900" eaLnBrk="1" hangingPunct="1">
              <a:spcBef>
                <a:spcPts val="0"/>
              </a:spcBef>
              <a:spcAft>
                <a:spcPts val="1200"/>
              </a:spcAft>
              <a:buClr>
                <a:srgbClr val="4C4C4C"/>
              </a:buClr>
              <a:buSzTx/>
            </a:pPr>
            <a:r>
              <a:rPr lang="en-US" sz="2300" dirty="0">
                <a:latin typeface="Arial" charset="0"/>
                <a:ea typeface="Arial" charset="0"/>
                <a:cs typeface="Arial" charset="0"/>
              </a:rPr>
              <a:t>What is the mean of </a:t>
            </a:r>
            <a:r>
              <a:rPr lang="en-US" sz="2300" dirty="0">
                <a:solidFill>
                  <a:schemeClr val="accent1"/>
                </a:solidFill>
                <a:latin typeface="Arial" charset="0"/>
                <a:ea typeface="Arial" charset="0"/>
                <a:cs typeface="Arial" charset="0"/>
              </a:rPr>
              <a:t>5, 2, 3, 1, 4</a:t>
            </a:r>
            <a:r>
              <a:rPr lang="en-US" sz="2300" dirty="0">
                <a:latin typeface="Arial" charset="0"/>
                <a:ea typeface="Arial" charset="0"/>
                <a:cs typeface="Arial" charset="0"/>
              </a:rPr>
              <a:t>?</a:t>
            </a:r>
          </a:p>
          <a:p>
            <a:pPr marL="342900" indent="-342900" eaLnBrk="1" hangingPunct="1">
              <a:spcBef>
                <a:spcPts val="0"/>
              </a:spcBef>
              <a:spcAft>
                <a:spcPts val="1200"/>
              </a:spcAft>
              <a:buClr>
                <a:srgbClr val="4C4C4C"/>
              </a:buClr>
              <a:buSzTx/>
            </a:pPr>
            <a:endParaRPr lang="en-US" sz="2300" dirty="0">
              <a:latin typeface="Arial" charset="0"/>
              <a:ea typeface="Arial" charset="0"/>
              <a:cs typeface="Arial" charset="0"/>
            </a:endParaRPr>
          </a:p>
          <a:p>
            <a:pPr marL="342900" indent="-342900" eaLnBrk="1" hangingPunct="1">
              <a:spcBef>
                <a:spcPts val="0"/>
              </a:spcBef>
              <a:spcAft>
                <a:spcPts val="1200"/>
              </a:spcAft>
              <a:buClr>
                <a:srgbClr val="4C4C4C"/>
              </a:buClr>
              <a:buSzTx/>
            </a:pPr>
            <a:r>
              <a:rPr lang="en-US" sz="2300" dirty="0" err="1">
                <a:latin typeface="Arial" charset="0"/>
                <a:ea typeface="Arial" charset="0"/>
                <a:cs typeface="Arial" charset="0"/>
              </a:rPr>
              <a:t>Pyret</a:t>
            </a:r>
            <a:r>
              <a:rPr lang="en-US" sz="2300" dirty="0">
                <a:latin typeface="Arial" charset="0"/>
                <a:ea typeface="Arial" charset="0"/>
                <a:cs typeface="Arial" charset="0"/>
              </a:rPr>
              <a:t> has a </a:t>
            </a:r>
            <a:r>
              <a:rPr lang="en-US" sz="2300" dirty="0">
                <a:latin typeface="Courier New" charset="0"/>
                <a:ea typeface="Courier New" charset="0"/>
                <a:cs typeface="Courier New" charset="0"/>
              </a:rPr>
              <a:t>mean</a:t>
            </a:r>
            <a:r>
              <a:rPr lang="en-US" sz="2300" dirty="0">
                <a:latin typeface="Arial" charset="0"/>
                <a:ea typeface="Arial" charset="0"/>
                <a:cs typeface="Arial" charset="0"/>
              </a:rPr>
              <a:t> function for tables!</a:t>
            </a:r>
          </a:p>
          <a:p>
            <a:pPr eaLnBrk="1" hangingPunct="1">
              <a:spcBef>
                <a:spcPts val="0"/>
              </a:spcBef>
              <a:spcAft>
                <a:spcPts val="0"/>
              </a:spcAft>
              <a:buClr>
                <a:srgbClr val="4C4C4C"/>
              </a:buClr>
              <a:buSzTx/>
              <a:buNone/>
            </a:pPr>
            <a:r>
              <a:rPr lang="en-US" sz="2300" dirty="0">
                <a:solidFill>
                  <a:schemeClr val="accent1"/>
                </a:solidFill>
                <a:latin typeface="Courier New" charset="0"/>
                <a:ea typeface="Courier New" charset="0"/>
                <a:cs typeface="Courier New" charset="0"/>
              </a:rPr>
              <a:t># mean </a:t>
            </a:r>
            <a:r>
              <a:rPr lang="en-US" sz="2300" kern="600" spc="-300" dirty="0">
                <a:solidFill>
                  <a:schemeClr val="accent1"/>
                </a:solidFill>
                <a:latin typeface="Courier New" charset="0"/>
                <a:ea typeface="Courier New" charset="0"/>
                <a:cs typeface="Courier New" charset="0"/>
              </a:rPr>
              <a:t>::</a:t>
            </a:r>
            <a:r>
              <a:rPr lang="en-US" sz="2300" dirty="0">
                <a:solidFill>
                  <a:schemeClr val="accent1"/>
                </a:solidFill>
                <a:latin typeface="Courier New" charset="0"/>
                <a:ea typeface="Courier New" charset="0"/>
                <a:cs typeface="Courier New" charset="0"/>
              </a:rPr>
              <a:t> (t </a:t>
            </a:r>
            <a:r>
              <a:rPr lang="en-US" sz="2300" kern="600" spc="-300" dirty="0">
                <a:solidFill>
                  <a:schemeClr val="accent1"/>
                </a:solidFill>
                <a:latin typeface="Courier New" charset="0"/>
                <a:ea typeface="Courier New" charset="0"/>
                <a:cs typeface="Courier New" charset="0"/>
              </a:rPr>
              <a:t>::</a:t>
            </a:r>
            <a:r>
              <a:rPr lang="en-US" sz="2300" dirty="0">
                <a:solidFill>
                  <a:schemeClr val="accent1"/>
                </a:solidFill>
                <a:latin typeface="Courier New" charset="0"/>
                <a:ea typeface="Courier New" charset="0"/>
                <a:cs typeface="Courier New" charset="0"/>
              </a:rPr>
              <a:t> Table, col </a:t>
            </a:r>
            <a:r>
              <a:rPr lang="en-US" sz="2300" kern="600" spc="-300" dirty="0">
                <a:solidFill>
                  <a:schemeClr val="accent1"/>
                </a:solidFill>
                <a:latin typeface="Courier New" charset="0"/>
                <a:ea typeface="Courier New" charset="0"/>
                <a:cs typeface="Courier New" charset="0"/>
              </a:rPr>
              <a:t>::</a:t>
            </a:r>
            <a:r>
              <a:rPr lang="en-US" sz="2300" dirty="0">
                <a:solidFill>
                  <a:schemeClr val="accent1"/>
                </a:solidFill>
                <a:latin typeface="Courier New" charset="0"/>
                <a:ea typeface="Courier New" charset="0"/>
                <a:cs typeface="Courier New" charset="0"/>
              </a:rPr>
              <a:t> String) </a:t>
            </a:r>
            <a:r>
              <a:rPr lang="en-US" sz="2300" dirty="0">
                <a:solidFill>
                  <a:schemeClr val="accent1"/>
                </a:solidFill>
                <a:latin typeface="Courier New" charset="0"/>
                <a:ea typeface="Courier New" charset="0"/>
                <a:cs typeface="Courier New" charset="0"/>
                <a:sym typeface="Wingdings"/>
              </a:rPr>
              <a:t> Number</a:t>
            </a:r>
          </a:p>
          <a:p>
            <a:pPr marL="328613" lvl="1" indent="-328613" eaLnBrk="1" hangingPunct="1">
              <a:spcBef>
                <a:spcPts val="0"/>
              </a:spcBef>
              <a:spcAft>
                <a:spcPts val="600"/>
              </a:spcAft>
              <a:buClr>
                <a:srgbClr val="4C4C4C"/>
              </a:buClr>
              <a:buSzTx/>
              <a:buNone/>
            </a:pPr>
            <a:r>
              <a:rPr lang="en-US" sz="2300" dirty="0">
                <a:solidFill>
                  <a:schemeClr val="accent1"/>
                </a:solidFill>
                <a:latin typeface="Courier New" charset="0"/>
                <a:ea typeface="Courier New" charset="0"/>
                <a:cs typeface="Courier New" charset="0"/>
                <a:sym typeface="Wingdings"/>
              </a:rPr>
              <a:t>mean(animals-table, “pounds”)</a:t>
            </a:r>
          </a:p>
          <a:p>
            <a:pPr marL="328613" lvl="1" indent="-328613" eaLnBrk="1" hangingPunct="1">
              <a:spcBef>
                <a:spcPts val="0"/>
              </a:spcBef>
              <a:spcAft>
                <a:spcPts val="600"/>
              </a:spcAft>
              <a:buClr>
                <a:srgbClr val="4C4C4C"/>
              </a:buClr>
              <a:buSzTx/>
              <a:buNone/>
            </a:pPr>
            <a:endParaRPr lang="en-US" sz="2300" dirty="0">
              <a:latin typeface="Arial" charset="0"/>
              <a:ea typeface="Arial" charset="0"/>
              <a:cs typeface="Arial" charset="0"/>
            </a:endParaRPr>
          </a:p>
          <a:p>
            <a:pPr marL="342900" lvl="1" indent="-342900" eaLnBrk="1" hangingPunct="1">
              <a:spcBef>
                <a:spcPts val="0"/>
              </a:spcBef>
              <a:spcAft>
                <a:spcPts val="600"/>
              </a:spcAft>
              <a:buClr>
                <a:srgbClr val="4C4C4C"/>
              </a:buClr>
              <a:buSzTx/>
            </a:pPr>
            <a:r>
              <a:rPr lang="en-US" sz="2300" dirty="0">
                <a:latin typeface="Arial" charset="0"/>
                <a:ea typeface="Arial" charset="0"/>
                <a:cs typeface="Arial" charset="0"/>
              </a:rPr>
              <a:t>Write your answer on </a:t>
            </a:r>
            <a:r>
              <a:rPr lang="en-US" sz="2300" b="1" dirty="0">
                <a:latin typeface="Arial" charset="0"/>
                <a:ea typeface="Arial" charset="0"/>
                <a:cs typeface="Arial" charset="0"/>
              </a:rPr>
              <a:t>Page 30</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89106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Median</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28800"/>
            <a:ext cx="8610600"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Bef>
                <a:spcPts val="0"/>
              </a:spcBef>
              <a:spcAft>
                <a:spcPts val="1800"/>
              </a:spcAft>
              <a:buClr>
                <a:srgbClr val="4C4C4C"/>
              </a:buClr>
              <a:buSzTx/>
            </a:pPr>
            <a:r>
              <a:rPr lang="en-US" sz="2200" dirty="0">
                <a:latin typeface="Arial" charset="0"/>
                <a:ea typeface="Arial" charset="0"/>
                <a:cs typeface="Arial" charset="0"/>
              </a:rPr>
              <a:t>The </a:t>
            </a:r>
            <a:r>
              <a:rPr lang="en-US" sz="2200" i="1" dirty="0">
                <a:latin typeface="Arial" charset="0"/>
                <a:ea typeface="Arial" charset="0"/>
                <a:cs typeface="Arial" charset="0"/>
              </a:rPr>
              <a:t>Median</a:t>
            </a:r>
            <a:r>
              <a:rPr lang="en-US" sz="2200" dirty="0">
                <a:latin typeface="Arial" charset="0"/>
                <a:ea typeface="Arial" charset="0"/>
                <a:cs typeface="Arial" charset="0"/>
              </a:rPr>
              <a:t> is the “middle” value of a sorted list of numbers </a:t>
            </a:r>
          </a:p>
          <a:p>
            <a:pPr marL="342900" indent="-342900" eaLnBrk="1" hangingPunct="1">
              <a:spcBef>
                <a:spcPts val="0"/>
              </a:spcBef>
              <a:spcAft>
                <a:spcPts val="1800"/>
              </a:spcAft>
              <a:buClr>
                <a:srgbClr val="4C4C4C"/>
              </a:buClr>
              <a:buSzTx/>
            </a:pPr>
            <a:r>
              <a:rPr lang="en-US" sz="2200" dirty="0">
                <a:latin typeface="Arial" charset="0"/>
                <a:ea typeface="Arial" charset="0"/>
                <a:cs typeface="Arial" charset="0"/>
              </a:rPr>
              <a:t>What is the median of   </a:t>
            </a:r>
            <a:r>
              <a:rPr lang="en-US" sz="2200" dirty="0">
                <a:solidFill>
                  <a:schemeClr val="accent1"/>
                </a:solidFill>
                <a:latin typeface="Arial" charset="0"/>
                <a:ea typeface="Arial" charset="0"/>
                <a:cs typeface="Arial" charset="0"/>
              </a:rPr>
              <a:t>5, 2, 3, 1, 4</a:t>
            </a:r>
            <a:r>
              <a:rPr lang="en-US" sz="2200" dirty="0">
                <a:latin typeface="Arial" charset="0"/>
                <a:ea typeface="Arial" charset="0"/>
                <a:cs typeface="Arial" charset="0"/>
              </a:rPr>
              <a:t>?</a:t>
            </a:r>
          </a:p>
          <a:p>
            <a:pPr marL="342900" indent="-342900" eaLnBrk="1" hangingPunct="1">
              <a:spcBef>
                <a:spcPts val="0"/>
              </a:spcBef>
              <a:spcAft>
                <a:spcPts val="1800"/>
              </a:spcAft>
              <a:buClr>
                <a:srgbClr val="4C4C4C"/>
              </a:buClr>
              <a:buSzTx/>
            </a:pPr>
            <a:r>
              <a:rPr lang="en-US" sz="2200" dirty="0">
                <a:latin typeface="Arial" charset="0"/>
                <a:ea typeface="Arial" charset="0"/>
                <a:cs typeface="Arial" charset="0"/>
              </a:rPr>
              <a:t>If there is no “middle”, take the mean of the “middle two”</a:t>
            </a:r>
          </a:p>
          <a:p>
            <a:pPr marL="342900" indent="-342900" eaLnBrk="1" hangingPunct="1">
              <a:spcBef>
                <a:spcPts val="0"/>
              </a:spcBef>
              <a:spcAft>
                <a:spcPts val="1800"/>
              </a:spcAft>
              <a:buClr>
                <a:srgbClr val="4C4C4C"/>
              </a:buClr>
              <a:buSzTx/>
            </a:pPr>
            <a:r>
              <a:rPr lang="en-US" sz="2200" dirty="0">
                <a:latin typeface="Arial" charset="0"/>
                <a:ea typeface="Arial" charset="0"/>
                <a:cs typeface="Arial" charset="0"/>
              </a:rPr>
              <a:t>What is the median of   </a:t>
            </a:r>
            <a:r>
              <a:rPr lang="en-US" sz="2200" dirty="0">
                <a:solidFill>
                  <a:schemeClr val="accent1"/>
                </a:solidFill>
                <a:latin typeface="Arial" charset="0"/>
                <a:ea typeface="Arial" charset="0"/>
                <a:cs typeface="Arial" charset="0"/>
              </a:rPr>
              <a:t>5, 2, 3, 1, 4, 6</a:t>
            </a:r>
            <a:r>
              <a:rPr lang="en-US" sz="2200" dirty="0">
                <a:latin typeface="Arial" charset="0"/>
                <a:ea typeface="Arial" charset="0"/>
                <a:cs typeface="Arial" charset="0"/>
              </a:rPr>
              <a:t>?</a:t>
            </a:r>
          </a:p>
          <a:p>
            <a:pPr eaLnBrk="1" hangingPunct="1">
              <a:spcBef>
                <a:spcPts val="0"/>
              </a:spcBef>
              <a:spcAft>
                <a:spcPts val="1800"/>
              </a:spcAft>
              <a:buClr>
                <a:srgbClr val="4C4C4C"/>
              </a:buClr>
              <a:buSzTx/>
              <a:buNone/>
            </a:pPr>
            <a:endParaRPr lang="en-US" sz="2200" dirty="0">
              <a:solidFill>
                <a:schemeClr val="accent1"/>
              </a:solidFill>
              <a:latin typeface="Courier New" charset="0"/>
              <a:ea typeface="Courier New" charset="0"/>
              <a:cs typeface="Courier New" charset="0"/>
            </a:endParaRPr>
          </a:p>
          <a:p>
            <a:pPr eaLnBrk="1" hangingPunct="1">
              <a:spcBef>
                <a:spcPts val="0"/>
              </a:spcBef>
              <a:spcAft>
                <a:spcPts val="600"/>
              </a:spcAft>
              <a:buClr>
                <a:srgbClr val="4C4C4C"/>
              </a:buClr>
              <a:buSzTx/>
              <a:buNone/>
            </a:pPr>
            <a:r>
              <a:rPr lang="en-US" sz="2200" dirty="0">
                <a:solidFill>
                  <a:schemeClr val="accent1"/>
                </a:solidFill>
                <a:latin typeface="Courier New" charset="0"/>
                <a:ea typeface="Courier New" charset="0"/>
                <a:cs typeface="Courier New" charset="0"/>
              </a:rPr>
              <a:t># median </a:t>
            </a:r>
            <a:r>
              <a:rPr lang="en-US" sz="2200" kern="600" spc="-300" dirty="0">
                <a:solidFill>
                  <a:schemeClr val="accent1"/>
                </a:solidFill>
                <a:latin typeface="Courier New" charset="0"/>
                <a:ea typeface="Courier New" charset="0"/>
                <a:cs typeface="Courier New" charset="0"/>
              </a:rPr>
              <a:t>::</a:t>
            </a:r>
            <a:r>
              <a:rPr lang="en-US" sz="2200" dirty="0">
                <a:solidFill>
                  <a:schemeClr val="accent1"/>
                </a:solidFill>
                <a:latin typeface="Courier New" charset="0"/>
                <a:ea typeface="Courier New" charset="0"/>
                <a:cs typeface="Courier New" charset="0"/>
              </a:rPr>
              <a:t> (t </a:t>
            </a:r>
            <a:r>
              <a:rPr lang="en-US" sz="2200" kern="600" spc="-300" dirty="0">
                <a:solidFill>
                  <a:schemeClr val="accent1"/>
                </a:solidFill>
                <a:latin typeface="Courier New" charset="0"/>
                <a:ea typeface="Courier New" charset="0"/>
                <a:cs typeface="Courier New" charset="0"/>
              </a:rPr>
              <a:t>::</a:t>
            </a:r>
            <a:r>
              <a:rPr lang="en-US" sz="2200" dirty="0">
                <a:solidFill>
                  <a:schemeClr val="accent1"/>
                </a:solidFill>
                <a:latin typeface="Courier New" charset="0"/>
                <a:ea typeface="Courier New" charset="0"/>
                <a:cs typeface="Courier New" charset="0"/>
              </a:rPr>
              <a:t> Table, col </a:t>
            </a:r>
            <a:r>
              <a:rPr lang="en-US" sz="2200" kern="600" spc="-300" dirty="0">
                <a:solidFill>
                  <a:schemeClr val="accent1"/>
                </a:solidFill>
                <a:latin typeface="Courier New" charset="0"/>
                <a:ea typeface="Courier New" charset="0"/>
                <a:cs typeface="Courier New" charset="0"/>
              </a:rPr>
              <a:t>::</a:t>
            </a:r>
            <a:r>
              <a:rPr lang="en-US" sz="2200" dirty="0">
                <a:solidFill>
                  <a:schemeClr val="accent1"/>
                </a:solidFill>
                <a:latin typeface="Courier New" charset="0"/>
                <a:ea typeface="Courier New" charset="0"/>
                <a:cs typeface="Courier New" charset="0"/>
              </a:rPr>
              <a:t> String) </a:t>
            </a:r>
            <a:r>
              <a:rPr lang="en-US" sz="2200" dirty="0">
                <a:solidFill>
                  <a:schemeClr val="accent1"/>
                </a:solidFill>
                <a:latin typeface="Courier New" charset="0"/>
                <a:ea typeface="Courier New" charset="0"/>
                <a:cs typeface="Courier New" charset="0"/>
                <a:sym typeface="Wingdings"/>
              </a:rPr>
              <a:t> Number</a:t>
            </a:r>
          </a:p>
          <a:p>
            <a:pPr marL="328613" lvl="1" indent="-328613" eaLnBrk="1" hangingPunct="1">
              <a:spcBef>
                <a:spcPts val="0"/>
              </a:spcBef>
              <a:spcAft>
                <a:spcPts val="600"/>
              </a:spcAft>
              <a:buClr>
                <a:srgbClr val="4C4C4C"/>
              </a:buClr>
              <a:buSzTx/>
              <a:buNone/>
            </a:pPr>
            <a:r>
              <a:rPr lang="en-US" sz="2200" dirty="0">
                <a:solidFill>
                  <a:schemeClr val="accent1"/>
                </a:solidFill>
                <a:latin typeface="Courier New" charset="0"/>
                <a:ea typeface="Courier New" charset="0"/>
                <a:cs typeface="Courier New" charset="0"/>
                <a:sym typeface="Wingdings"/>
              </a:rPr>
              <a:t>median(animals-table, “pounds”)</a:t>
            </a:r>
          </a:p>
          <a:p>
            <a:pPr marL="328613" lvl="1" indent="-328613" eaLnBrk="1" hangingPunct="1">
              <a:spcBef>
                <a:spcPts val="0"/>
              </a:spcBef>
              <a:spcAft>
                <a:spcPts val="600"/>
              </a:spcAft>
              <a:buClr>
                <a:srgbClr val="4C4C4C"/>
              </a:buClr>
              <a:buSzTx/>
              <a:buNone/>
            </a:pPr>
            <a:endParaRPr lang="en-US" sz="2200" dirty="0">
              <a:latin typeface="Arial" charset="0"/>
              <a:ea typeface="Arial" charset="0"/>
              <a:cs typeface="Arial" charset="0"/>
            </a:endParaRPr>
          </a:p>
          <a:p>
            <a:pPr marL="342900" lvl="1" indent="-342900" eaLnBrk="1" hangingPunct="1">
              <a:spcBef>
                <a:spcPts val="0"/>
              </a:spcBef>
              <a:spcAft>
                <a:spcPts val="600"/>
              </a:spcAft>
              <a:buClr>
                <a:srgbClr val="4C4C4C"/>
              </a:buClr>
              <a:buSzTx/>
            </a:pPr>
            <a:r>
              <a:rPr lang="en-US" sz="2200" dirty="0">
                <a:latin typeface="Arial" charset="0"/>
                <a:ea typeface="Arial" charset="0"/>
                <a:cs typeface="Arial" charset="0"/>
              </a:rPr>
              <a:t>Write your answer on </a:t>
            </a:r>
            <a:r>
              <a:rPr lang="en-US" sz="2200" b="1" dirty="0">
                <a:latin typeface="Arial" charset="0"/>
                <a:ea typeface="Arial" charset="0"/>
                <a:cs typeface="Arial" charset="0"/>
              </a:rPr>
              <a:t>Page 30</a:t>
            </a:r>
          </a:p>
          <a:p>
            <a:pPr marL="328613" lvl="1" indent="-328613" eaLnBrk="1" hangingPunct="1">
              <a:spcBef>
                <a:spcPts val="0"/>
              </a:spcBef>
              <a:spcAft>
                <a:spcPts val="600"/>
              </a:spcAft>
              <a:buClr>
                <a:srgbClr val="4C4C4C"/>
              </a:buClr>
              <a:buSzTx/>
              <a:buNone/>
            </a:pPr>
            <a:endParaRPr lang="en-US" sz="2200" dirty="0">
              <a:solidFill>
                <a:schemeClr val="accent1"/>
              </a:solidFill>
              <a:latin typeface="Courier New" charset="0"/>
              <a:ea typeface="Courier New" charset="0"/>
              <a:cs typeface="Courier New" charset="0"/>
              <a:sym typeface="Wingdings"/>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22432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Modes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28800"/>
            <a:ext cx="8610600" cy="457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100" dirty="0">
                <a:latin typeface="Arial" charset="0"/>
                <a:ea typeface="Arial" charset="0"/>
                <a:cs typeface="Arial" charset="0"/>
              </a:rPr>
              <a:t>The </a:t>
            </a:r>
            <a:r>
              <a:rPr lang="en-US" sz="2100" i="1" dirty="0">
                <a:latin typeface="Arial" charset="0"/>
                <a:ea typeface="Arial" charset="0"/>
                <a:cs typeface="Arial" charset="0"/>
              </a:rPr>
              <a:t>Modes </a:t>
            </a:r>
            <a:r>
              <a:rPr lang="en-US" sz="2100" dirty="0">
                <a:latin typeface="Arial" charset="0"/>
                <a:ea typeface="Arial" charset="0"/>
                <a:cs typeface="Arial" charset="0"/>
              </a:rPr>
              <a:t>are the “most repeated” value in a list of numbers </a:t>
            </a:r>
          </a:p>
          <a:p>
            <a:pPr marL="342900" indent="-342900" eaLnBrk="1" hangingPunct="1">
              <a:spcAft>
                <a:spcPts val="1800"/>
              </a:spcAft>
              <a:buClr>
                <a:srgbClr val="4C4C4C"/>
              </a:buClr>
              <a:buSzTx/>
            </a:pPr>
            <a:r>
              <a:rPr lang="en-US" sz="2100" dirty="0">
                <a:latin typeface="Arial" charset="0"/>
                <a:ea typeface="Arial" charset="0"/>
                <a:cs typeface="Arial" charset="0"/>
              </a:rPr>
              <a:t>What are the modes of                   </a:t>
            </a:r>
            <a:r>
              <a:rPr lang="en-US" sz="2100" dirty="0">
                <a:solidFill>
                  <a:schemeClr val="accent1"/>
                </a:solidFill>
                <a:latin typeface="Arial" charset="0"/>
                <a:ea typeface="Arial" charset="0"/>
                <a:cs typeface="Arial" charset="0"/>
              </a:rPr>
              <a:t>5, 2, 3, 3, 1, 4</a:t>
            </a:r>
            <a:r>
              <a:rPr lang="en-US" sz="2100" dirty="0">
                <a:latin typeface="Arial" charset="0"/>
                <a:ea typeface="Arial" charset="0"/>
                <a:cs typeface="Arial" charset="0"/>
              </a:rPr>
              <a:t>?</a:t>
            </a:r>
          </a:p>
          <a:p>
            <a:pPr marL="342900" indent="-342900" eaLnBrk="1" hangingPunct="1">
              <a:spcAft>
                <a:spcPts val="1800"/>
              </a:spcAft>
              <a:buClr>
                <a:srgbClr val="4C4C4C"/>
              </a:buClr>
              <a:buSzTx/>
            </a:pPr>
            <a:r>
              <a:rPr lang="en-US" sz="2100" dirty="0">
                <a:latin typeface="Arial" charset="0"/>
                <a:ea typeface="Arial" charset="0"/>
                <a:cs typeface="Arial" charset="0"/>
              </a:rPr>
              <a:t>There can be </a:t>
            </a:r>
            <a:r>
              <a:rPr lang="en-US" sz="2100" b="1" dirty="0">
                <a:latin typeface="Arial" charset="0"/>
                <a:ea typeface="Arial" charset="0"/>
                <a:cs typeface="Arial" charset="0"/>
              </a:rPr>
              <a:t>multiple </a:t>
            </a:r>
            <a:r>
              <a:rPr lang="en-US" sz="2100" dirty="0">
                <a:latin typeface="Arial" charset="0"/>
                <a:ea typeface="Arial" charset="0"/>
                <a:cs typeface="Arial" charset="0"/>
              </a:rPr>
              <a:t>modes</a:t>
            </a:r>
            <a:r>
              <a:rPr lang="en-US" sz="2100" b="1" dirty="0">
                <a:latin typeface="Arial" charset="0"/>
                <a:ea typeface="Arial" charset="0"/>
                <a:cs typeface="Arial" charset="0"/>
              </a:rPr>
              <a:t>        </a:t>
            </a:r>
            <a:r>
              <a:rPr lang="en-US" sz="2100" dirty="0">
                <a:solidFill>
                  <a:schemeClr val="accent1"/>
                </a:solidFill>
                <a:latin typeface="Arial" charset="0"/>
                <a:ea typeface="Arial" charset="0"/>
                <a:cs typeface="Arial" charset="0"/>
              </a:rPr>
              <a:t>5, 2, 3, 3, 1, 4, 6, 5</a:t>
            </a:r>
            <a:endParaRPr lang="en-US" sz="2100" dirty="0">
              <a:latin typeface="Arial" charset="0"/>
              <a:ea typeface="Arial" charset="0"/>
              <a:cs typeface="Arial" charset="0"/>
            </a:endParaRPr>
          </a:p>
          <a:p>
            <a:pPr marL="342900" indent="-342900" eaLnBrk="1" hangingPunct="1">
              <a:spcAft>
                <a:spcPts val="1800"/>
              </a:spcAft>
              <a:buClr>
                <a:srgbClr val="4C4C4C"/>
              </a:buClr>
              <a:buSzTx/>
            </a:pPr>
            <a:r>
              <a:rPr lang="en-US" sz="2100" dirty="0">
                <a:latin typeface="Arial" charset="0"/>
                <a:ea typeface="Arial" charset="0"/>
                <a:cs typeface="Arial" charset="0"/>
              </a:rPr>
              <a:t>There can be </a:t>
            </a:r>
            <a:r>
              <a:rPr lang="en-US" sz="2100" b="1" dirty="0">
                <a:latin typeface="Arial" charset="0"/>
                <a:ea typeface="Arial" charset="0"/>
                <a:cs typeface="Arial" charset="0"/>
              </a:rPr>
              <a:t>no </a:t>
            </a:r>
            <a:r>
              <a:rPr lang="en-US" sz="2100" dirty="0">
                <a:latin typeface="Arial" charset="0"/>
                <a:ea typeface="Arial" charset="0"/>
                <a:cs typeface="Arial" charset="0"/>
              </a:rPr>
              <a:t>modes at all!</a:t>
            </a:r>
            <a:r>
              <a:rPr lang="en-US" sz="2100" b="1" dirty="0">
                <a:latin typeface="Arial" charset="0"/>
                <a:ea typeface="Arial" charset="0"/>
                <a:cs typeface="Arial" charset="0"/>
              </a:rPr>
              <a:t>        </a:t>
            </a:r>
            <a:r>
              <a:rPr lang="en-US" sz="2100" dirty="0">
                <a:solidFill>
                  <a:schemeClr val="accent1"/>
                </a:solidFill>
                <a:latin typeface="Arial" charset="0"/>
                <a:ea typeface="Arial" charset="0"/>
                <a:cs typeface="Arial" charset="0"/>
              </a:rPr>
              <a:t>5, 2, 3, 1, 4, 6</a:t>
            </a:r>
            <a:r>
              <a:rPr lang="en-US" sz="2100" dirty="0">
                <a:latin typeface="Arial" charset="0"/>
                <a:ea typeface="Arial" charset="0"/>
                <a:cs typeface="Arial" charset="0"/>
              </a:rPr>
              <a:t>?</a:t>
            </a:r>
          </a:p>
          <a:p>
            <a:pPr eaLnBrk="1" hangingPunct="1">
              <a:spcBef>
                <a:spcPts val="0"/>
              </a:spcBef>
              <a:spcAft>
                <a:spcPts val="1800"/>
              </a:spcAft>
              <a:buClr>
                <a:srgbClr val="4C4C4C"/>
              </a:buClr>
              <a:buSzTx/>
              <a:buNone/>
            </a:pPr>
            <a:endParaRPr lang="en-US" sz="2100" dirty="0">
              <a:solidFill>
                <a:schemeClr val="accent1"/>
              </a:solidFill>
              <a:latin typeface="Courier New" charset="0"/>
              <a:ea typeface="Courier New" charset="0"/>
              <a:cs typeface="Courier New" charset="0"/>
            </a:endParaRPr>
          </a:p>
          <a:p>
            <a:pPr eaLnBrk="1" hangingPunct="1">
              <a:spcBef>
                <a:spcPts val="0"/>
              </a:spcBef>
              <a:spcAft>
                <a:spcPts val="600"/>
              </a:spcAft>
              <a:buClr>
                <a:srgbClr val="4C4C4C"/>
              </a:buClr>
              <a:buSzTx/>
              <a:buNone/>
            </a:pPr>
            <a:r>
              <a:rPr lang="en-US" sz="2100" dirty="0">
                <a:solidFill>
                  <a:schemeClr val="accent1"/>
                </a:solidFill>
                <a:latin typeface="Courier New" charset="0"/>
                <a:ea typeface="Courier New" charset="0"/>
                <a:cs typeface="Courier New" charset="0"/>
              </a:rPr>
              <a:t># modes</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Table, col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String) </a:t>
            </a:r>
            <a:r>
              <a:rPr lang="en-US" sz="2100" dirty="0">
                <a:solidFill>
                  <a:schemeClr val="accent1"/>
                </a:solidFill>
                <a:latin typeface="Courier New" charset="0"/>
                <a:ea typeface="Courier New" charset="0"/>
                <a:cs typeface="Courier New" charset="0"/>
                <a:sym typeface="Wingdings"/>
              </a:rPr>
              <a:t> </a:t>
            </a:r>
            <a:r>
              <a:rPr lang="en-US" sz="2100" b="1" dirty="0">
                <a:solidFill>
                  <a:schemeClr val="accent1"/>
                </a:solidFill>
                <a:latin typeface="Courier New" charset="0"/>
                <a:ea typeface="Courier New" charset="0"/>
                <a:cs typeface="Courier New" charset="0"/>
                <a:sym typeface="Wingdings"/>
              </a:rPr>
              <a:t>List&lt;Value&gt;</a:t>
            </a:r>
          </a:p>
          <a:p>
            <a:pPr marL="328613" lvl="1" indent="-328613" eaLnBrk="1" hangingPunct="1">
              <a:spcBef>
                <a:spcPts val="0"/>
              </a:spcBef>
              <a:spcAft>
                <a:spcPts val="600"/>
              </a:spcAft>
              <a:buClr>
                <a:srgbClr val="4C4C4C"/>
              </a:buClr>
              <a:buSzTx/>
              <a:buNone/>
            </a:pPr>
            <a:r>
              <a:rPr lang="en-US" sz="2100" dirty="0">
                <a:solidFill>
                  <a:schemeClr val="accent1"/>
                </a:solidFill>
                <a:latin typeface="Courier New" charset="0"/>
                <a:ea typeface="Courier New" charset="0"/>
                <a:cs typeface="Courier New" charset="0"/>
                <a:sym typeface="Wingdings"/>
              </a:rPr>
              <a:t>modes(animals-table, “pounds”)</a:t>
            </a:r>
          </a:p>
          <a:p>
            <a:pPr marL="328613" lvl="1" indent="-328613" eaLnBrk="1" hangingPunct="1">
              <a:spcBef>
                <a:spcPts val="0"/>
              </a:spcBef>
              <a:spcAft>
                <a:spcPts val="600"/>
              </a:spcAft>
              <a:buClr>
                <a:srgbClr val="4C4C4C"/>
              </a:buClr>
              <a:buSzTx/>
              <a:buNone/>
            </a:pPr>
            <a:endParaRPr lang="en-US" sz="2100" dirty="0">
              <a:latin typeface="Arial" charset="0"/>
              <a:ea typeface="Arial" charset="0"/>
              <a:cs typeface="Arial" charset="0"/>
            </a:endParaRPr>
          </a:p>
          <a:p>
            <a:pPr marL="342900" lvl="1" indent="-342900" eaLnBrk="1" hangingPunct="1">
              <a:spcBef>
                <a:spcPts val="0"/>
              </a:spcBef>
              <a:spcAft>
                <a:spcPts val="600"/>
              </a:spcAft>
              <a:buClr>
                <a:srgbClr val="4C4C4C"/>
              </a:buClr>
              <a:buSzTx/>
            </a:pPr>
            <a:r>
              <a:rPr lang="en-US" sz="2100" dirty="0">
                <a:latin typeface="Arial" charset="0"/>
                <a:ea typeface="Arial" charset="0"/>
                <a:cs typeface="Arial" charset="0"/>
              </a:rPr>
              <a:t>Write your answer on </a:t>
            </a:r>
            <a:r>
              <a:rPr lang="en-US" sz="2100" b="1" dirty="0">
                <a:latin typeface="Arial" charset="0"/>
                <a:ea typeface="Arial" charset="0"/>
                <a:cs typeface="Arial" charset="0"/>
              </a:rPr>
              <a:t>Page 30</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49947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Which measure is “best”?</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755708"/>
            <a:ext cx="8839200" cy="472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60363" indent="-342900">
              <a:buClr>
                <a:schemeClr val="bg1"/>
              </a:buClr>
              <a:tabLst>
                <a:tab pos="1655763" algn="l"/>
                <a:tab pos="2227263" algn="l"/>
                <a:tab pos="4746625" algn="l"/>
              </a:tabLst>
            </a:pPr>
            <a:r>
              <a:rPr lang="en-US" sz="2200" dirty="0"/>
              <a:t>Imagine that a math teacher is tracking their students’ grades. Here are the students’ grades on the first test.</a:t>
            </a:r>
          </a:p>
          <a:p>
            <a:r>
              <a:rPr lang="en-US" sz="2400" dirty="0"/>
              <a:t> </a:t>
            </a:r>
          </a:p>
          <a:p>
            <a:r>
              <a:rPr lang="en-US" sz="2200" dirty="0">
                <a:latin typeface="Courier New" charset="0"/>
                <a:ea typeface="Courier New" charset="0"/>
                <a:cs typeface="Courier New" charset="0"/>
              </a:rPr>
              <a:t>grade-list = [list: 68, 63, 62, 100, 99, 68, 67] </a:t>
            </a:r>
          </a:p>
          <a:p>
            <a:pPr fontAlgn="ctr"/>
            <a:endParaRPr lang="en-US" sz="2400" dirty="0"/>
          </a:p>
          <a:p>
            <a:pPr marL="344488" indent="-327025" fontAlgn="ctr">
              <a:buClr>
                <a:schemeClr val="bg1"/>
              </a:buClr>
              <a:tabLst>
                <a:tab pos="1655763" algn="l"/>
                <a:tab pos="2227263" algn="l"/>
                <a:tab pos="4746625" algn="l"/>
              </a:tabLst>
            </a:pPr>
            <a:r>
              <a:rPr lang="en-US" sz="2200" dirty="0"/>
              <a:t>Which measure gives the best indication of how the class did?</a:t>
            </a:r>
          </a:p>
          <a:p>
            <a:pPr lvl="1" fontAlgn="ctr"/>
            <a:r>
              <a:rPr lang="en-US" sz="2000" dirty="0"/>
              <a:t>mean: </a:t>
            </a:r>
            <a:r>
              <a:rPr lang="en-US" sz="2000" dirty="0">
                <a:latin typeface="Courier" pitchFamily="2" charset="0"/>
              </a:rPr>
              <a:t>75.57</a:t>
            </a:r>
          </a:p>
          <a:p>
            <a:pPr lvl="1" fontAlgn="ctr"/>
            <a:r>
              <a:rPr lang="en-US" sz="2000" dirty="0"/>
              <a:t>median: </a:t>
            </a:r>
            <a:r>
              <a:rPr lang="en-US" sz="2000" dirty="0">
                <a:latin typeface="Courier" pitchFamily="2" charset="0"/>
              </a:rPr>
              <a:t>68</a:t>
            </a:r>
          </a:p>
          <a:p>
            <a:pPr lvl="1" fontAlgn="ctr"/>
            <a:r>
              <a:rPr lang="en-US" sz="2000" dirty="0"/>
              <a:t>modes: </a:t>
            </a:r>
            <a:r>
              <a:rPr lang="en-US" sz="2000" dirty="0">
                <a:latin typeface="Courier" pitchFamily="2" charset="0"/>
              </a:rPr>
              <a:t>[list: 68]</a:t>
            </a:r>
          </a:p>
          <a:p>
            <a:pPr lvl="1" fontAlgn="ctr"/>
            <a:endParaRPr lang="en-US" sz="2000" dirty="0"/>
          </a:p>
          <a:p>
            <a:pPr marL="344488" indent="-344488" fontAlgn="ctr">
              <a:buClr>
                <a:schemeClr val="bg1"/>
              </a:buClr>
            </a:pPr>
            <a:r>
              <a:rPr lang="en-US" sz="2200" dirty="0"/>
              <a:t>Outliers</a:t>
            </a:r>
          </a:p>
          <a:p>
            <a:pPr lvl="1" fontAlgn="ctr"/>
            <a:endParaRPr lang="en-US" sz="20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9846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fade">
                                      <p:cBhvr>
                                        <p:cTn id="20" dur="500"/>
                                        <p:tgtEl>
                                          <p:spTgt spid="4">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fade">
                                      <p:cBhvr>
                                        <p:cTn id="23" dur="500"/>
                                        <p:tgtEl>
                                          <p:spTgt spid="4">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Effect transition="in" filter="fade">
                                      <p:cBhvr>
                                        <p:cTn id="26" dur="500"/>
                                        <p:tgtEl>
                                          <p:spTgt spid="4">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What do you think?</a:t>
            </a:r>
          </a:p>
        </p:txBody>
      </p:sp>
      <p:sp>
        <p:nvSpPr>
          <p:cNvPr id="4" name="Rectangle 3"/>
          <p:cNvSpPr>
            <a:spLocks noChangeArrowheads="1"/>
          </p:cNvSpPr>
          <p:nvPr/>
        </p:nvSpPr>
        <p:spPr bwMode="auto">
          <a:xfrm>
            <a:off x="304800" y="1752600"/>
            <a:ext cx="8610600" cy="446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12700">
              <a:tabLst>
                <a:tab pos="1655763" algn="l"/>
                <a:tab pos="2227263" algn="l"/>
                <a:tab pos="4746625" algn="l"/>
              </a:tabLst>
            </a:pPr>
            <a:r>
              <a:rPr lang="en-US" b="1" i="1" dirty="0"/>
              <a:t>According to the US Census Bureau, the average American household earned more than $45,000 in 2003 - more than 3x the poverty line that year. They conclude that very few Americans live in poverty.</a:t>
            </a:r>
          </a:p>
          <a:p>
            <a:pPr marL="12700">
              <a:lnSpc>
                <a:spcPct val="150000"/>
              </a:lnSpc>
              <a:tabLst>
                <a:tab pos="1655763" algn="l"/>
                <a:tab pos="2227263" algn="l"/>
                <a:tab pos="4746625" algn="l"/>
              </a:tabLst>
            </a:pPr>
            <a:endParaRPr lang="en-US" b="1" i="1" dirty="0"/>
          </a:p>
          <a:p>
            <a:pPr marL="12700" algn="r">
              <a:tabLst>
                <a:tab pos="1655763" algn="l"/>
                <a:tab pos="2227263" algn="l"/>
                <a:tab pos="4746625" algn="l"/>
              </a:tabLst>
            </a:pPr>
            <a:r>
              <a:rPr lang="en-US" sz="2200" dirty="0">
                <a:latin typeface="Arial" panose="020B0604020202020204" pitchFamily="34" charset="0"/>
                <a:cs typeface="Arial" panose="020B0604020202020204" pitchFamily="34" charset="0"/>
              </a:rPr>
              <a:t>What do you think?</a:t>
            </a:r>
          </a:p>
          <a:p>
            <a:pPr marL="12700" algn="r">
              <a:tabLst>
                <a:tab pos="1655763" algn="l"/>
                <a:tab pos="2227263" algn="l"/>
                <a:tab pos="4746625" algn="l"/>
              </a:tabLst>
            </a:pPr>
            <a:r>
              <a:rPr lang="en-US" sz="2200" dirty="0">
                <a:latin typeface="Arial" panose="020B0604020202020204" pitchFamily="34" charset="0"/>
                <a:cs typeface="Arial" panose="020B0604020202020204" pitchFamily="34" charset="0"/>
              </a:rPr>
              <a:t>What kind of question is this?</a:t>
            </a:r>
          </a:p>
          <a:p>
            <a:pPr marL="12700">
              <a:lnSpc>
                <a:spcPct val="150000"/>
              </a:lnSpc>
              <a:tabLst>
                <a:tab pos="1655763" algn="l"/>
                <a:tab pos="2227263" algn="l"/>
                <a:tab pos="4746625" algn="l"/>
              </a:tabLst>
            </a:pPr>
            <a:endParaRPr lang="en-US" b="1" i="1"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384104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Variation Matters</a:t>
            </a:r>
          </a:p>
        </p:txBody>
      </p:sp>
      <p:sp>
        <p:nvSpPr>
          <p:cNvPr id="3" name="Content Placeholder 2"/>
          <p:cNvSpPr>
            <a:spLocks noGrp="1"/>
          </p:cNvSpPr>
          <p:nvPr>
            <p:ph idx="1"/>
          </p:nvPr>
        </p:nvSpPr>
        <p:spPr/>
        <p:txBody>
          <a:bodyPr/>
          <a:lstStyle/>
          <a:p>
            <a:r>
              <a:rPr lang="en-US" sz="2400" dirty="0"/>
              <a:t>Plotting values on a number line</a:t>
            </a:r>
          </a:p>
          <a:p>
            <a:r>
              <a:rPr lang="en-US" sz="2400" dirty="0"/>
              <a:t>The </a:t>
            </a:r>
            <a:r>
              <a:rPr lang="en-US" sz="2400" b="1" dirty="0"/>
              <a:t>median</a:t>
            </a:r>
            <a:r>
              <a:rPr lang="en-US" sz="2400" dirty="0"/>
              <a:t> splits the values into “upper” and “lower” halves</a:t>
            </a:r>
          </a:p>
          <a:p>
            <a:r>
              <a:rPr lang="en-US" sz="2400" dirty="0"/>
              <a:t>The </a:t>
            </a:r>
            <a:r>
              <a:rPr lang="en-US" sz="2400" i="1" dirty="0"/>
              <a:t>medians of the halves </a:t>
            </a:r>
            <a:r>
              <a:rPr lang="en-US" sz="2400" dirty="0"/>
              <a:t>defines four </a:t>
            </a:r>
            <a:r>
              <a:rPr lang="en-US" sz="2400" b="1" dirty="0"/>
              <a:t>quartiles</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cxnSp>
        <p:nvCxnSpPr>
          <p:cNvPr id="6" name="Straight Arrow Connector 5"/>
          <p:cNvCxnSpPr/>
          <p:nvPr/>
        </p:nvCxnSpPr>
        <p:spPr>
          <a:xfrm>
            <a:off x="762000" y="4876800"/>
            <a:ext cx="7543800" cy="0"/>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32" name="Group 31"/>
          <p:cNvGrpSpPr/>
          <p:nvPr/>
        </p:nvGrpSpPr>
        <p:grpSpPr>
          <a:xfrm>
            <a:off x="1026045" y="4837556"/>
            <a:ext cx="6782383" cy="79676"/>
            <a:chOff x="1026045" y="4837556"/>
            <a:chExt cx="6782383" cy="79676"/>
          </a:xfrm>
        </p:grpSpPr>
        <p:sp>
          <p:nvSpPr>
            <p:cNvPr id="7" name="Oval 6"/>
            <p:cNvSpPr/>
            <p:nvPr/>
          </p:nvSpPr>
          <p:spPr>
            <a:xfrm>
              <a:off x="102604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37172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93635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308344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347397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03860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371818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65772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22235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36944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759970"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7732228"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555307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3309596"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650823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665532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704584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61047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6040666" y="4841032"/>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2" name="Group 51"/>
          <p:cNvGrpSpPr/>
          <p:nvPr/>
        </p:nvGrpSpPr>
        <p:grpSpPr>
          <a:xfrm>
            <a:off x="800891" y="4681954"/>
            <a:ext cx="7283786" cy="728246"/>
            <a:chOff x="800891" y="4721615"/>
            <a:chExt cx="7283786" cy="728246"/>
          </a:xfrm>
        </p:grpSpPr>
        <p:grpSp>
          <p:nvGrpSpPr>
            <p:cNvPr id="51" name="Group 50"/>
            <p:cNvGrpSpPr/>
            <p:nvPr/>
          </p:nvGrpSpPr>
          <p:grpSpPr>
            <a:xfrm>
              <a:off x="800891" y="4721615"/>
              <a:ext cx="538930" cy="722339"/>
              <a:chOff x="800891" y="4721615"/>
              <a:chExt cx="538930" cy="722339"/>
            </a:xfrm>
          </p:grpSpPr>
          <p:cxnSp>
            <p:nvCxnSpPr>
              <p:cNvPr id="39" name="Straight Connector 38"/>
              <p:cNvCxnSpPr/>
              <p:nvPr/>
            </p:nvCxnSpPr>
            <p:spPr>
              <a:xfrm>
                <a:off x="1058334" y="4721615"/>
                <a:ext cx="0" cy="414562"/>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800891" y="5105400"/>
                <a:ext cx="538930" cy="338554"/>
              </a:xfrm>
              <a:prstGeom prst="rect">
                <a:avLst/>
              </a:prstGeom>
              <a:noFill/>
            </p:spPr>
            <p:txBody>
              <a:bodyPr wrap="none" rtlCol="0">
                <a:spAutoFit/>
              </a:bodyPr>
              <a:lstStyle/>
              <a:p>
                <a:r>
                  <a:rPr lang="en-US" sz="1600" b="1" dirty="0">
                    <a:solidFill>
                      <a:schemeClr val="tx1">
                        <a:lumMod val="50000"/>
                      </a:schemeClr>
                    </a:solidFill>
                  </a:rPr>
                  <a:t>Min</a:t>
                </a:r>
              </a:p>
            </p:txBody>
          </p:sp>
        </p:grpSp>
        <p:grpSp>
          <p:nvGrpSpPr>
            <p:cNvPr id="47" name="Group 46"/>
            <p:cNvGrpSpPr/>
            <p:nvPr/>
          </p:nvGrpSpPr>
          <p:grpSpPr>
            <a:xfrm>
              <a:off x="7500863" y="4721615"/>
              <a:ext cx="583814" cy="728246"/>
              <a:chOff x="7500863" y="4721615"/>
              <a:chExt cx="583814" cy="728246"/>
            </a:xfrm>
          </p:grpSpPr>
          <p:cxnSp>
            <p:nvCxnSpPr>
              <p:cNvPr id="38" name="Straight Connector 37"/>
              <p:cNvCxnSpPr/>
              <p:nvPr/>
            </p:nvCxnSpPr>
            <p:spPr>
              <a:xfrm>
                <a:off x="7763934" y="4721615"/>
                <a:ext cx="0" cy="40609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00863" y="5111307"/>
                <a:ext cx="583814" cy="338554"/>
              </a:xfrm>
              <a:prstGeom prst="rect">
                <a:avLst/>
              </a:prstGeom>
              <a:noFill/>
            </p:spPr>
            <p:txBody>
              <a:bodyPr wrap="none" rtlCol="0">
                <a:spAutoFit/>
              </a:bodyPr>
              <a:lstStyle/>
              <a:p>
                <a:r>
                  <a:rPr lang="en-US" sz="1600" b="1" dirty="0">
                    <a:solidFill>
                      <a:schemeClr val="tx1">
                        <a:lumMod val="50000"/>
                      </a:schemeClr>
                    </a:solidFill>
                  </a:rPr>
                  <a:t>Max</a:t>
                </a:r>
              </a:p>
            </p:txBody>
          </p:sp>
        </p:grpSp>
      </p:grpSp>
      <p:grpSp>
        <p:nvGrpSpPr>
          <p:cNvPr id="49" name="Group 48"/>
          <p:cNvGrpSpPr/>
          <p:nvPr/>
        </p:nvGrpSpPr>
        <p:grpSpPr>
          <a:xfrm>
            <a:off x="4776559" y="4681954"/>
            <a:ext cx="891591" cy="728246"/>
            <a:chOff x="4776559" y="4715708"/>
            <a:chExt cx="891591" cy="728246"/>
          </a:xfrm>
        </p:grpSpPr>
        <p:cxnSp>
          <p:nvCxnSpPr>
            <p:cNvPr id="36" name="Straight Connector 35"/>
            <p:cNvCxnSpPr/>
            <p:nvPr/>
          </p:nvCxnSpPr>
          <p:spPr>
            <a:xfrm>
              <a:off x="5247756" y="4715708"/>
              <a:ext cx="0" cy="420469"/>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776559" y="5105400"/>
              <a:ext cx="891591" cy="338554"/>
            </a:xfrm>
            <a:prstGeom prst="rect">
              <a:avLst/>
            </a:prstGeom>
            <a:noFill/>
          </p:spPr>
          <p:txBody>
            <a:bodyPr wrap="none" rtlCol="0">
              <a:spAutoFit/>
            </a:bodyPr>
            <a:lstStyle/>
            <a:p>
              <a:r>
                <a:rPr lang="en-US" sz="1600" b="1" dirty="0">
                  <a:solidFill>
                    <a:schemeClr val="tx1">
                      <a:lumMod val="50000"/>
                    </a:schemeClr>
                  </a:solidFill>
                </a:rPr>
                <a:t>Median</a:t>
              </a:r>
            </a:p>
          </p:txBody>
        </p:sp>
      </p:grpSp>
      <p:grpSp>
        <p:nvGrpSpPr>
          <p:cNvPr id="57" name="Group 56"/>
          <p:cNvGrpSpPr/>
          <p:nvPr/>
        </p:nvGrpSpPr>
        <p:grpSpPr>
          <a:xfrm>
            <a:off x="3337652" y="4681954"/>
            <a:ext cx="3198634" cy="423446"/>
            <a:chOff x="3337652" y="4704264"/>
            <a:chExt cx="3198634" cy="423446"/>
          </a:xfrm>
        </p:grpSpPr>
        <p:cxnSp>
          <p:nvCxnSpPr>
            <p:cNvPr id="41" name="Straight Connector 40"/>
            <p:cNvCxnSpPr/>
            <p:nvPr/>
          </p:nvCxnSpPr>
          <p:spPr>
            <a:xfrm>
              <a:off x="3337652" y="4704264"/>
              <a:ext cx="0" cy="42344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536286" y="4704264"/>
              <a:ext cx="0" cy="423446"/>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58" name="Group 57"/>
          <p:cNvGrpSpPr/>
          <p:nvPr/>
        </p:nvGrpSpPr>
        <p:grpSpPr>
          <a:xfrm>
            <a:off x="3122620" y="5071646"/>
            <a:ext cx="3659180" cy="338554"/>
            <a:chOff x="3122620" y="5105400"/>
            <a:chExt cx="3659180" cy="338554"/>
          </a:xfrm>
        </p:grpSpPr>
        <p:sp>
          <p:nvSpPr>
            <p:cNvPr id="45" name="TextBox 44"/>
            <p:cNvSpPr txBox="1"/>
            <p:nvPr/>
          </p:nvSpPr>
          <p:spPr>
            <a:xfrm>
              <a:off x="3122620" y="5105400"/>
              <a:ext cx="458780" cy="338554"/>
            </a:xfrm>
            <a:prstGeom prst="rect">
              <a:avLst/>
            </a:prstGeom>
            <a:noFill/>
          </p:spPr>
          <p:txBody>
            <a:bodyPr wrap="none" rtlCol="0">
              <a:spAutoFit/>
            </a:bodyPr>
            <a:lstStyle/>
            <a:p>
              <a:pPr algn="ctr"/>
              <a:r>
                <a:rPr lang="en-US" sz="1600" b="1">
                  <a:solidFill>
                    <a:schemeClr val="tx1">
                      <a:lumMod val="50000"/>
                    </a:schemeClr>
                  </a:solidFill>
                </a:rPr>
                <a:t>Q1</a:t>
              </a:r>
              <a:endParaRPr lang="en-US" sz="1600" b="1" dirty="0">
                <a:solidFill>
                  <a:schemeClr val="tx1">
                    <a:lumMod val="50000"/>
                  </a:schemeClr>
                </a:solidFill>
              </a:endParaRPr>
            </a:p>
          </p:txBody>
        </p:sp>
        <p:sp>
          <p:nvSpPr>
            <p:cNvPr id="46" name="TextBox 45"/>
            <p:cNvSpPr txBox="1"/>
            <p:nvPr/>
          </p:nvSpPr>
          <p:spPr>
            <a:xfrm>
              <a:off x="6323020" y="5105400"/>
              <a:ext cx="458780" cy="338554"/>
            </a:xfrm>
            <a:prstGeom prst="rect">
              <a:avLst/>
            </a:prstGeom>
            <a:noFill/>
          </p:spPr>
          <p:txBody>
            <a:bodyPr wrap="none" rtlCol="0">
              <a:spAutoFit/>
            </a:bodyPr>
            <a:lstStyle/>
            <a:p>
              <a:pPr algn="ctr"/>
              <a:r>
                <a:rPr lang="en-US" sz="1600" b="1" dirty="0">
                  <a:solidFill>
                    <a:schemeClr val="tx1">
                      <a:lumMod val="50000"/>
                    </a:schemeClr>
                  </a:solidFill>
                </a:rPr>
                <a:t>Q3</a:t>
              </a:r>
            </a:p>
          </p:txBody>
        </p:sp>
      </p:grpSp>
      <p:grpSp>
        <p:nvGrpSpPr>
          <p:cNvPr id="55" name="Group 54"/>
          <p:cNvGrpSpPr/>
          <p:nvPr/>
        </p:nvGrpSpPr>
        <p:grpSpPr>
          <a:xfrm>
            <a:off x="1058334" y="4707467"/>
            <a:ext cx="6707839" cy="307487"/>
            <a:chOff x="1058334" y="4724400"/>
            <a:chExt cx="6707839" cy="307487"/>
          </a:xfrm>
        </p:grpSpPr>
        <p:sp>
          <p:nvSpPr>
            <p:cNvPr id="53" name="Rectangle 52"/>
            <p:cNvSpPr/>
            <p:nvPr/>
          </p:nvSpPr>
          <p:spPr>
            <a:xfrm>
              <a:off x="1058334" y="4724400"/>
              <a:ext cx="4202121" cy="307487"/>
            </a:xfrm>
            <a:prstGeom prst="rect">
              <a:avLst/>
            </a:prstGeom>
            <a:solidFill>
              <a:srgbClr val="00B0F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247756" y="4724400"/>
              <a:ext cx="2518417" cy="307487"/>
            </a:xfrm>
            <a:prstGeom prst="rect">
              <a:avLst/>
            </a:prstGeom>
            <a:solidFill>
              <a:srgbClr val="92D05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3" name="Group 62"/>
          <p:cNvGrpSpPr/>
          <p:nvPr/>
        </p:nvGrpSpPr>
        <p:grpSpPr>
          <a:xfrm>
            <a:off x="1076886" y="4707350"/>
            <a:ext cx="6698376" cy="307604"/>
            <a:chOff x="1076886" y="4707350"/>
            <a:chExt cx="6698376" cy="307604"/>
          </a:xfrm>
        </p:grpSpPr>
        <p:sp>
          <p:nvSpPr>
            <p:cNvPr id="59" name="Rectangle 58"/>
            <p:cNvSpPr/>
            <p:nvPr/>
          </p:nvSpPr>
          <p:spPr>
            <a:xfrm>
              <a:off x="6536286" y="4707467"/>
              <a:ext cx="1238976" cy="307487"/>
            </a:xfrm>
            <a:prstGeom prst="rect">
              <a:avLst/>
            </a:prstGeom>
            <a:solidFill>
              <a:srgbClr val="FF000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5249126" y="4707467"/>
              <a:ext cx="1284922" cy="307487"/>
            </a:xfrm>
            <a:prstGeom prst="rect">
              <a:avLst/>
            </a:prstGeom>
            <a:solidFill>
              <a:srgbClr val="00B05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076886" y="4707350"/>
              <a:ext cx="2268614" cy="307487"/>
            </a:xfrm>
            <a:prstGeom prst="rect">
              <a:avLst/>
            </a:prstGeom>
            <a:solidFill>
              <a:srgbClr val="0070C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3343881" y="4707467"/>
              <a:ext cx="1911469" cy="307487"/>
            </a:xfrm>
            <a:prstGeom prst="rect">
              <a:avLst/>
            </a:prstGeom>
            <a:solidFill>
              <a:srgbClr val="7030A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5" name="Group 74"/>
          <p:cNvGrpSpPr/>
          <p:nvPr/>
        </p:nvGrpSpPr>
        <p:grpSpPr>
          <a:xfrm>
            <a:off x="3355042" y="3453230"/>
            <a:ext cx="3185458" cy="307777"/>
            <a:chOff x="3309596" y="5407223"/>
            <a:chExt cx="3218204" cy="307777"/>
          </a:xfrm>
        </p:grpSpPr>
        <p:cxnSp>
          <p:nvCxnSpPr>
            <p:cNvPr id="73" name="Straight Arrow Connector 72"/>
            <p:cNvCxnSpPr/>
            <p:nvPr/>
          </p:nvCxnSpPr>
          <p:spPr>
            <a:xfrm>
              <a:off x="3309596" y="5562600"/>
              <a:ext cx="3218204"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4191000" y="5407223"/>
              <a:ext cx="1814920" cy="307777"/>
            </a:xfrm>
            <a:prstGeom prst="rect">
              <a:avLst/>
            </a:prstGeom>
            <a:solidFill>
              <a:schemeClr val="tx1"/>
            </a:solidFill>
          </p:spPr>
          <p:txBody>
            <a:bodyPr wrap="none" rtlCol="0">
              <a:spAutoFit/>
            </a:bodyPr>
            <a:lstStyle/>
            <a:p>
              <a:r>
                <a:rPr lang="en-US" sz="1400" b="1" dirty="0">
                  <a:solidFill>
                    <a:sysClr val="windowText" lastClr="000000"/>
                  </a:solidFill>
                </a:rPr>
                <a:t>Interquartile Range</a:t>
              </a:r>
            </a:p>
          </p:txBody>
        </p:sp>
      </p:grpSp>
      <p:grpSp>
        <p:nvGrpSpPr>
          <p:cNvPr id="93" name="Group 92"/>
          <p:cNvGrpSpPr/>
          <p:nvPr/>
        </p:nvGrpSpPr>
        <p:grpSpPr>
          <a:xfrm>
            <a:off x="1071034" y="4669559"/>
            <a:ext cx="6701366" cy="435841"/>
            <a:chOff x="1049830" y="3984999"/>
            <a:chExt cx="6701366" cy="435841"/>
          </a:xfrm>
        </p:grpSpPr>
        <p:sp>
          <p:nvSpPr>
            <p:cNvPr id="71" name="Rectangle 70"/>
            <p:cNvSpPr/>
            <p:nvPr/>
          </p:nvSpPr>
          <p:spPr>
            <a:xfrm>
              <a:off x="3329148" y="3984999"/>
              <a:ext cx="3190148" cy="423446"/>
            </a:xfrm>
            <a:prstGeom prst="rect">
              <a:avLst/>
            </a:prstGeom>
            <a:solidFill>
              <a:srgbClr val="00B0F0">
                <a:alpha val="24000"/>
              </a:srgb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9" name="Straight Connector 78"/>
            <p:cNvCxnSpPr/>
            <p:nvPr/>
          </p:nvCxnSpPr>
          <p:spPr>
            <a:xfrm flipH="1">
              <a:off x="1070356" y="4216693"/>
              <a:ext cx="6668178" cy="0"/>
            </a:xfrm>
            <a:prstGeom prst="line">
              <a:avLst/>
            </a:prstGeom>
            <a:ln>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1049830" y="4005038"/>
              <a:ext cx="0" cy="414562"/>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7751196" y="4014745"/>
              <a:ext cx="0" cy="40609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255350" y="3985264"/>
              <a:ext cx="0" cy="40609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94" name="Group 93"/>
          <p:cNvGrpSpPr/>
          <p:nvPr/>
        </p:nvGrpSpPr>
        <p:grpSpPr>
          <a:xfrm>
            <a:off x="1058334" y="4264223"/>
            <a:ext cx="6701404" cy="307777"/>
            <a:chOff x="3309596" y="5393856"/>
            <a:chExt cx="3218204" cy="307777"/>
          </a:xfrm>
        </p:grpSpPr>
        <p:cxnSp>
          <p:nvCxnSpPr>
            <p:cNvPr id="95" name="Straight Arrow Connector 94"/>
            <p:cNvCxnSpPr/>
            <p:nvPr/>
          </p:nvCxnSpPr>
          <p:spPr>
            <a:xfrm>
              <a:off x="3309596" y="5562600"/>
              <a:ext cx="3218204"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4857958" y="5393856"/>
              <a:ext cx="351186" cy="307777"/>
            </a:xfrm>
            <a:prstGeom prst="rect">
              <a:avLst/>
            </a:prstGeom>
            <a:solidFill>
              <a:schemeClr val="tx1"/>
            </a:solidFill>
          </p:spPr>
          <p:txBody>
            <a:bodyPr wrap="none" rtlCol="0">
              <a:spAutoFit/>
            </a:bodyPr>
            <a:lstStyle/>
            <a:p>
              <a:r>
                <a:rPr lang="en-US" sz="1400" b="1">
                  <a:solidFill>
                    <a:sysClr val="windowText" lastClr="000000"/>
                  </a:solidFill>
                </a:rPr>
                <a:t>Range</a:t>
              </a:r>
              <a:endParaRPr lang="en-US" sz="1400" b="1" dirty="0">
                <a:solidFill>
                  <a:sysClr val="windowText" lastClr="000000"/>
                </a:solidFill>
              </a:endParaRPr>
            </a:p>
          </p:txBody>
        </p:sp>
      </p:grpSp>
    </p:spTree>
    <p:extLst>
      <p:ext uri="{BB962C8B-B14F-4D97-AF65-F5344CB8AC3E}">
        <p14:creationId xmlns:p14="http://schemas.microsoft.com/office/powerpoint/2010/main" val="140864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55"/>
                                        </p:tgtEl>
                                      </p:cBhvr>
                                    </p:animEffect>
                                    <p:set>
                                      <p:cBhvr>
                                        <p:cTn id="40" dur="1" fill="hold">
                                          <p:stCondLst>
                                            <p:cond delay="499"/>
                                          </p:stCondLst>
                                        </p:cTn>
                                        <p:tgtEl>
                                          <p:spTgt spid="5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fade">
                                      <p:cBhvr>
                                        <p:cTn id="48" dur="500"/>
                                        <p:tgtEl>
                                          <p:spTgt spid="3">
                                            <p:txEl>
                                              <p:pRg st="2" end="2"/>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fade">
                                      <p:cBhvr>
                                        <p:cTn id="51" dur="500"/>
                                        <p:tgtEl>
                                          <p:spTgt spid="5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63"/>
                                        </p:tgtEl>
                                      </p:cBhvr>
                                    </p:animEffect>
                                    <p:set>
                                      <p:cBhvr>
                                        <p:cTn id="61" dur="1" fill="hold">
                                          <p:stCondLst>
                                            <p:cond delay="499"/>
                                          </p:stCondLst>
                                        </p:cTn>
                                        <p:tgtEl>
                                          <p:spTgt spid="63"/>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6"/>
                                        </p:tgtEl>
                                      </p:cBhvr>
                                    </p:animEffect>
                                    <p:set>
                                      <p:cBhvr>
                                        <p:cTn id="66" dur="1" fill="hold">
                                          <p:stCondLst>
                                            <p:cond delay="499"/>
                                          </p:stCondLst>
                                        </p:cTn>
                                        <p:tgtEl>
                                          <p:spTgt spid="6"/>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32"/>
                                        </p:tgtEl>
                                      </p:cBhvr>
                                    </p:animEffect>
                                    <p:set>
                                      <p:cBhvr>
                                        <p:cTn id="69" dur="1" fill="hold">
                                          <p:stCondLst>
                                            <p:cond delay="499"/>
                                          </p:stCondLst>
                                        </p:cTn>
                                        <p:tgtEl>
                                          <p:spTgt spid="32"/>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52"/>
                                        </p:tgtEl>
                                      </p:cBhvr>
                                    </p:animEffect>
                                    <p:set>
                                      <p:cBhvr>
                                        <p:cTn id="72" dur="1" fill="hold">
                                          <p:stCondLst>
                                            <p:cond delay="499"/>
                                          </p:stCondLst>
                                        </p:cTn>
                                        <p:tgtEl>
                                          <p:spTgt spid="52"/>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49"/>
                                        </p:tgtEl>
                                      </p:cBhvr>
                                    </p:animEffect>
                                    <p:set>
                                      <p:cBhvr>
                                        <p:cTn id="75" dur="1" fill="hold">
                                          <p:stCondLst>
                                            <p:cond delay="499"/>
                                          </p:stCondLst>
                                        </p:cTn>
                                        <p:tgtEl>
                                          <p:spTgt spid="4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57"/>
                                        </p:tgtEl>
                                      </p:cBhvr>
                                    </p:animEffect>
                                    <p:set>
                                      <p:cBhvr>
                                        <p:cTn id="78" dur="1" fill="hold">
                                          <p:stCondLst>
                                            <p:cond delay="499"/>
                                          </p:stCondLst>
                                        </p:cTn>
                                        <p:tgtEl>
                                          <p:spTgt spid="57"/>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58"/>
                                        </p:tgtEl>
                                      </p:cBhvr>
                                    </p:animEffect>
                                    <p:set>
                                      <p:cBhvr>
                                        <p:cTn id="81" dur="1" fill="hold">
                                          <p:stCondLst>
                                            <p:cond delay="499"/>
                                          </p:stCondLst>
                                        </p:cTn>
                                        <p:tgtEl>
                                          <p:spTgt spid="58"/>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55"/>
                                        </p:tgtEl>
                                      </p:cBhvr>
                                    </p:animEffect>
                                    <p:set>
                                      <p:cBhvr>
                                        <p:cTn id="84" dur="1" fill="hold">
                                          <p:stCondLst>
                                            <p:cond delay="499"/>
                                          </p:stCondLst>
                                        </p:cTn>
                                        <p:tgtEl>
                                          <p:spTgt spid="55"/>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63"/>
                                        </p:tgtEl>
                                      </p:cBhvr>
                                    </p:animEffect>
                                    <p:set>
                                      <p:cBhvr>
                                        <p:cTn id="87" dur="1" fill="hold">
                                          <p:stCondLst>
                                            <p:cond delay="499"/>
                                          </p:stCondLst>
                                        </p:cTn>
                                        <p:tgtEl>
                                          <p:spTgt spid="63"/>
                                        </p:tgtEl>
                                        <p:attrNameLst>
                                          <p:attrName>style.visibility</p:attrName>
                                        </p:attrNameLst>
                                      </p:cBhvr>
                                      <p:to>
                                        <p:strVal val="hidden"/>
                                      </p:to>
                                    </p:set>
                                  </p:childTnLst>
                                </p:cTn>
                              </p:par>
                              <p:par>
                                <p:cTn id="88" presetID="10" presetClass="entr" presetSubtype="0" fill="hold"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0" presetClass="path" presetSubtype="0" accel="50000" decel="50000" fill="hold" nodeType="withEffect">
                                  <p:stCondLst>
                                    <p:cond delay="0"/>
                                  </p:stCondLst>
                                  <p:childTnLst>
                                    <p:animMotion origin="layout" path="M -0.00295 0.00417 L -0.00157 -0.13102 " pathEditMode="relative" rAng="0" ptsTypes="AA">
                                      <p:cBhvr>
                                        <p:cTn id="92" dur="1000" fill="hold"/>
                                        <p:tgtEl>
                                          <p:spTgt spid="93"/>
                                        </p:tgtEl>
                                        <p:attrNameLst>
                                          <p:attrName>ppt_x</p:attrName>
                                          <p:attrName>ppt_y</p:attrName>
                                        </p:attrNameLst>
                                      </p:cBhvr>
                                      <p:rCtr x="69" y="-6759"/>
                                    </p:animMotion>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fade">
                                      <p:cBhvr>
                                        <p:cTn id="97" dur="500"/>
                                        <p:tgtEl>
                                          <p:spTgt spid="7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94"/>
                                        </p:tgtEl>
                                        <p:attrNameLst>
                                          <p:attrName>style.visibility</p:attrName>
                                        </p:attrNameLst>
                                      </p:cBhvr>
                                      <p:to>
                                        <p:strVal val="visible"/>
                                      </p:to>
                                    </p:set>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Variation Matters</a:t>
            </a:r>
          </a:p>
        </p:txBody>
      </p:sp>
      <p:sp>
        <p:nvSpPr>
          <p:cNvPr id="3" name="Content Placeholder 2"/>
          <p:cNvSpPr>
            <a:spLocks noGrp="1"/>
          </p:cNvSpPr>
          <p:nvPr>
            <p:ph idx="1"/>
          </p:nvPr>
        </p:nvSpPr>
        <p:spPr>
          <a:xfrm>
            <a:off x="152400" y="1722438"/>
            <a:ext cx="8839200" cy="4525962"/>
          </a:xfrm>
        </p:spPr>
        <p:txBody>
          <a:bodyPr/>
          <a:lstStyle/>
          <a:p>
            <a:r>
              <a:rPr lang="en-US" sz="2000" dirty="0"/>
              <a:t>Plots like these are called </a:t>
            </a:r>
            <a:r>
              <a:rPr lang="en-US" sz="2000" i="1" dirty="0"/>
              <a:t>box-plots</a:t>
            </a:r>
            <a:r>
              <a:rPr lang="en-US" sz="2000" dirty="0"/>
              <a:t>.</a:t>
            </a:r>
          </a:p>
          <a:p>
            <a:pPr eaLnBrk="1" hangingPunct="1">
              <a:spcBef>
                <a:spcPts val="0"/>
              </a:spcBef>
              <a:spcAft>
                <a:spcPts val="600"/>
              </a:spcAft>
              <a:buClr>
                <a:srgbClr val="4C4C4C"/>
              </a:buClr>
              <a:buSzTx/>
              <a:buNone/>
            </a:pPr>
            <a:r>
              <a:rPr lang="en-US" sz="2000" spc="-150" dirty="0">
                <a:solidFill>
                  <a:schemeClr val="accent1"/>
                </a:solidFill>
                <a:latin typeface="Courier New" charset="0"/>
                <a:ea typeface="Courier New" charset="0"/>
                <a:cs typeface="Courier New" charset="0"/>
              </a:rPr>
              <a:t># box-plot </a:t>
            </a:r>
            <a:r>
              <a:rPr lang="en-US" sz="2000" kern="600" spc="-150" dirty="0">
                <a:solidFill>
                  <a:schemeClr val="accent1"/>
                </a:solidFill>
                <a:latin typeface="Courier New" charset="0"/>
                <a:ea typeface="Courier New" charset="0"/>
                <a:cs typeface="Courier New" charset="0"/>
              </a:rPr>
              <a:t>::</a:t>
            </a:r>
            <a:r>
              <a:rPr lang="en-US" sz="2000" spc="-150" dirty="0">
                <a:solidFill>
                  <a:schemeClr val="accent1"/>
                </a:solidFill>
                <a:latin typeface="Courier New" charset="0"/>
                <a:ea typeface="Courier New" charset="0"/>
                <a:cs typeface="Courier New" charset="0"/>
              </a:rPr>
              <a:t> (t </a:t>
            </a:r>
            <a:r>
              <a:rPr lang="en-US" sz="2000" kern="600" spc="-150" dirty="0">
                <a:solidFill>
                  <a:schemeClr val="accent1"/>
                </a:solidFill>
                <a:latin typeface="Courier New" charset="0"/>
                <a:ea typeface="Courier New" charset="0"/>
                <a:cs typeface="Courier New" charset="0"/>
              </a:rPr>
              <a:t>::</a:t>
            </a:r>
            <a:r>
              <a:rPr lang="en-US" sz="2000" spc="-150" dirty="0">
                <a:solidFill>
                  <a:schemeClr val="accent1"/>
                </a:solidFill>
                <a:latin typeface="Courier New" charset="0"/>
                <a:ea typeface="Courier New" charset="0"/>
                <a:cs typeface="Courier New" charset="0"/>
              </a:rPr>
              <a:t> Table, col </a:t>
            </a:r>
            <a:r>
              <a:rPr lang="en-US" sz="2000" kern="600" spc="-150" dirty="0">
                <a:solidFill>
                  <a:schemeClr val="accent1"/>
                </a:solidFill>
                <a:latin typeface="Courier New" charset="0"/>
                <a:ea typeface="Courier New" charset="0"/>
                <a:cs typeface="Courier New" charset="0"/>
              </a:rPr>
              <a:t>::</a:t>
            </a:r>
            <a:r>
              <a:rPr lang="en-US" sz="2000" spc="-150" dirty="0">
                <a:solidFill>
                  <a:schemeClr val="accent1"/>
                </a:solidFill>
                <a:latin typeface="Courier New" charset="0"/>
                <a:ea typeface="Courier New" charset="0"/>
                <a:cs typeface="Courier New" charset="0"/>
              </a:rPr>
              <a:t> String) </a:t>
            </a:r>
            <a:r>
              <a:rPr lang="en-US" sz="2000" spc="-150" dirty="0">
                <a:solidFill>
                  <a:schemeClr val="accent1"/>
                </a:solidFill>
                <a:latin typeface="Courier New" charset="0"/>
                <a:ea typeface="Courier New" charset="0"/>
                <a:cs typeface="Courier New" charset="0"/>
                <a:sym typeface="Wingdings"/>
              </a:rPr>
              <a:t> Image</a:t>
            </a:r>
          </a:p>
          <a:p>
            <a:pPr marL="328613" lvl="1" indent="-328613" eaLnBrk="1" hangingPunct="1">
              <a:spcBef>
                <a:spcPts val="0"/>
              </a:spcBef>
              <a:spcAft>
                <a:spcPts val="600"/>
              </a:spcAft>
              <a:buClr>
                <a:srgbClr val="4C4C4C"/>
              </a:buClr>
              <a:buSzTx/>
              <a:buNone/>
            </a:pPr>
            <a:r>
              <a:rPr lang="en-US" sz="2000" dirty="0">
                <a:solidFill>
                  <a:schemeClr val="accent1"/>
                </a:solidFill>
                <a:latin typeface="Courier New" charset="0"/>
                <a:ea typeface="Courier New" charset="0"/>
                <a:cs typeface="Courier New" charset="0"/>
                <a:sym typeface="Wingdings"/>
              </a:rPr>
              <a:t>box-plot(animals-table, “weeks”)</a:t>
            </a:r>
          </a:p>
          <a:p>
            <a:endParaRPr lang="en-US" sz="2000" b="1" dirty="0"/>
          </a:p>
          <a:p>
            <a:r>
              <a:rPr lang="en-US" sz="2000" b="1" dirty="0"/>
              <a:t>Five-Number Summary</a:t>
            </a:r>
          </a:p>
          <a:p>
            <a:pPr lvl="1"/>
            <a:r>
              <a:rPr lang="en-US" sz="2000" dirty="0"/>
              <a:t>Min, Max, Median (Q2), Q1 and Q3</a:t>
            </a:r>
          </a:p>
          <a:p>
            <a:pPr lvl="1"/>
            <a:r>
              <a:rPr lang="en-US" sz="2000" dirty="0"/>
              <a:t>Write this on Page 33</a:t>
            </a:r>
          </a:p>
          <a:p>
            <a:endParaRPr lang="en-US" sz="2400" dirty="0"/>
          </a:p>
          <a:p>
            <a:endParaRPr lang="en-US" sz="2400" dirty="0"/>
          </a:p>
          <a:p>
            <a:pPr marL="0" indent="0">
              <a:buNone/>
            </a:pPr>
            <a:endParaRPr lang="en-US" sz="2400" dirty="0"/>
          </a:p>
          <a:p>
            <a:r>
              <a:rPr lang="en-US" sz="2000" dirty="0"/>
              <a:t>Sketch your box plot - horizontally -  on </a:t>
            </a:r>
            <a:r>
              <a:rPr lang="en-US" sz="2000" b="1" dirty="0"/>
              <a:t>Page 30</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6A6499D9-E6D9-2E46-AF6E-0C8ED18EA4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1898" y="1475241"/>
            <a:ext cx="3355145" cy="4038600"/>
          </a:xfrm>
          <a:prstGeom prst="rect">
            <a:avLst/>
          </a:prstGeom>
        </p:spPr>
      </p:pic>
    </p:spTree>
    <p:extLst>
      <p:ext uri="{BB962C8B-B14F-4D97-AF65-F5344CB8AC3E}">
        <p14:creationId xmlns:p14="http://schemas.microsoft.com/office/powerpoint/2010/main" val="81119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8298-6314-AA4E-9A2F-97FB06DCBCF3}"/>
              </a:ext>
            </a:extLst>
          </p:cNvPr>
          <p:cNvSpPr>
            <a:spLocks noGrp="1"/>
          </p:cNvSpPr>
          <p:nvPr>
            <p:ph type="title"/>
          </p:nvPr>
        </p:nvSpPr>
        <p:spPr/>
        <p:txBody>
          <a:bodyPr/>
          <a:lstStyle/>
          <a:p>
            <a:r>
              <a:rPr lang="en-US" dirty="0"/>
              <a:t>Fake News</a:t>
            </a:r>
          </a:p>
        </p:txBody>
      </p:sp>
      <p:sp>
        <p:nvSpPr>
          <p:cNvPr id="3" name="Content Placeholder 2">
            <a:extLst>
              <a:ext uri="{FF2B5EF4-FFF2-40B4-BE49-F238E27FC236}">
                <a16:creationId xmlns:a16="http://schemas.microsoft.com/office/drawing/2014/main" id="{C2EDF82A-3BDB-6A44-8EA5-BBE735580D9B}"/>
              </a:ext>
            </a:extLst>
          </p:cNvPr>
          <p:cNvSpPr>
            <a:spLocks noGrp="1"/>
          </p:cNvSpPr>
          <p:nvPr>
            <p:ph idx="1"/>
          </p:nvPr>
        </p:nvSpPr>
        <p:spPr/>
        <p:txBody>
          <a:bodyPr/>
          <a:lstStyle/>
          <a:p>
            <a:r>
              <a:rPr lang="en-US" sz="2000" dirty="0"/>
              <a:t>Terms like “average” (or mean), “most common” (mode), or “middle” (median) show up in the news.</a:t>
            </a:r>
          </a:p>
          <a:p>
            <a:endParaRPr lang="en-US" sz="2000" dirty="0"/>
          </a:p>
          <a:p>
            <a:r>
              <a:rPr lang="en-US" sz="2000" dirty="0"/>
              <a:t>But they </a:t>
            </a:r>
            <a:r>
              <a:rPr lang="en-US" sz="2000" i="1" dirty="0"/>
              <a:t>don’t mean the same thing</a:t>
            </a:r>
            <a:r>
              <a:rPr lang="en-US" sz="2000" dirty="0"/>
              <a:t>, and can easily be abused to trick the reader into drawing a faulty conclusion.</a:t>
            </a:r>
          </a:p>
          <a:p>
            <a:pPr marL="0" indent="0">
              <a:buNone/>
            </a:pPr>
            <a:endParaRPr lang="en-US" sz="2000" dirty="0"/>
          </a:p>
          <a:p>
            <a:r>
              <a:rPr lang="en-US" sz="2000" dirty="0"/>
              <a:t>Complete </a:t>
            </a:r>
            <a:r>
              <a:rPr lang="en-US" sz="2000" b="1" dirty="0"/>
              <a:t>Page 31</a:t>
            </a:r>
            <a:r>
              <a:rPr lang="en-US" sz="2000" dirty="0"/>
              <a:t>, and refute the misleading claims at the bottom!</a:t>
            </a:r>
          </a:p>
          <a:p>
            <a:pPr>
              <a:lnSpc>
                <a:spcPct val="200000"/>
              </a:lnSpc>
            </a:pPr>
            <a:r>
              <a:rPr lang="en-US" sz="2000" dirty="0"/>
              <a:t>Connecting box-plots to histograms: complete </a:t>
            </a:r>
            <a:r>
              <a:rPr lang="en-US" sz="2000" b="1" dirty="0"/>
              <a:t>Page 32</a:t>
            </a:r>
          </a:p>
        </p:txBody>
      </p:sp>
      <p:sp>
        <p:nvSpPr>
          <p:cNvPr id="4" name="Footer Placeholder 3">
            <a:extLst>
              <a:ext uri="{FF2B5EF4-FFF2-40B4-BE49-F238E27FC236}">
                <a16:creationId xmlns:a16="http://schemas.microsoft.com/office/drawing/2014/main" id="{25FD9EFF-E4E6-5349-997D-38CC27874E65}"/>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BE68E036-C450-C34D-9023-2D90A671A7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67600" y="5336432"/>
            <a:ext cx="1524000" cy="1224643"/>
          </a:xfrm>
          <a:prstGeom prst="rect">
            <a:avLst/>
          </a:prstGeom>
        </p:spPr>
      </p:pic>
    </p:spTree>
    <p:extLst>
      <p:ext uri="{BB962C8B-B14F-4D97-AF65-F5344CB8AC3E}">
        <p14:creationId xmlns:p14="http://schemas.microsoft.com/office/powerpoint/2010/main" val="408859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Your Research</a:t>
            </a:r>
          </a:p>
        </p:txBody>
      </p:sp>
      <p:sp>
        <p:nvSpPr>
          <p:cNvPr id="4" name="Rectangle 3"/>
          <p:cNvSpPr>
            <a:spLocks noChangeArrowheads="1"/>
          </p:cNvSpPr>
          <p:nvPr/>
        </p:nvSpPr>
        <p:spPr bwMode="auto">
          <a:xfrm>
            <a:off x="304800" y="1819275"/>
            <a:ext cx="8610600" cy="113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400" dirty="0">
                <a:latin typeface="Arial" charset="0"/>
                <a:ea typeface="Arial" charset="0"/>
                <a:cs typeface="Arial" charset="0"/>
              </a:rPr>
              <a:t>Explore Center and Variation for your data on Page 33</a:t>
            </a:r>
          </a:p>
          <a:p>
            <a:pPr marL="342900" indent="-342900" eaLnBrk="1" hangingPunct="1">
              <a:spcAft>
                <a:spcPts val="1800"/>
              </a:spcAft>
              <a:buClr>
                <a:srgbClr val="4C4C4C"/>
              </a:buClr>
              <a:buSzTx/>
            </a:pPr>
            <a:endParaRPr lang="en-US" sz="2400" dirty="0">
              <a:latin typeface="Arial" charset="0"/>
              <a:ea typeface="Arial" charset="0"/>
              <a:cs typeface="Arial"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1431271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34</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6614855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6</a:t>
            </a: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1981200" y="1722438"/>
            <a:ext cx="7010400" cy="4525962"/>
          </a:xfrm>
        </p:spPr>
        <p:txBody>
          <a:bodyPr/>
          <a:lstStyle/>
          <a:p>
            <a:pPr marL="0" indent="0" algn="r">
              <a:buNone/>
            </a:pPr>
            <a:endParaRPr lang="en-US" sz="4000" i="1" dirty="0"/>
          </a:p>
          <a:p>
            <a:pPr marL="0" indent="0" algn="r">
              <a:buNone/>
            </a:pPr>
            <a:r>
              <a:rPr lang="en-US" sz="4000" i="1" dirty="0"/>
              <a:t>“How do we trust someone else’s data analysis code?”</a:t>
            </a: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4597F181-1BA4-354F-BC16-2659AA05EC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9225303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2112A-66D2-4352-810A-AE80E4A4EDB2}"/>
              </a:ext>
            </a:extLst>
          </p:cNvPr>
          <p:cNvSpPr>
            <a:spLocks noGrp="1"/>
          </p:cNvSpPr>
          <p:nvPr>
            <p:ph type="title"/>
          </p:nvPr>
        </p:nvSpPr>
        <p:spPr/>
        <p:txBody>
          <a:bodyPr/>
          <a:lstStyle/>
          <a:p>
            <a:r>
              <a:rPr lang="en-US" dirty="0"/>
              <a:t>Methods, Man</a:t>
            </a:r>
          </a:p>
        </p:txBody>
      </p:sp>
      <p:sp>
        <p:nvSpPr>
          <p:cNvPr id="3" name="Content Placeholder 2">
            <a:extLst>
              <a:ext uri="{FF2B5EF4-FFF2-40B4-BE49-F238E27FC236}">
                <a16:creationId xmlns:a16="http://schemas.microsoft.com/office/drawing/2014/main" id="{129CC963-29E0-4059-B06E-A7F7F4273F1B}"/>
              </a:ext>
            </a:extLst>
          </p:cNvPr>
          <p:cNvSpPr>
            <a:spLocks noGrp="1"/>
          </p:cNvSpPr>
          <p:nvPr>
            <p:ph idx="1"/>
          </p:nvPr>
        </p:nvSpPr>
        <p:spPr>
          <a:xfrm>
            <a:off x="304800" y="1798638"/>
            <a:ext cx="8686800" cy="4525962"/>
          </a:xfrm>
        </p:spPr>
        <p:txBody>
          <a:bodyPr/>
          <a:lstStyle/>
          <a:p>
            <a:r>
              <a:rPr lang="en-US" sz="2400" dirty="0">
                <a:solidFill>
                  <a:schemeClr val="bg1"/>
                </a:solidFill>
                <a:latin typeface="Helvetica" charset="0"/>
                <a:ea typeface="Helvetica" charset="0"/>
                <a:cs typeface="Helvetica" charset="0"/>
              </a:rPr>
              <a:t>Methods can be </a:t>
            </a:r>
            <a:r>
              <a:rPr lang="en-US" sz="2400" u="sng" dirty="0">
                <a:solidFill>
                  <a:schemeClr val="bg1"/>
                </a:solidFill>
                <a:latin typeface="Helvetica" charset="0"/>
                <a:ea typeface="Helvetica" charset="0"/>
                <a:cs typeface="Helvetica" charset="0"/>
              </a:rPr>
              <a:t>chained together</a:t>
            </a:r>
            <a:r>
              <a:rPr lang="en-US" sz="2400" dirty="0">
                <a:solidFill>
                  <a:schemeClr val="bg1"/>
                </a:solidFill>
                <a:latin typeface="Helvetica" charset="0"/>
                <a:ea typeface="Helvetica" charset="0"/>
                <a:cs typeface="Helvetica" charset="0"/>
              </a:rPr>
              <a:t> on one line, or split:</a:t>
            </a:r>
            <a:endParaRPr lang="en-US" sz="1800" i="1" dirty="0">
              <a:solidFill>
                <a:schemeClr val="accent1"/>
              </a:solidFill>
              <a:latin typeface="Courier New" charset="0"/>
              <a:ea typeface="Courier New" charset="0"/>
              <a:cs typeface="Courier New" charset="0"/>
            </a:endParaRPr>
          </a:p>
          <a:p>
            <a:pPr marL="0" indent="0">
              <a:buNone/>
            </a:pPr>
            <a:endParaRPr lang="en-US" sz="1800" i="1" dirty="0">
              <a:solidFill>
                <a:schemeClr val="accent1"/>
              </a:solidFill>
              <a:latin typeface="Courier New" charset="0"/>
              <a:ea typeface="Courier New" charset="0"/>
              <a:cs typeface="Courier New" charset="0"/>
            </a:endParaRPr>
          </a:p>
          <a:p>
            <a:pPr marL="0" indent="0">
              <a:buNone/>
            </a:pPr>
            <a:r>
              <a:rPr lang="en-US" sz="1800" dirty="0">
                <a:solidFill>
                  <a:schemeClr val="accent1"/>
                </a:solidFill>
                <a:latin typeface="Courier New" charset="0"/>
                <a:ea typeface="Courier New" charset="0"/>
                <a:cs typeface="Courier New" charset="0"/>
              </a:rPr>
              <a:t>animals-</a:t>
            </a:r>
            <a:r>
              <a:rPr lang="en-US" sz="1800" dirty="0" err="1">
                <a:solidFill>
                  <a:schemeClr val="accent1"/>
                </a:solidFill>
                <a:latin typeface="Courier New" charset="0"/>
                <a:ea typeface="Courier New" charset="0"/>
                <a:cs typeface="Courier New" charset="0"/>
              </a:rPr>
              <a:t>table</a:t>
            </a:r>
            <a:r>
              <a:rPr lang="en-US" sz="1800" b="1" dirty="0" err="1">
                <a:solidFill>
                  <a:schemeClr val="accent1"/>
                </a:solidFill>
                <a:latin typeface="Courier New" charset="0"/>
                <a:ea typeface="Courier New" charset="0"/>
                <a:cs typeface="Courier New" charset="0"/>
              </a:rPr>
              <a:t>.build</a:t>
            </a:r>
            <a:r>
              <a:rPr lang="en-US" sz="1800" b="1" dirty="0">
                <a:solidFill>
                  <a:schemeClr val="accent1"/>
                </a:solidFill>
                <a:latin typeface="Courier New" charset="0"/>
                <a:ea typeface="Courier New" charset="0"/>
                <a:cs typeface="Courier New" charset="0"/>
              </a:rPr>
              <a:t>-column</a:t>
            </a:r>
            <a:r>
              <a:rPr lang="en-US" sz="1800" dirty="0">
                <a:solidFill>
                  <a:schemeClr val="accent1"/>
                </a:solidFill>
                <a:latin typeface="Courier New" charset="0"/>
                <a:ea typeface="Courier New" charset="0"/>
                <a:cs typeface="Courier New" charset="0"/>
              </a:rPr>
              <a:t>(“year”, birth-year)</a:t>
            </a:r>
            <a:r>
              <a:rPr lang="en-US" sz="1800" b="1" dirty="0">
                <a:solidFill>
                  <a:schemeClr val="accent1"/>
                </a:solidFill>
                <a:latin typeface="Courier New" charset="0"/>
                <a:ea typeface="Courier New" charset="0"/>
                <a:cs typeface="Courier New" charset="0"/>
              </a:rPr>
              <a:t>.filter</a:t>
            </a:r>
            <a:r>
              <a:rPr lang="en-US" sz="1800" dirty="0">
                <a:solidFill>
                  <a:schemeClr val="accent1"/>
                </a:solidFill>
                <a:latin typeface="Courier New" charset="0"/>
                <a:ea typeface="Courier New" charset="0"/>
                <a:cs typeface="Courier New" charset="0"/>
              </a:rPr>
              <a:t>(is-fixed)</a:t>
            </a:r>
            <a:r>
              <a:rPr lang="en-US" sz="1800" b="1" dirty="0">
                <a:solidFill>
                  <a:schemeClr val="accent1"/>
                </a:solidFill>
                <a:latin typeface="Courier New" charset="0"/>
                <a:ea typeface="Courier New" charset="0"/>
                <a:cs typeface="Courier New" charset="0"/>
              </a:rPr>
              <a:t>.order-by</a:t>
            </a:r>
            <a:r>
              <a:rPr lang="en-US" sz="1800" dirty="0">
                <a:solidFill>
                  <a:schemeClr val="accent1"/>
                </a:solidFill>
                <a:latin typeface="Courier New" charset="0"/>
                <a:ea typeface="Courier New" charset="0"/>
                <a:cs typeface="Courier New" charset="0"/>
              </a:rPr>
              <a:t>("species", true)</a:t>
            </a:r>
          </a:p>
          <a:p>
            <a:pPr marL="0" indent="0">
              <a:buNone/>
            </a:pPr>
            <a:endParaRPr lang="en-US" sz="1800" dirty="0">
              <a:solidFill>
                <a:schemeClr val="accent1"/>
              </a:solidFill>
              <a:latin typeface="Courier New" charset="0"/>
              <a:ea typeface="Courier New" charset="0"/>
              <a:cs typeface="Courier New" charset="0"/>
            </a:endParaRPr>
          </a:p>
          <a:p>
            <a:pPr marL="0" indent="0">
              <a:spcBef>
                <a:spcPts val="0"/>
              </a:spcBef>
              <a:buNone/>
            </a:pPr>
            <a:r>
              <a:rPr lang="en-US" sz="1800" dirty="0">
                <a:solidFill>
                  <a:schemeClr val="accent1"/>
                </a:solidFill>
                <a:latin typeface="Courier New" charset="0"/>
                <a:ea typeface="Courier New" charset="0"/>
                <a:cs typeface="Courier New" charset="0"/>
              </a:rPr>
              <a:t>animals-table</a:t>
            </a:r>
          </a:p>
          <a:p>
            <a:pPr marL="0" indent="0">
              <a:spcBef>
                <a:spcPts val="0"/>
              </a:spcBef>
              <a:buNone/>
            </a:pPr>
            <a:r>
              <a:rPr lang="en-US" sz="1800" b="1" dirty="0">
                <a:solidFill>
                  <a:schemeClr val="accent1"/>
                </a:solidFill>
                <a:latin typeface="Courier New" charset="0"/>
                <a:ea typeface="Courier New" charset="0"/>
                <a:cs typeface="Courier New" charset="0"/>
              </a:rPr>
              <a:t>  .build-column</a:t>
            </a:r>
            <a:r>
              <a:rPr lang="en-US" sz="1800" dirty="0">
                <a:solidFill>
                  <a:schemeClr val="accent1"/>
                </a:solidFill>
                <a:latin typeface="Courier New" charset="0"/>
                <a:ea typeface="Courier New" charset="0"/>
                <a:cs typeface="Courier New" charset="0"/>
              </a:rPr>
              <a:t>(“year”, birth-year)</a:t>
            </a:r>
          </a:p>
          <a:p>
            <a:pPr marL="0" indent="0">
              <a:spcBef>
                <a:spcPts val="0"/>
              </a:spcBef>
              <a:buNone/>
            </a:pPr>
            <a:r>
              <a:rPr lang="en-US" sz="1800" b="1" dirty="0">
                <a:solidFill>
                  <a:schemeClr val="accent1"/>
                </a:solidFill>
                <a:latin typeface="Courier New" charset="0"/>
                <a:ea typeface="Courier New" charset="0"/>
                <a:cs typeface="Courier New" charset="0"/>
              </a:rPr>
              <a:t>  .filter</a:t>
            </a:r>
            <a:r>
              <a:rPr lang="en-US" sz="1800" dirty="0">
                <a:solidFill>
                  <a:schemeClr val="accent1"/>
                </a:solidFill>
                <a:latin typeface="Courier New" charset="0"/>
                <a:ea typeface="Courier New" charset="0"/>
                <a:cs typeface="Courier New" charset="0"/>
              </a:rPr>
              <a:t>(is-fixed)</a:t>
            </a:r>
          </a:p>
          <a:p>
            <a:pPr marL="0" indent="0">
              <a:spcBef>
                <a:spcPts val="0"/>
              </a:spcBef>
              <a:buNone/>
            </a:pPr>
            <a:r>
              <a:rPr lang="en-US" sz="1800" b="1" dirty="0">
                <a:solidFill>
                  <a:schemeClr val="accent1"/>
                </a:solidFill>
                <a:latin typeface="Courier New" charset="0"/>
                <a:ea typeface="Courier New" charset="0"/>
                <a:cs typeface="Courier New" charset="0"/>
              </a:rPr>
              <a:t>  .order-by</a:t>
            </a:r>
            <a:r>
              <a:rPr lang="en-US" sz="1800" dirty="0">
                <a:solidFill>
                  <a:schemeClr val="accent1"/>
                </a:solidFill>
                <a:latin typeface="Courier New" charset="0"/>
                <a:ea typeface="Courier New" charset="0"/>
                <a:cs typeface="Courier New" charset="0"/>
              </a:rPr>
              <a:t>("species", true)</a:t>
            </a:r>
          </a:p>
          <a:p>
            <a:pPr marL="0" indent="0">
              <a:spcBef>
                <a:spcPts val="0"/>
              </a:spcBef>
              <a:buNone/>
            </a:pPr>
            <a:endParaRPr lang="en-US" sz="1800" dirty="0">
              <a:solidFill>
                <a:schemeClr val="accent1"/>
              </a:solidFill>
              <a:latin typeface="Courier New" charset="0"/>
              <a:ea typeface="Courier New" charset="0"/>
              <a:cs typeface="Courier New" charset="0"/>
            </a:endParaRPr>
          </a:p>
          <a:p>
            <a:pPr>
              <a:spcBef>
                <a:spcPts val="0"/>
              </a:spcBef>
            </a:pPr>
            <a:r>
              <a:rPr lang="en-US" sz="2400" dirty="0">
                <a:solidFill>
                  <a:schemeClr val="bg1"/>
                </a:solidFill>
                <a:latin typeface="Helvetica" charset="0"/>
                <a:ea typeface="Helvetica" charset="0"/>
                <a:cs typeface="Helvetica" charset="0"/>
              </a:rPr>
              <a:t>Complete </a:t>
            </a:r>
            <a:r>
              <a:rPr lang="en-US" sz="2400" b="1" dirty="0">
                <a:solidFill>
                  <a:schemeClr val="bg1"/>
                </a:solidFill>
                <a:latin typeface="Helvetica" charset="0"/>
                <a:ea typeface="Helvetica" charset="0"/>
                <a:cs typeface="Helvetica" charset="0"/>
              </a:rPr>
              <a:t>Page 36</a:t>
            </a:r>
          </a:p>
          <a:p>
            <a:pPr>
              <a:spcBef>
                <a:spcPts val="0"/>
              </a:spcBef>
            </a:pPr>
            <a:endParaRPr lang="en-US" sz="2400" b="1" dirty="0">
              <a:solidFill>
                <a:schemeClr val="bg1"/>
              </a:solidFill>
              <a:latin typeface="Helvetica" charset="0"/>
              <a:ea typeface="Helvetica" charset="0"/>
              <a:cs typeface="Helvetica" charset="0"/>
            </a:endParaRPr>
          </a:p>
          <a:p>
            <a:pPr>
              <a:spcBef>
                <a:spcPts val="0"/>
              </a:spcBef>
            </a:pPr>
            <a:r>
              <a:rPr lang="en-US" sz="2400" dirty="0">
                <a:solidFill>
                  <a:schemeClr val="bg1"/>
                </a:solidFill>
                <a:latin typeface="Helvetica" charset="0"/>
                <a:ea typeface="Courier New" charset="0"/>
                <a:cs typeface="Courier New" charset="0"/>
              </a:rPr>
              <a:t>Complete</a:t>
            </a:r>
            <a:r>
              <a:rPr lang="en-US" sz="2400" b="1" dirty="0">
                <a:solidFill>
                  <a:schemeClr val="bg1"/>
                </a:solidFill>
                <a:latin typeface="Helvetica" charset="0"/>
                <a:ea typeface="Courier New" charset="0"/>
                <a:cs typeface="Courier New" charset="0"/>
              </a:rPr>
              <a:t> Page 37</a:t>
            </a:r>
            <a:endParaRPr lang="en-US" sz="1400" b="1" dirty="0">
              <a:solidFill>
                <a:schemeClr val="accent1"/>
              </a:solidFill>
              <a:latin typeface="Courier New" charset="0"/>
              <a:ea typeface="Courier New" charset="0"/>
              <a:cs typeface="Courier New" charset="0"/>
            </a:endParaRPr>
          </a:p>
          <a:p>
            <a:pPr marL="0" indent="0">
              <a:spcBef>
                <a:spcPts val="0"/>
              </a:spcBef>
              <a:buNone/>
            </a:pPr>
            <a:endParaRPr lang="en-US" sz="1800" dirty="0">
              <a:solidFill>
                <a:schemeClr val="accent1"/>
              </a:solidFill>
              <a:latin typeface="Courier New" charset="0"/>
              <a:ea typeface="Courier New" charset="0"/>
              <a:cs typeface="Courier New" charset="0"/>
            </a:endParaRPr>
          </a:p>
        </p:txBody>
      </p:sp>
      <p:sp>
        <p:nvSpPr>
          <p:cNvPr id="4" name="Footer Placeholder 3">
            <a:extLst>
              <a:ext uri="{FF2B5EF4-FFF2-40B4-BE49-F238E27FC236}">
                <a16:creationId xmlns:a16="http://schemas.microsoft.com/office/drawing/2014/main" id="{3B0EEE7B-3309-4203-A853-F63DC95DCAB7}"/>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3F60FBC0-527F-1544-AD0C-440E35B1F573}"/>
              </a:ext>
            </a:extLst>
          </p:cNvPr>
          <p:cNvPicPr>
            <a:picLocks noChangeAspect="1"/>
          </p:cNvPicPr>
          <p:nvPr/>
        </p:nvPicPr>
        <p:blipFill>
          <a:blip r:embed="rId3"/>
          <a:stretch>
            <a:fillRect/>
          </a:stretch>
        </p:blipFill>
        <p:spPr>
          <a:xfrm>
            <a:off x="3581400" y="3276600"/>
            <a:ext cx="5525495" cy="3657600"/>
          </a:xfrm>
          <a:prstGeom prst="rect">
            <a:avLst/>
          </a:prstGeom>
        </p:spPr>
      </p:pic>
      <p:sp>
        <p:nvSpPr>
          <p:cNvPr id="6" name="Rectangular Callout 5">
            <a:extLst>
              <a:ext uri="{FF2B5EF4-FFF2-40B4-BE49-F238E27FC236}">
                <a16:creationId xmlns:a16="http://schemas.microsoft.com/office/drawing/2014/main" id="{2A7E4657-51B3-F546-8087-3DD3A8B9696B}"/>
              </a:ext>
            </a:extLst>
          </p:cNvPr>
          <p:cNvSpPr/>
          <p:nvPr/>
        </p:nvSpPr>
        <p:spPr>
          <a:xfrm>
            <a:off x="7467600" y="2933700"/>
            <a:ext cx="1524000" cy="685800"/>
          </a:xfrm>
          <a:prstGeom prst="wedgeRectCallout">
            <a:avLst>
              <a:gd name="adj1" fmla="val -42615"/>
              <a:gd name="adj2" fmla="val 8468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i="1" dirty="0">
                <a:solidFill>
                  <a:schemeClr val="tx1"/>
                </a:solidFill>
                <a:latin typeface="Helvetica" charset="0"/>
                <a:ea typeface="Helvetica" charset="0"/>
                <a:cs typeface="Helvetica" charset="0"/>
              </a:rPr>
              <a:t>Order matters!</a:t>
            </a:r>
            <a:endParaRPr lang="en-US" sz="2000" b="1" i="1" dirty="0">
              <a:solidFill>
                <a:schemeClr val="tx1"/>
              </a:solidFill>
              <a:latin typeface="Courier New" charset="0"/>
              <a:ea typeface="Courier New" charset="0"/>
              <a:cs typeface="Courier New" charset="0"/>
            </a:endParaRPr>
          </a:p>
        </p:txBody>
      </p:sp>
    </p:spTree>
    <p:extLst>
      <p:ext uri="{BB962C8B-B14F-4D97-AF65-F5344CB8AC3E}">
        <p14:creationId xmlns:p14="http://schemas.microsoft.com/office/powerpoint/2010/main" val="117926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76B5C-94E5-2846-AC58-1EF0CA1EA873}"/>
              </a:ext>
            </a:extLst>
          </p:cNvPr>
          <p:cNvSpPr>
            <a:spLocks noGrp="1"/>
          </p:cNvSpPr>
          <p:nvPr>
            <p:ph type="title"/>
          </p:nvPr>
        </p:nvSpPr>
        <p:spPr/>
        <p:txBody>
          <a:bodyPr/>
          <a:lstStyle/>
          <a:p>
            <a:r>
              <a:rPr lang="en-US" dirty="0"/>
              <a:t>Trust, but verify…</a:t>
            </a:r>
          </a:p>
        </p:txBody>
      </p:sp>
      <p:sp>
        <p:nvSpPr>
          <p:cNvPr id="3" name="Content Placeholder 2">
            <a:extLst>
              <a:ext uri="{FF2B5EF4-FFF2-40B4-BE49-F238E27FC236}">
                <a16:creationId xmlns:a16="http://schemas.microsoft.com/office/drawing/2014/main" id="{9ADA89D2-DDBA-4342-9AD1-38FAD265DB2A}"/>
              </a:ext>
            </a:extLst>
          </p:cNvPr>
          <p:cNvSpPr>
            <a:spLocks noGrp="1"/>
          </p:cNvSpPr>
          <p:nvPr>
            <p:ph idx="1"/>
          </p:nvPr>
        </p:nvSpPr>
        <p:spPr/>
        <p:txBody>
          <a:bodyPr/>
          <a:lstStyle/>
          <a:p>
            <a:r>
              <a:rPr lang="en-US" dirty="0"/>
              <a:t>Data Scientists are good people who like to help each other out.</a:t>
            </a:r>
          </a:p>
          <a:p>
            <a:endParaRPr lang="en-US" dirty="0"/>
          </a:p>
          <a:p>
            <a:r>
              <a:rPr lang="en-US" dirty="0"/>
              <a:t>But how do you know if you can </a:t>
            </a:r>
            <a:r>
              <a:rPr lang="en-US" i="1" dirty="0"/>
              <a:t>trust</a:t>
            </a:r>
            <a:r>
              <a:rPr lang="en-US" dirty="0"/>
              <a:t> someone else’s code? (Especially if you can’t see it…)</a:t>
            </a:r>
          </a:p>
          <a:p>
            <a:endParaRPr lang="en-US" i="1" dirty="0"/>
          </a:p>
          <a:p>
            <a:pPr marL="0" indent="0">
              <a:buNone/>
            </a:pPr>
            <a:r>
              <a:rPr lang="en-US" sz="1800" dirty="0">
                <a:solidFill>
                  <a:schemeClr val="accent1"/>
                </a:solidFill>
                <a:latin typeface="Courier" pitchFamily="2" charset="0"/>
              </a:rPr>
              <a:t># fixed-cats :: (animals :: Table) </a:t>
            </a:r>
            <a:r>
              <a:rPr lang="en-US" sz="1800" dirty="0">
                <a:solidFill>
                  <a:schemeClr val="accent1"/>
                </a:solidFill>
                <a:latin typeface="Courier" pitchFamily="2" charset="0"/>
                <a:sym typeface="Wingdings" pitchFamily="2" charset="2"/>
              </a:rPr>
              <a:t></a:t>
            </a:r>
            <a:r>
              <a:rPr lang="en-US" sz="1800" dirty="0">
                <a:solidFill>
                  <a:schemeClr val="accent1"/>
                </a:solidFill>
                <a:latin typeface="Courier" pitchFamily="2" charset="0"/>
              </a:rPr>
              <a:t> Table</a:t>
            </a:r>
          </a:p>
          <a:p>
            <a:pPr marL="0" indent="0">
              <a:buNone/>
            </a:pPr>
            <a:r>
              <a:rPr lang="en-US" sz="1800" dirty="0">
                <a:solidFill>
                  <a:schemeClr val="accent1"/>
                </a:solidFill>
                <a:latin typeface="Courier" pitchFamily="2" charset="0"/>
              </a:rPr>
              <a:t># consumes a table of animals, produces a one containing </a:t>
            </a:r>
            <a:r>
              <a:rPr lang="en-US" sz="1800" i="1" dirty="0">
                <a:solidFill>
                  <a:schemeClr val="accent1"/>
                </a:solidFill>
                <a:latin typeface="Courier" pitchFamily="2" charset="0"/>
              </a:rPr>
              <a:t>only</a:t>
            </a:r>
            <a:endParaRPr lang="en-US" sz="1800" dirty="0">
              <a:solidFill>
                <a:schemeClr val="accent1"/>
              </a:solidFill>
              <a:latin typeface="Courier" pitchFamily="2" charset="0"/>
            </a:endParaRPr>
          </a:p>
          <a:p>
            <a:pPr marL="0" indent="0">
              <a:buNone/>
            </a:pPr>
            <a:r>
              <a:rPr lang="en-US" sz="1800" dirty="0">
                <a:solidFill>
                  <a:schemeClr val="accent1"/>
                </a:solidFill>
                <a:latin typeface="Courier" pitchFamily="2" charset="0"/>
              </a:rPr>
              <a:t># cats that have been fixed, sorted from youngest-to-oldest</a:t>
            </a:r>
          </a:p>
        </p:txBody>
      </p:sp>
      <p:sp>
        <p:nvSpPr>
          <p:cNvPr id="4" name="Footer Placeholder 3">
            <a:extLst>
              <a:ext uri="{FF2B5EF4-FFF2-40B4-BE49-F238E27FC236}">
                <a16:creationId xmlns:a16="http://schemas.microsoft.com/office/drawing/2014/main" id="{1B0C55AE-09F3-EC44-B37C-0C98E366E9C8}"/>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426408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7E36-8B1C-1946-9C63-14329F0C9DFE}"/>
              </a:ext>
            </a:extLst>
          </p:cNvPr>
          <p:cNvSpPr>
            <a:spLocks noGrp="1"/>
          </p:cNvSpPr>
          <p:nvPr>
            <p:ph type="title"/>
          </p:nvPr>
        </p:nvSpPr>
        <p:spPr/>
        <p:txBody>
          <a:bodyPr/>
          <a:lstStyle/>
          <a:p>
            <a:r>
              <a:rPr lang="en-US" dirty="0"/>
              <a:t>Trust, but verify…</a:t>
            </a:r>
          </a:p>
        </p:txBody>
      </p:sp>
      <p:sp>
        <p:nvSpPr>
          <p:cNvPr id="3" name="Content Placeholder 2">
            <a:extLst>
              <a:ext uri="{FF2B5EF4-FFF2-40B4-BE49-F238E27FC236}">
                <a16:creationId xmlns:a16="http://schemas.microsoft.com/office/drawing/2014/main" id="{A9336E6A-0D5B-834E-8FAE-D998C3D3E80C}"/>
              </a:ext>
            </a:extLst>
          </p:cNvPr>
          <p:cNvSpPr>
            <a:spLocks noGrp="1"/>
          </p:cNvSpPr>
          <p:nvPr>
            <p:ph idx="1"/>
          </p:nvPr>
        </p:nvSpPr>
        <p:spPr/>
        <p:txBody>
          <a:bodyPr/>
          <a:lstStyle/>
          <a:p>
            <a:r>
              <a:rPr lang="en-US" dirty="0"/>
              <a:t>Complete </a:t>
            </a:r>
            <a:r>
              <a:rPr lang="en-US" b="1" dirty="0"/>
              <a:t>Pages 38 and 39</a:t>
            </a:r>
          </a:p>
          <a:p>
            <a:endParaRPr lang="en-US" b="1" dirty="0"/>
          </a:p>
          <a:p>
            <a:r>
              <a:rPr lang="en-US" dirty="0"/>
              <a:t>Open the </a:t>
            </a:r>
            <a:r>
              <a:rPr lang="en-US" dirty="0">
                <a:hlinkClick r:id="rId2"/>
              </a:rPr>
              <a:t>“Trust, but Verify” Starter file</a:t>
            </a:r>
            <a:endParaRPr lang="en-US" dirty="0"/>
          </a:p>
          <a:p>
            <a:r>
              <a:rPr lang="en-US" dirty="0"/>
              <a:t>Save a copy, and click “Run”</a:t>
            </a:r>
          </a:p>
          <a:p>
            <a:endParaRPr lang="en-US" dirty="0"/>
          </a:p>
          <a:p>
            <a:r>
              <a:rPr lang="en-US" dirty="0">
                <a:latin typeface="Courier" pitchFamily="2" charset="0"/>
              </a:rPr>
              <a:t>verify1 </a:t>
            </a:r>
            <a:r>
              <a:rPr lang="en-US" dirty="0">
                <a:latin typeface="Arial" panose="020B0604020202020204" pitchFamily="34" charset="0"/>
                <a:cs typeface="Arial" panose="020B0604020202020204" pitchFamily="34" charset="0"/>
              </a:rPr>
              <a:t>and verify</a:t>
            </a:r>
            <a:r>
              <a:rPr lang="en-US" dirty="0">
                <a:latin typeface="Courier" pitchFamily="2" charset="0"/>
                <a:cs typeface="Arial" panose="020B0604020202020204" pitchFamily="34" charset="0"/>
              </a:rPr>
              <a:t>2</a:t>
            </a:r>
            <a:r>
              <a:rPr lang="en-US" dirty="0">
                <a:latin typeface="Courier" pitchFamily="2" charset="0"/>
              </a:rPr>
              <a:t> </a:t>
            </a:r>
            <a:r>
              <a:rPr lang="en-US" dirty="0"/>
              <a:t>are your verification tables</a:t>
            </a:r>
          </a:p>
          <a:p>
            <a:r>
              <a:rPr lang="en-US" dirty="0"/>
              <a:t>Build the verification tables you wrote down, and figure out which functions are right!</a:t>
            </a:r>
          </a:p>
        </p:txBody>
      </p:sp>
      <p:sp>
        <p:nvSpPr>
          <p:cNvPr id="4" name="Footer Placeholder 3">
            <a:extLst>
              <a:ext uri="{FF2B5EF4-FFF2-40B4-BE49-F238E27FC236}">
                <a16:creationId xmlns:a16="http://schemas.microsoft.com/office/drawing/2014/main" id="{D740C0A0-246D-BF48-8A47-F8AB08CEDAA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3275600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7E36-8B1C-1946-9C63-14329F0C9DFE}"/>
              </a:ext>
            </a:extLst>
          </p:cNvPr>
          <p:cNvSpPr>
            <a:spLocks noGrp="1"/>
          </p:cNvSpPr>
          <p:nvPr>
            <p:ph type="title"/>
          </p:nvPr>
        </p:nvSpPr>
        <p:spPr/>
        <p:txBody>
          <a:bodyPr/>
          <a:lstStyle/>
          <a:p>
            <a:r>
              <a:rPr lang="en-US" dirty="0"/>
              <a:t>Trust Matters</a:t>
            </a:r>
          </a:p>
        </p:txBody>
      </p:sp>
      <p:sp>
        <p:nvSpPr>
          <p:cNvPr id="3" name="Content Placeholder 2">
            <a:extLst>
              <a:ext uri="{FF2B5EF4-FFF2-40B4-BE49-F238E27FC236}">
                <a16:creationId xmlns:a16="http://schemas.microsoft.com/office/drawing/2014/main" id="{A9336E6A-0D5B-834E-8FAE-D998C3D3E80C}"/>
              </a:ext>
            </a:extLst>
          </p:cNvPr>
          <p:cNvSpPr>
            <a:spLocks noGrp="1"/>
          </p:cNvSpPr>
          <p:nvPr>
            <p:ph idx="1"/>
          </p:nvPr>
        </p:nvSpPr>
        <p:spPr/>
        <p:txBody>
          <a:bodyPr/>
          <a:lstStyle/>
          <a:p>
            <a:r>
              <a:rPr lang="en-US" dirty="0"/>
              <a:t>Verification tables are how we </a:t>
            </a:r>
            <a:r>
              <a:rPr lang="en-US" i="1" dirty="0"/>
              <a:t>check our work.</a:t>
            </a:r>
          </a:p>
          <a:p>
            <a:endParaRPr lang="en-US" dirty="0"/>
          </a:p>
          <a:p>
            <a:r>
              <a:rPr lang="en-US" dirty="0"/>
              <a:t>A mistake in a program can cost billions, or harm millions of people. (Austerity problem)</a:t>
            </a:r>
          </a:p>
          <a:p>
            <a:endParaRPr lang="en-US" dirty="0"/>
          </a:p>
          <a:p>
            <a:r>
              <a:rPr lang="en-US" dirty="0"/>
              <a:t>Machine learning uses data to “train” machines to…</a:t>
            </a:r>
          </a:p>
          <a:p>
            <a:pPr lvl="1"/>
            <a:r>
              <a:rPr lang="en-US" dirty="0">
                <a:hlinkClick r:id="rId2"/>
              </a:rPr>
              <a:t>Create chat bots</a:t>
            </a:r>
            <a:endParaRPr lang="en-US" dirty="0"/>
          </a:p>
          <a:p>
            <a:pPr lvl="1"/>
            <a:r>
              <a:rPr lang="en-US" dirty="0">
                <a:hlinkClick r:id="rId3"/>
              </a:rPr>
              <a:t>Drive cars</a:t>
            </a:r>
            <a:endParaRPr lang="en-US" dirty="0"/>
          </a:p>
          <a:p>
            <a:pPr lvl="1" algn="just"/>
            <a:r>
              <a:rPr lang="en-US" dirty="0">
                <a:hlinkClick r:id="rId4"/>
              </a:rPr>
              <a:t>Identify criminals</a:t>
            </a:r>
            <a:endParaRPr lang="en-US" dirty="0"/>
          </a:p>
        </p:txBody>
      </p:sp>
      <p:sp>
        <p:nvSpPr>
          <p:cNvPr id="4" name="Footer Placeholder 3">
            <a:extLst>
              <a:ext uri="{FF2B5EF4-FFF2-40B4-BE49-F238E27FC236}">
                <a16:creationId xmlns:a16="http://schemas.microsoft.com/office/drawing/2014/main" id="{D740C0A0-246D-BF48-8A47-F8AB08CEDAAC}"/>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9A5F2372-0B39-B641-B7F6-3F737B49CB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67600" y="5336432"/>
            <a:ext cx="1524000" cy="1224643"/>
          </a:xfrm>
          <a:prstGeom prst="rect">
            <a:avLst/>
          </a:prstGeom>
        </p:spPr>
      </p:pic>
    </p:spTree>
    <p:extLst>
      <p:ext uri="{BB962C8B-B14F-4D97-AF65-F5344CB8AC3E}">
        <p14:creationId xmlns:p14="http://schemas.microsoft.com/office/powerpoint/2010/main" val="89632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40</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5259873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7</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1981200" y="1722438"/>
            <a:ext cx="7010400" cy="4525962"/>
          </a:xfrm>
        </p:spPr>
        <p:txBody>
          <a:bodyPr/>
          <a:lstStyle/>
          <a:p>
            <a:pPr marL="0" indent="0" algn="r">
              <a:buNone/>
            </a:pPr>
            <a:endParaRPr lang="en-US" sz="4000" i="1" dirty="0"/>
          </a:p>
          <a:p>
            <a:pPr marL="0" indent="0" algn="r">
              <a:buNone/>
            </a:pPr>
            <a:r>
              <a:rPr lang="en-US" sz="4000" i="1" dirty="0"/>
              <a:t>“Do young animals get adopted faster?</a:t>
            </a: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4597F181-1BA4-354F-BC16-2659AA05EC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11767289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Scatter plots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9275"/>
            <a:ext cx="8610600" cy="113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a:latin typeface="Arial" charset="0"/>
                <a:ea typeface="Arial" charset="0"/>
                <a:cs typeface="Arial" charset="0"/>
              </a:rPr>
              <a:t>Complete </a:t>
            </a:r>
            <a:r>
              <a:rPr lang="en-US" altLang="en-US" sz="2400" b="1" dirty="0">
                <a:latin typeface="Arial" charset="0"/>
                <a:ea typeface="Arial" charset="0"/>
                <a:cs typeface="Arial" charset="0"/>
              </a:rPr>
              <a:t>Page 43</a:t>
            </a:r>
            <a:r>
              <a:rPr lang="en-US" altLang="en-US" sz="2400" dirty="0">
                <a:latin typeface="Arial" charset="0"/>
                <a:ea typeface="Arial" charset="0"/>
                <a:cs typeface="Arial" charset="0"/>
              </a:rPr>
              <a:t>.</a:t>
            </a:r>
          </a:p>
          <a:p>
            <a:pPr marL="342900" indent="-342900" eaLnBrk="1" hangingPunct="1">
              <a:spcAft>
                <a:spcPts val="1800"/>
              </a:spcAft>
              <a:buClr>
                <a:srgbClr val="4C4C4C"/>
              </a:buClr>
              <a:buSzTx/>
            </a:pPr>
            <a:r>
              <a:rPr lang="en-US" altLang="en-US" sz="2400" i="1" dirty="0">
                <a:latin typeface="Arial" charset="0"/>
                <a:ea typeface="Arial" charset="0"/>
                <a:cs typeface="Arial" charset="0"/>
              </a:rPr>
              <a:t>Scatter plots</a:t>
            </a:r>
            <a:r>
              <a:rPr lang="en-US" altLang="en-US" sz="2400" dirty="0">
                <a:latin typeface="Arial" charset="0"/>
                <a:ea typeface="Arial" charset="0"/>
                <a:cs typeface="Arial" charset="0"/>
              </a:rPr>
              <a:t> visualize relationships between </a:t>
            </a:r>
            <a:r>
              <a:rPr lang="en-US" altLang="en-US" sz="2400" u="sng" dirty="0">
                <a:latin typeface="Arial" charset="0"/>
                <a:ea typeface="Arial" charset="0"/>
                <a:cs typeface="Arial" charset="0"/>
              </a:rPr>
              <a:t>two </a:t>
            </a:r>
            <a:r>
              <a:rPr lang="en-US" altLang="en-US" sz="2400" dirty="0">
                <a:latin typeface="Arial" charset="0"/>
                <a:ea typeface="Arial" charset="0"/>
                <a:cs typeface="Arial" charset="0"/>
              </a:rPr>
              <a:t>columns</a:t>
            </a:r>
            <a:endParaRPr lang="en-US" altLang="en-US" sz="2400" i="1" dirty="0">
              <a:latin typeface="Arial" charset="0"/>
              <a:ea typeface="Arial" charset="0"/>
              <a:cs typeface="Arial"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6" name="TextBox 5">
            <a:extLst>
              <a:ext uri="{FF2B5EF4-FFF2-40B4-BE49-F238E27FC236}">
                <a16:creationId xmlns:a16="http://schemas.microsoft.com/office/drawing/2014/main" id="{23786C46-A1E4-4073-B9E9-2D61A04F5B37}"/>
              </a:ext>
            </a:extLst>
          </p:cNvPr>
          <p:cNvSpPr txBox="1"/>
          <p:nvPr/>
        </p:nvSpPr>
        <p:spPr>
          <a:xfrm>
            <a:off x="0" y="3387558"/>
            <a:ext cx="9144000" cy="384721"/>
          </a:xfrm>
          <a:prstGeom prst="rect">
            <a:avLst/>
          </a:prstGeom>
          <a:noFill/>
        </p:spPr>
        <p:txBody>
          <a:bodyPr wrap="square" rtlCol="0">
            <a:spAutoFit/>
          </a:bodyPr>
          <a:lstStyle/>
          <a:p>
            <a:r>
              <a:rPr lang="en-US" sz="1900" spc="-150" dirty="0">
                <a:solidFill>
                  <a:schemeClr val="accent1"/>
                </a:solidFill>
                <a:latin typeface="Courier New" charset="0"/>
                <a:ea typeface="Courier New" charset="0"/>
                <a:cs typeface="Courier New" charset="0"/>
              </a:rPr>
              <a:t># scatter-plot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Table, labels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Str</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xs</a:t>
            </a:r>
            <a:r>
              <a:rPr lang="en-US" sz="1900" spc="-150" dirty="0">
                <a:solidFill>
                  <a:schemeClr val="accent1"/>
                </a:solidFill>
                <a:latin typeface="Courier New" charset="0"/>
                <a:ea typeface="Courier New" charset="0"/>
                <a:cs typeface="Courier New" charset="0"/>
              </a:rPr>
              <a: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Str</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ys</a:t>
            </a:r>
            <a:r>
              <a:rPr lang="en-US" sz="1900" spc="-150" dirty="0">
                <a:solidFill>
                  <a:schemeClr val="accent1"/>
                </a:solidFill>
                <a:latin typeface="Courier New" charset="0"/>
                <a:ea typeface="Courier New" charset="0"/>
                <a:cs typeface="Courier New" charset="0"/>
              </a:rPr>
              <a: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Str</a:t>
            </a:r>
            <a:r>
              <a:rPr lang="en-US" sz="1900" spc="-150" dirty="0">
                <a:solidFill>
                  <a:schemeClr val="accent1"/>
                </a:solidFill>
                <a:latin typeface="Courier New" charset="0"/>
                <a:ea typeface="Courier New" charset="0"/>
                <a:cs typeface="Courier New" charset="0"/>
              </a:rPr>
              <a:t>) </a:t>
            </a:r>
            <a:r>
              <a:rPr lang="en-US" sz="1900" spc="-150" dirty="0">
                <a:solidFill>
                  <a:schemeClr val="accent1"/>
                </a:solidFill>
                <a:latin typeface="Courier New" charset="0"/>
                <a:ea typeface="Courier New" charset="0"/>
                <a:cs typeface="Courier New" charset="0"/>
                <a:sym typeface="Wingdings"/>
              </a:rPr>
              <a:t> </a:t>
            </a:r>
            <a:r>
              <a:rPr lang="en-US" sz="1900" spc="-150" dirty="0" err="1">
                <a:solidFill>
                  <a:schemeClr val="accent1"/>
                </a:solidFill>
                <a:latin typeface="Courier New" charset="0"/>
                <a:ea typeface="Courier New" charset="0"/>
                <a:cs typeface="Courier New" charset="0"/>
              </a:rPr>
              <a:t>Img</a:t>
            </a:r>
            <a:endParaRPr lang="en-US" sz="1900" spc="-150" dirty="0">
              <a:solidFill>
                <a:schemeClr val="accent1"/>
              </a:solidFill>
              <a:latin typeface="Courier New" charset="0"/>
              <a:ea typeface="Courier New" charset="0"/>
              <a:cs typeface="Courier New" charset="0"/>
            </a:endParaRPr>
          </a:p>
        </p:txBody>
      </p:sp>
      <p:sp>
        <p:nvSpPr>
          <p:cNvPr id="7" name="Rectangle 6"/>
          <p:cNvSpPr>
            <a:spLocks noChangeArrowheads="1"/>
          </p:cNvSpPr>
          <p:nvPr/>
        </p:nvSpPr>
        <p:spPr bwMode="auto">
          <a:xfrm>
            <a:off x="304800" y="4648200"/>
            <a:ext cx="8610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a:latin typeface="Arial" charset="0"/>
                <a:ea typeface="Arial" charset="0"/>
                <a:cs typeface="Arial" charset="0"/>
              </a:rPr>
              <a:t>Make a scatter-plot for age v. weeks, using names as the labels</a:t>
            </a:r>
          </a:p>
        </p:txBody>
      </p:sp>
    </p:spTree>
    <p:extLst>
      <p:ext uri="{BB962C8B-B14F-4D97-AF65-F5344CB8AC3E}">
        <p14:creationId xmlns:p14="http://schemas.microsoft.com/office/powerpoint/2010/main" val="156877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7"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Searching for Correlations</a:t>
            </a:r>
            <a:endParaRPr lang="en-US" dirty="0">
              <a:latin typeface="Courier New" charset="0"/>
              <a:ea typeface="Courier New" charset="0"/>
              <a:cs typeface="Courier New" charset="0"/>
            </a:endParaRPr>
          </a:p>
        </p:txBody>
      </p:sp>
      <p:sp>
        <p:nvSpPr>
          <p:cNvPr id="4" name="TextBox 3"/>
          <p:cNvSpPr txBox="1"/>
          <p:nvPr/>
        </p:nvSpPr>
        <p:spPr>
          <a:xfrm>
            <a:off x="140043" y="1905000"/>
            <a:ext cx="5896232" cy="3785652"/>
          </a:xfrm>
          <a:prstGeom prst="rect">
            <a:avLst/>
          </a:prstGeom>
          <a:noFill/>
        </p:spPr>
        <p:txBody>
          <a:bodyPr wrap="square" rtlCol="0">
            <a:spAutoFit/>
          </a:bodyPr>
          <a:lstStyle/>
          <a:p>
            <a:pPr marL="342900" indent="-342900">
              <a:lnSpc>
                <a:spcPct val="200000"/>
              </a:lnSpc>
              <a:buFont typeface="Arial" charset="0"/>
              <a:buChar char="•"/>
            </a:pPr>
            <a:r>
              <a:rPr lang="en-US" dirty="0">
                <a:solidFill>
                  <a:schemeClr val="bg1"/>
                </a:solidFill>
              </a:rPr>
              <a:t>Is there a trend?</a:t>
            </a:r>
          </a:p>
          <a:p>
            <a:pPr marL="342900" indent="-342900">
              <a:lnSpc>
                <a:spcPct val="200000"/>
              </a:lnSpc>
              <a:buFont typeface="Arial" charset="0"/>
              <a:buChar char="•"/>
            </a:pPr>
            <a:r>
              <a:rPr lang="en-US" dirty="0">
                <a:solidFill>
                  <a:schemeClr val="bg1"/>
                </a:solidFill>
              </a:rPr>
              <a:t>Are there </a:t>
            </a:r>
            <a:r>
              <a:rPr lang="en-US" b="1" i="1" dirty="0">
                <a:solidFill>
                  <a:schemeClr val="bg1"/>
                </a:solidFill>
              </a:rPr>
              <a:t>outliers</a:t>
            </a:r>
            <a:r>
              <a:rPr lang="en-US" dirty="0">
                <a:solidFill>
                  <a:schemeClr val="bg1"/>
                </a:solidFill>
              </a:rPr>
              <a:t>?</a:t>
            </a:r>
          </a:p>
          <a:p>
            <a:pPr marL="342900" indent="-342900">
              <a:lnSpc>
                <a:spcPct val="200000"/>
              </a:lnSpc>
              <a:buFont typeface="Arial" charset="0"/>
              <a:buChar char="•"/>
            </a:pPr>
            <a:r>
              <a:rPr lang="en-US" dirty="0">
                <a:solidFill>
                  <a:schemeClr val="bg1"/>
                </a:solidFill>
              </a:rPr>
              <a:t>Hover over each dot.</a:t>
            </a:r>
          </a:p>
          <a:p>
            <a:pPr marL="342900" indent="-342900">
              <a:lnSpc>
                <a:spcPct val="200000"/>
              </a:lnSpc>
              <a:buFont typeface="Arial" charset="0"/>
              <a:buChar char="•"/>
            </a:pPr>
            <a:r>
              <a:rPr lang="en-US" dirty="0">
                <a:solidFill>
                  <a:schemeClr val="bg1"/>
                </a:solidFill>
              </a:rPr>
              <a:t>Correlations</a:t>
            </a:r>
          </a:p>
          <a:p>
            <a:pPr marL="800100" lvl="1" indent="-342900">
              <a:buFont typeface="Arial" charset="0"/>
              <a:buChar char="•"/>
            </a:pPr>
            <a:r>
              <a:rPr lang="en-US" dirty="0">
                <a:solidFill>
                  <a:schemeClr val="bg1"/>
                </a:solidFill>
              </a:rPr>
              <a:t>Direction</a:t>
            </a:r>
          </a:p>
          <a:p>
            <a:pPr marL="800100" lvl="1" indent="-342900">
              <a:buFont typeface="Arial" charset="0"/>
              <a:buChar char="•"/>
            </a:pPr>
            <a:r>
              <a:rPr lang="en-US" dirty="0">
                <a:solidFill>
                  <a:schemeClr val="bg1"/>
                </a:solidFill>
              </a:rPr>
              <a:t>Strength</a:t>
            </a: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grpSp>
        <p:nvGrpSpPr>
          <p:cNvPr id="10" name="Group 9"/>
          <p:cNvGrpSpPr/>
          <p:nvPr/>
        </p:nvGrpSpPr>
        <p:grpSpPr>
          <a:xfrm>
            <a:off x="4038600" y="1938979"/>
            <a:ext cx="4755604" cy="3751673"/>
            <a:chOff x="4207643" y="2048401"/>
            <a:chExt cx="4755604" cy="3751673"/>
          </a:xfrm>
        </p:grpSpPr>
        <p:pic>
          <p:nvPicPr>
            <p:cNvPr id="11" name="Picture 10"/>
            <p:cNvPicPr>
              <a:picLocks noChangeAspect="1"/>
            </p:cNvPicPr>
            <p:nvPr/>
          </p:nvPicPr>
          <p:blipFill>
            <a:blip r:embed="rId2"/>
            <a:stretch>
              <a:fillRect/>
            </a:stretch>
          </p:blipFill>
          <p:spPr>
            <a:xfrm>
              <a:off x="4512443" y="2048401"/>
              <a:ext cx="4450804" cy="3498850"/>
            </a:xfrm>
            <a:prstGeom prst="rect">
              <a:avLst/>
            </a:prstGeom>
          </p:spPr>
        </p:pic>
        <p:sp>
          <p:nvSpPr>
            <p:cNvPr id="12" name="TextBox 11"/>
            <p:cNvSpPr txBox="1"/>
            <p:nvPr/>
          </p:nvSpPr>
          <p:spPr>
            <a:xfrm>
              <a:off x="6188843" y="5430742"/>
              <a:ext cx="1701107" cy="369332"/>
            </a:xfrm>
            <a:prstGeom prst="rect">
              <a:avLst/>
            </a:prstGeom>
            <a:noFill/>
          </p:spPr>
          <p:txBody>
            <a:bodyPr wrap="none" rtlCol="0">
              <a:spAutoFit/>
            </a:bodyPr>
            <a:lstStyle/>
            <a:p>
              <a:r>
                <a:rPr lang="en-US" sz="1800" dirty="0">
                  <a:solidFill>
                    <a:schemeClr val="bg1">
                      <a:lumMod val="50000"/>
                      <a:lumOff val="50000"/>
                    </a:schemeClr>
                  </a:solidFill>
                  <a:latin typeface="Courier" charset="0"/>
                  <a:ea typeface="Courier" charset="0"/>
                  <a:cs typeface="Courier" charset="0"/>
                </a:rPr>
                <a:t>Age (years)</a:t>
              </a:r>
            </a:p>
          </p:txBody>
        </p:sp>
        <p:sp>
          <p:nvSpPr>
            <p:cNvPr id="13" name="TextBox 12"/>
            <p:cNvSpPr txBox="1"/>
            <p:nvPr/>
          </p:nvSpPr>
          <p:spPr>
            <a:xfrm rot="16200000">
              <a:off x="3266039" y="3501632"/>
              <a:ext cx="2252540" cy="369332"/>
            </a:xfrm>
            <a:prstGeom prst="rect">
              <a:avLst/>
            </a:prstGeom>
            <a:noFill/>
          </p:spPr>
          <p:txBody>
            <a:bodyPr wrap="none" rtlCol="0">
              <a:spAutoFit/>
            </a:bodyPr>
            <a:lstStyle/>
            <a:p>
              <a:r>
                <a:rPr lang="en-US" sz="1800">
                  <a:solidFill>
                    <a:schemeClr val="bg1">
                      <a:lumMod val="50000"/>
                      <a:lumOff val="50000"/>
                    </a:schemeClr>
                  </a:solidFill>
                  <a:latin typeface="Courier" charset="0"/>
                  <a:ea typeface="Courier" charset="0"/>
                  <a:cs typeface="Courier" charset="0"/>
                </a:rPr>
                <a:t>Adoption(weeks)</a:t>
              </a:r>
              <a:endParaRPr lang="en-US" sz="1800" dirty="0">
                <a:solidFill>
                  <a:schemeClr val="bg1">
                    <a:lumMod val="50000"/>
                    <a:lumOff val="50000"/>
                  </a:schemeClr>
                </a:solidFill>
                <a:latin typeface="Courier" charset="0"/>
                <a:ea typeface="Courier" charset="0"/>
                <a:cs typeface="Courier" charset="0"/>
              </a:endParaRPr>
            </a:p>
          </p:txBody>
        </p:sp>
      </p:grpSp>
    </p:spTree>
    <p:extLst>
      <p:ext uri="{BB962C8B-B14F-4D97-AF65-F5344CB8AC3E}">
        <p14:creationId xmlns:p14="http://schemas.microsoft.com/office/powerpoint/2010/main" val="67737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Correlation &lt;&gt; Causation</a:t>
            </a:r>
            <a:endParaRPr lang="en-US" dirty="0">
              <a:latin typeface="Courier New" charset="0"/>
              <a:ea typeface="Courier New" charset="0"/>
              <a:cs typeface="Courier New" charset="0"/>
            </a:endParaRPr>
          </a:p>
        </p:txBody>
      </p:sp>
      <p:sp>
        <p:nvSpPr>
          <p:cNvPr id="4" name="TextBox 3"/>
          <p:cNvSpPr txBox="1"/>
          <p:nvPr/>
        </p:nvSpPr>
        <p:spPr>
          <a:xfrm>
            <a:off x="304800" y="5486400"/>
            <a:ext cx="8534400" cy="400110"/>
          </a:xfrm>
          <a:prstGeom prst="rect">
            <a:avLst/>
          </a:prstGeom>
          <a:noFill/>
        </p:spPr>
        <p:txBody>
          <a:bodyPr wrap="square" rtlCol="0">
            <a:spAutoFit/>
          </a:bodyPr>
          <a:lstStyle/>
          <a:p>
            <a:pPr marL="198438" algn="ctr"/>
            <a:r>
              <a:rPr lang="en-US" sz="2000" dirty="0">
                <a:solidFill>
                  <a:schemeClr val="bg1"/>
                </a:solidFill>
              </a:rPr>
              <a:t>Search for correlations </a:t>
            </a:r>
            <a:r>
              <a:rPr lang="mr-IN" sz="2000" dirty="0">
                <a:solidFill>
                  <a:schemeClr val="bg1"/>
                </a:solidFill>
              </a:rPr>
              <a:t>–</a:t>
            </a:r>
            <a:r>
              <a:rPr lang="en-US" sz="2000" dirty="0">
                <a:solidFill>
                  <a:schemeClr val="bg1"/>
                </a:solidFill>
              </a:rPr>
              <a:t> not causes! </a:t>
            </a:r>
            <a:r>
              <a:rPr lang="mr-IN" sz="2000" dirty="0">
                <a:solidFill>
                  <a:schemeClr val="bg1"/>
                </a:solidFill>
              </a:rPr>
              <a:t>–</a:t>
            </a:r>
            <a:r>
              <a:rPr lang="en-US" sz="2000" dirty="0">
                <a:solidFill>
                  <a:schemeClr val="bg1"/>
                </a:solidFill>
              </a:rPr>
              <a:t> in your dataset</a:t>
            </a:r>
          </a:p>
        </p:txBody>
      </p:sp>
      <p:grpSp>
        <p:nvGrpSpPr>
          <p:cNvPr id="15" name="Group 14"/>
          <p:cNvGrpSpPr/>
          <p:nvPr/>
        </p:nvGrpSpPr>
        <p:grpSpPr>
          <a:xfrm>
            <a:off x="1844246" y="1428929"/>
            <a:ext cx="6251218" cy="3828871"/>
            <a:chOff x="1143000" y="2895600"/>
            <a:chExt cx="6251218" cy="3828871"/>
          </a:xfrm>
        </p:grpSpPr>
        <p:pic>
          <p:nvPicPr>
            <p:cNvPr id="2" name="Picture 1"/>
            <p:cNvPicPr>
              <a:picLocks noChangeAspect="1"/>
            </p:cNvPicPr>
            <p:nvPr/>
          </p:nvPicPr>
          <p:blipFill>
            <a:blip r:embed="rId2"/>
            <a:stretch>
              <a:fillRect/>
            </a:stretch>
          </p:blipFill>
          <p:spPr>
            <a:xfrm>
              <a:off x="1143000" y="2895600"/>
              <a:ext cx="6251218" cy="3828871"/>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33600" y="5054600"/>
              <a:ext cx="365073" cy="3556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1936" y="4914900"/>
              <a:ext cx="365073" cy="355600"/>
            </a:xfrm>
            <a:prstGeom prst="rect">
              <a:avLst/>
            </a:prstGeom>
          </p:spPr>
        </p:pic>
        <p:pic>
          <p:nvPicPr>
            <p:cNvPr id="9" name="Picture 8"/>
            <p:cNvPicPr>
              <a:picLocks noChangeAspect="1"/>
            </p:cNvPicPr>
            <p:nvPr/>
          </p:nvPicPr>
          <p:blipFill>
            <a:blip r:embed="rId4"/>
            <a:stretch>
              <a:fillRect/>
            </a:stretch>
          </p:blipFill>
          <p:spPr>
            <a:xfrm>
              <a:off x="3686122" y="4699000"/>
              <a:ext cx="368300" cy="355600"/>
            </a:xfrm>
            <a:prstGeom prst="rect">
              <a:avLst/>
            </a:prstGeom>
          </p:spPr>
        </p:pic>
        <p:pic>
          <p:nvPicPr>
            <p:cNvPr id="10" name="Picture 9"/>
            <p:cNvPicPr>
              <a:picLocks noChangeAspect="1"/>
            </p:cNvPicPr>
            <p:nvPr/>
          </p:nvPicPr>
          <p:blipFill>
            <a:blip r:embed="rId4"/>
            <a:stretch>
              <a:fillRect/>
            </a:stretch>
          </p:blipFill>
          <p:spPr>
            <a:xfrm>
              <a:off x="4498922" y="4419600"/>
              <a:ext cx="368300" cy="355600"/>
            </a:xfrm>
            <a:prstGeom prst="rect">
              <a:avLst/>
            </a:prstGeom>
          </p:spPr>
        </p:pic>
        <p:pic>
          <p:nvPicPr>
            <p:cNvPr id="11" name="Picture 10"/>
            <p:cNvPicPr>
              <a:picLocks noChangeAspect="1"/>
            </p:cNvPicPr>
            <p:nvPr/>
          </p:nvPicPr>
          <p:blipFill>
            <a:blip r:embed="rId4"/>
            <a:stretch>
              <a:fillRect/>
            </a:stretch>
          </p:blipFill>
          <p:spPr>
            <a:xfrm>
              <a:off x="5311722" y="4146729"/>
              <a:ext cx="368300" cy="355600"/>
            </a:xfrm>
            <a:prstGeom prst="rect">
              <a:avLst/>
            </a:prstGeom>
          </p:spPr>
        </p:pic>
        <p:pic>
          <p:nvPicPr>
            <p:cNvPr id="12" name="Picture 11"/>
            <p:cNvPicPr>
              <a:picLocks noChangeAspect="1"/>
            </p:cNvPicPr>
            <p:nvPr/>
          </p:nvPicPr>
          <p:blipFill>
            <a:blip r:embed="rId4"/>
            <a:stretch>
              <a:fillRect/>
            </a:stretch>
          </p:blipFill>
          <p:spPr>
            <a:xfrm>
              <a:off x="6019543" y="3819614"/>
              <a:ext cx="368300" cy="355600"/>
            </a:xfrm>
            <a:prstGeom prst="rect">
              <a:avLst/>
            </a:prstGeom>
          </p:spPr>
        </p:pic>
        <p:pic>
          <p:nvPicPr>
            <p:cNvPr id="13" name="Picture 12"/>
            <p:cNvPicPr>
              <a:picLocks noChangeAspect="1"/>
            </p:cNvPicPr>
            <p:nvPr/>
          </p:nvPicPr>
          <p:blipFill>
            <a:blip r:embed="rId4"/>
            <a:stretch>
              <a:fillRect/>
            </a:stretch>
          </p:blipFill>
          <p:spPr>
            <a:xfrm>
              <a:off x="6849984" y="3571964"/>
              <a:ext cx="368300" cy="355600"/>
            </a:xfrm>
            <a:prstGeom prst="rect">
              <a:avLst/>
            </a:prstGeom>
          </p:spPr>
        </p:pic>
      </p:grpSp>
      <p:sp>
        <p:nvSpPr>
          <p:cNvPr id="14" name="Footer Placeholder 13"/>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9719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Predictors</a:t>
            </a:r>
            <a:endParaRPr lang="en-US" dirty="0">
              <a:latin typeface="Courier New" charset="0"/>
              <a:ea typeface="Courier New" charset="0"/>
              <a:cs typeface="Courier New" charset="0"/>
            </a:endParaRPr>
          </a:p>
        </p:txBody>
      </p:sp>
      <p:sp>
        <p:nvSpPr>
          <p:cNvPr id="4" name="TextBox 3"/>
          <p:cNvSpPr txBox="1"/>
          <p:nvPr/>
        </p:nvSpPr>
        <p:spPr>
          <a:xfrm>
            <a:off x="140043" y="1905000"/>
            <a:ext cx="5896232" cy="3046988"/>
          </a:xfrm>
          <a:prstGeom prst="rect">
            <a:avLst/>
          </a:prstGeom>
          <a:noFill/>
        </p:spPr>
        <p:txBody>
          <a:bodyPr wrap="square" rtlCol="0">
            <a:spAutoFit/>
          </a:bodyPr>
          <a:lstStyle/>
          <a:p>
            <a:pPr marL="342900" indent="-342900">
              <a:lnSpc>
                <a:spcPct val="200000"/>
              </a:lnSpc>
              <a:buFont typeface="Arial" charset="0"/>
              <a:buChar char="•"/>
            </a:pPr>
            <a:r>
              <a:rPr lang="en-US" dirty="0">
                <a:solidFill>
                  <a:schemeClr val="bg1"/>
                </a:solidFill>
              </a:rPr>
              <a:t>Suppose there </a:t>
            </a:r>
            <a:r>
              <a:rPr lang="en-US" i="1" dirty="0">
                <a:solidFill>
                  <a:schemeClr val="bg1"/>
                </a:solidFill>
              </a:rPr>
              <a:t>is </a:t>
            </a:r>
            <a:r>
              <a:rPr lang="en-US" dirty="0">
                <a:solidFill>
                  <a:schemeClr val="bg1"/>
                </a:solidFill>
              </a:rPr>
              <a:t>a trend</a:t>
            </a:r>
          </a:p>
          <a:p>
            <a:pPr marL="342900" indent="-342900">
              <a:lnSpc>
                <a:spcPct val="200000"/>
              </a:lnSpc>
              <a:buFont typeface="Arial" charset="0"/>
              <a:buChar char="•"/>
            </a:pPr>
            <a:r>
              <a:rPr lang="en-US" dirty="0">
                <a:solidFill>
                  <a:schemeClr val="bg1"/>
                </a:solidFill>
              </a:rPr>
              <a:t>Can you draw it?</a:t>
            </a:r>
          </a:p>
          <a:p>
            <a:pPr marL="342900" indent="-342900">
              <a:lnSpc>
                <a:spcPct val="200000"/>
              </a:lnSpc>
              <a:buFont typeface="Arial" charset="0"/>
              <a:buChar char="•"/>
            </a:pPr>
            <a:r>
              <a:rPr lang="en-US" dirty="0">
                <a:solidFill>
                  <a:schemeClr val="bg1"/>
                </a:solidFill>
              </a:rPr>
              <a:t>We can make predictions!</a:t>
            </a:r>
          </a:p>
          <a:p>
            <a:pPr marL="342900" indent="-342900">
              <a:lnSpc>
                <a:spcPct val="200000"/>
              </a:lnSpc>
              <a:buFont typeface="Arial" charset="0"/>
              <a:buChar char="•"/>
            </a:pPr>
            <a:r>
              <a:rPr lang="en-US" dirty="0">
                <a:solidFill>
                  <a:schemeClr val="bg1"/>
                </a:solidFill>
              </a:rPr>
              <a:t>Complete </a:t>
            </a:r>
            <a:r>
              <a:rPr lang="en-US" b="1" dirty="0">
                <a:solidFill>
                  <a:schemeClr val="bg1"/>
                </a:solidFill>
              </a:rPr>
              <a:t>Page 44</a:t>
            </a: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grpSp>
        <p:nvGrpSpPr>
          <p:cNvPr id="9" name="Group 8"/>
          <p:cNvGrpSpPr/>
          <p:nvPr/>
        </p:nvGrpSpPr>
        <p:grpSpPr>
          <a:xfrm>
            <a:off x="4038600" y="1600200"/>
            <a:ext cx="4753328" cy="4163747"/>
            <a:chOff x="4495800" y="2001795"/>
            <a:chExt cx="4114800" cy="3604419"/>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95800" y="2369238"/>
              <a:ext cx="4114800" cy="3236976"/>
            </a:xfrm>
            <a:prstGeom prst="rect">
              <a:avLst/>
            </a:prstGeom>
          </p:spPr>
        </p:pic>
        <p:sp>
          <p:nvSpPr>
            <p:cNvPr id="8" name="TextBox 7"/>
            <p:cNvSpPr txBox="1"/>
            <p:nvPr/>
          </p:nvSpPr>
          <p:spPr>
            <a:xfrm>
              <a:off x="5177482" y="2001795"/>
              <a:ext cx="3040769" cy="369332"/>
            </a:xfrm>
            <a:prstGeom prst="rect">
              <a:avLst/>
            </a:prstGeom>
            <a:noFill/>
          </p:spPr>
          <p:txBody>
            <a:bodyPr wrap="none" rtlCol="0">
              <a:spAutoFit/>
            </a:bodyPr>
            <a:lstStyle/>
            <a:p>
              <a:r>
                <a:rPr lang="en-US" sz="1800" dirty="0">
                  <a:solidFill>
                    <a:schemeClr val="tx1">
                      <a:lumMod val="50000"/>
                    </a:schemeClr>
                  </a:solidFill>
                  <a:latin typeface="Helvetica" charset="0"/>
                  <a:ea typeface="Helvetica" charset="0"/>
                  <a:cs typeface="Helvetica" charset="0"/>
                </a:rPr>
                <a:t>Age (</a:t>
              </a:r>
              <a:r>
                <a:rPr lang="en-US" sz="1800" dirty="0" err="1">
                  <a:solidFill>
                    <a:schemeClr val="tx1">
                      <a:lumMod val="50000"/>
                    </a:schemeClr>
                  </a:solidFill>
                  <a:latin typeface="Helvetica" charset="0"/>
                  <a:ea typeface="Helvetica" charset="0"/>
                  <a:cs typeface="Helvetica" charset="0"/>
                </a:rPr>
                <a:t>yrs</a:t>
              </a:r>
              <a:r>
                <a:rPr lang="en-US" sz="1800" dirty="0">
                  <a:solidFill>
                    <a:schemeClr val="tx1">
                      <a:lumMod val="50000"/>
                    </a:schemeClr>
                  </a:solidFill>
                  <a:latin typeface="Helvetica" charset="0"/>
                  <a:ea typeface="Helvetica" charset="0"/>
                  <a:cs typeface="Helvetica" charset="0"/>
                </a:rPr>
                <a:t>) v. Adoptions (</a:t>
              </a:r>
              <a:r>
                <a:rPr lang="en-US" sz="1800" dirty="0" err="1">
                  <a:solidFill>
                    <a:schemeClr val="tx1">
                      <a:lumMod val="50000"/>
                    </a:schemeClr>
                  </a:solidFill>
                  <a:latin typeface="Helvetica" charset="0"/>
                  <a:ea typeface="Helvetica" charset="0"/>
                  <a:cs typeface="Helvetica" charset="0"/>
                </a:rPr>
                <a:t>wks</a:t>
              </a:r>
              <a:r>
                <a:rPr lang="en-US" sz="1800" dirty="0">
                  <a:solidFill>
                    <a:schemeClr val="tx1">
                      <a:lumMod val="50000"/>
                    </a:schemeClr>
                  </a:solidFill>
                  <a:latin typeface="Helvetica" charset="0"/>
                  <a:ea typeface="Helvetica" charset="0"/>
                  <a:cs typeface="Helvetica" charset="0"/>
                </a:rPr>
                <a:t>)</a:t>
              </a:r>
            </a:p>
          </p:txBody>
        </p:sp>
      </p:grpSp>
      <p:cxnSp>
        <p:nvCxnSpPr>
          <p:cNvPr id="12" name="Straight Connector 11"/>
          <p:cNvCxnSpPr/>
          <p:nvPr/>
        </p:nvCxnSpPr>
        <p:spPr>
          <a:xfrm flipV="1">
            <a:off x="4648200" y="4267200"/>
            <a:ext cx="3962400" cy="1219200"/>
          </a:xfrm>
          <a:prstGeom prst="line">
            <a:avLst/>
          </a:prstGeom>
          <a:ln w="381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376295" y="3506593"/>
            <a:ext cx="4234305" cy="18513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4376295" y="2200601"/>
            <a:ext cx="3015105" cy="3056188"/>
          </a:xfrm>
          <a:prstGeom prst="line">
            <a:avLst/>
          </a:prstGeom>
          <a:ln w="381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53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fade">
                                      <p:cBhvr>
                                        <p:cTn id="43" dur="500"/>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fade">
                                      <p:cBhvr>
                                        <p:cTn id="4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1EB7F6A-0F35-D043-BCB9-4F536441487A}"/>
              </a:ext>
            </a:extLst>
          </p:cNvPr>
          <p:cNvPicPr>
            <a:picLocks noChangeAspect="1"/>
          </p:cNvPicPr>
          <p:nvPr/>
        </p:nvPicPr>
        <p:blipFill>
          <a:blip r:embed="rId2"/>
          <a:stretch>
            <a:fillRect/>
          </a:stretch>
        </p:blipFill>
        <p:spPr>
          <a:xfrm>
            <a:off x="304800" y="2321859"/>
            <a:ext cx="3721100" cy="2861375"/>
          </a:xfrm>
          <a:prstGeom prst="rect">
            <a:avLst/>
          </a:prstGeom>
        </p:spPr>
      </p:pic>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Subsets and Correlations</a:t>
            </a:r>
            <a:endParaRPr lang="en-US" dirty="0">
              <a:latin typeface="Courier New" charset="0"/>
              <a:ea typeface="Courier New" charset="0"/>
              <a:cs typeface="Courier New" charset="0"/>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pic>
        <p:nvPicPr>
          <p:cNvPr id="6" name="Picture 5">
            <a:extLst>
              <a:ext uri="{FF2B5EF4-FFF2-40B4-BE49-F238E27FC236}">
                <a16:creationId xmlns:a16="http://schemas.microsoft.com/office/drawing/2014/main" id="{BD5A629A-5A92-B048-AB67-95D79FE5CA3D}"/>
              </a:ext>
            </a:extLst>
          </p:cNvPr>
          <p:cNvPicPr>
            <a:picLocks noChangeAspect="1"/>
          </p:cNvPicPr>
          <p:nvPr/>
        </p:nvPicPr>
        <p:blipFill rotWithShape="1">
          <a:blip r:embed="rId3"/>
          <a:srcRect l="3514" r="5125"/>
          <a:stretch/>
        </p:blipFill>
        <p:spPr>
          <a:xfrm>
            <a:off x="5006051" y="2321859"/>
            <a:ext cx="3962400" cy="2828511"/>
          </a:xfrm>
          <a:prstGeom prst="rect">
            <a:avLst/>
          </a:prstGeom>
        </p:spPr>
      </p:pic>
      <p:grpSp>
        <p:nvGrpSpPr>
          <p:cNvPr id="16" name="Group 15">
            <a:extLst>
              <a:ext uri="{FF2B5EF4-FFF2-40B4-BE49-F238E27FC236}">
                <a16:creationId xmlns:a16="http://schemas.microsoft.com/office/drawing/2014/main" id="{8F9E6F04-7B82-9241-BBCB-804326CA02AD}"/>
              </a:ext>
            </a:extLst>
          </p:cNvPr>
          <p:cNvGrpSpPr/>
          <p:nvPr/>
        </p:nvGrpSpPr>
        <p:grpSpPr>
          <a:xfrm>
            <a:off x="1187535" y="5305818"/>
            <a:ext cx="6921330" cy="713982"/>
            <a:chOff x="920835" y="2205381"/>
            <a:chExt cx="6921330" cy="713982"/>
          </a:xfrm>
        </p:grpSpPr>
        <p:sp>
          <p:nvSpPr>
            <p:cNvPr id="4" name="TextBox 3"/>
            <p:cNvSpPr txBox="1"/>
            <p:nvPr/>
          </p:nvSpPr>
          <p:spPr>
            <a:xfrm>
              <a:off x="920835" y="2211477"/>
              <a:ext cx="1898565" cy="707886"/>
            </a:xfrm>
            <a:prstGeom prst="rect">
              <a:avLst/>
            </a:prstGeom>
            <a:noFill/>
          </p:spPr>
          <p:txBody>
            <a:bodyPr wrap="square" rtlCol="0">
              <a:spAutoFit/>
            </a:bodyPr>
            <a:lstStyle/>
            <a:p>
              <a:pPr algn="ctr"/>
              <a:r>
                <a:rPr lang="en-US" sz="2000" dirty="0">
                  <a:solidFill>
                    <a:schemeClr val="bg1"/>
                  </a:solidFill>
                </a:rPr>
                <a:t>Age v. Pounds, all animals</a:t>
              </a:r>
            </a:p>
          </p:txBody>
        </p:sp>
        <p:sp>
          <p:nvSpPr>
            <p:cNvPr id="15" name="TextBox 14">
              <a:extLst>
                <a:ext uri="{FF2B5EF4-FFF2-40B4-BE49-F238E27FC236}">
                  <a16:creationId xmlns:a16="http://schemas.microsoft.com/office/drawing/2014/main" id="{F79ED069-8BF2-944D-96E6-340585063D83}"/>
                </a:ext>
              </a:extLst>
            </p:cNvPr>
            <p:cNvSpPr txBox="1"/>
            <p:nvPr/>
          </p:nvSpPr>
          <p:spPr>
            <a:xfrm>
              <a:off x="5943600" y="2205381"/>
              <a:ext cx="1898565" cy="707886"/>
            </a:xfrm>
            <a:prstGeom prst="rect">
              <a:avLst/>
            </a:prstGeom>
            <a:noFill/>
          </p:spPr>
          <p:txBody>
            <a:bodyPr wrap="square" rtlCol="0">
              <a:spAutoFit/>
            </a:bodyPr>
            <a:lstStyle/>
            <a:p>
              <a:pPr algn="ctr"/>
              <a:r>
                <a:rPr lang="en-US" sz="2000" dirty="0">
                  <a:solidFill>
                    <a:schemeClr val="bg1"/>
                  </a:solidFill>
                </a:rPr>
                <a:t>Age v. Pounds, only dogs</a:t>
              </a:r>
            </a:p>
          </p:txBody>
        </p:sp>
      </p:grpSp>
      <p:grpSp>
        <p:nvGrpSpPr>
          <p:cNvPr id="20" name="Group 19">
            <a:extLst>
              <a:ext uri="{FF2B5EF4-FFF2-40B4-BE49-F238E27FC236}">
                <a16:creationId xmlns:a16="http://schemas.microsoft.com/office/drawing/2014/main" id="{A166C36B-6FB9-3844-8149-DEF0CFDC1D68}"/>
              </a:ext>
            </a:extLst>
          </p:cNvPr>
          <p:cNvGrpSpPr/>
          <p:nvPr/>
        </p:nvGrpSpPr>
        <p:grpSpPr>
          <a:xfrm>
            <a:off x="862474" y="4469799"/>
            <a:ext cx="3115166" cy="439022"/>
            <a:chOff x="862474" y="5199778"/>
            <a:chExt cx="3115166" cy="439022"/>
          </a:xfrm>
        </p:grpSpPr>
        <p:sp>
          <p:nvSpPr>
            <p:cNvPr id="17" name="Oval 16">
              <a:extLst>
                <a:ext uri="{FF2B5EF4-FFF2-40B4-BE49-F238E27FC236}">
                  <a16:creationId xmlns:a16="http://schemas.microsoft.com/office/drawing/2014/main" id="{AF4BB949-7C57-4347-885F-A2E171C970D5}"/>
                </a:ext>
              </a:extLst>
            </p:cNvPr>
            <p:cNvSpPr/>
            <p:nvPr/>
          </p:nvSpPr>
          <p:spPr>
            <a:xfrm>
              <a:off x="3672840" y="5230368"/>
              <a:ext cx="304800" cy="30480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8" name="Oval 17">
              <a:extLst>
                <a:ext uri="{FF2B5EF4-FFF2-40B4-BE49-F238E27FC236}">
                  <a16:creationId xmlns:a16="http://schemas.microsoft.com/office/drawing/2014/main" id="{DEEF65B0-D2A4-EC4A-B966-76148CA45371}"/>
                </a:ext>
              </a:extLst>
            </p:cNvPr>
            <p:cNvSpPr/>
            <p:nvPr/>
          </p:nvSpPr>
          <p:spPr>
            <a:xfrm>
              <a:off x="1684020" y="5230368"/>
              <a:ext cx="601980" cy="30480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9" name="Oval 18">
              <a:extLst>
                <a:ext uri="{FF2B5EF4-FFF2-40B4-BE49-F238E27FC236}">
                  <a16:creationId xmlns:a16="http://schemas.microsoft.com/office/drawing/2014/main" id="{3FFD4711-B5B5-5248-BF5E-A7596641CDCA}"/>
                </a:ext>
              </a:extLst>
            </p:cNvPr>
            <p:cNvSpPr/>
            <p:nvPr/>
          </p:nvSpPr>
          <p:spPr>
            <a:xfrm>
              <a:off x="862474" y="5199778"/>
              <a:ext cx="661525" cy="439022"/>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pSp>
      <p:sp>
        <p:nvSpPr>
          <p:cNvPr id="21" name="TextBox 20">
            <a:extLst>
              <a:ext uri="{FF2B5EF4-FFF2-40B4-BE49-F238E27FC236}">
                <a16:creationId xmlns:a16="http://schemas.microsoft.com/office/drawing/2014/main" id="{F69B07B5-F13A-424B-AF1C-D99588BCCBE8}"/>
              </a:ext>
            </a:extLst>
          </p:cNvPr>
          <p:cNvSpPr txBox="1"/>
          <p:nvPr/>
        </p:nvSpPr>
        <p:spPr>
          <a:xfrm>
            <a:off x="2641461" y="1704746"/>
            <a:ext cx="4729180" cy="461665"/>
          </a:xfrm>
          <a:prstGeom prst="rect">
            <a:avLst/>
          </a:prstGeom>
          <a:noFill/>
        </p:spPr>
        <p:txBody>
          <a:bodyPr wrap="none" rtlCol="0">
            <a:spAutoFit/>
          </a:bodyPr>
          <a:lstStyle/>
          <a:p>
            <a:r>
              <a:rPr lang="en-US" b="1" dirty="0">
                <a:solidFill>
                  <a:schemeClr val="bg1"/>
                </a:solidFill>
              </a:rPr>
              <a:t>Which Correlation is Stronger?</a:t>
            </a:r>
          </a:p>
        </p:txBody>
      </p:sp>
    </p:spTree>
    <p:extLst>
      <p:ext uri="{BB962C8B-B14F-4D97-AF65-F5344CB8AC3E}">
        <p14:creationId xmlns:p14="http://schemas.microsoft.com/office/powerpoint/2010/main" val="90950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Dataset</a:t>
            </a:r>
          </a:p>
        </p:txBody>
      </p:sp>
      <p:sp>
        <p:nvSpPr>
          <p:cNvPr id="3" name="Content Placeholder 2"/>
          <p:cNvSpPr>
            <a:spLocks noGrp="1"/>
          </p:cNvSpPr>
          <p:nvPr>
            <p:ph idx="1"/>
          </p:nvPr>
        </p:nvSpPr>
        <p:spPr/>
        <p:txBody>
          <a:bodyPr/>
          <a:lstStyle/>
          <a:p>
            <a:r>
              <a:rPr lang="en-US" dirty="0"/>
              <a:t>Generate some scatterplots from your data</a:t>
            </a:r>
          </a:p>
          <a:p>
            <a:endParaRPr lang="en-US" dirty="0"/>
          </a:p>
          <a:p>
            <a:r>
              <a:rPr lang="en-US" dirty="0"/>
              <a:t>What patterns emerge?</a:t>
            </a:r>
          </a:p>
          <a:p>
            <a:pPr lvl="1"/>
            <a:r>
              <a:rPr lang="en-US" dirty="0"/>
              <a:t>Are they strong or week?</a:t>
            </a:r>
          </a:p>
          <a:p>
            <a:pPr lvl="1"/>
            <a:r>
              <a:rPr lang="en-US" dirty="0"/>
              <a:t>Positive or Negative?</a:t>
            </a:r>
          </a:p>
          <a:p>
            <a:pPr lvl="1"/>
            <a:endParaRPr lang="en-US" dirty="0"/>
          </a:p>
          <a:p>
            <a:r>
              <a:rPr lang="en-US" dirty="0"/>
              <a:t>Write up your findings on </a:t>
            </a:r>
            <a:r>
              <a:rPr lang="en-US" b="1" dirty="0"/>
              <a:t>Page 45</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54411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46</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18652325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8</a:t>
            </a: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1981200" y="1722438"/>
            <a:ext cx="7010400" cy="4525962"/>
          </a:xfrm>
        </p:spPr>
        <p:txBody>
          <a:bodyPr/>
          <a:lstStyle/>
          <a:p>
            <a:pPr marL="0" indent="0" algn="r">
              <a:spcBef>
                <a:spcPts val="0"/>
              </a:spcBef>
              <a:buNone/>
            </a:pPr>
            <a:endParaRPr lang="en-US" sz="4000" i="1" dirty="0"/>
          </a:p>
          <a:p>
            <a:pPr marL="0" indent="0" algn="r">
              <a:spcBef>
                <a:spcPts val="0"/>
              </a:spcBef>
              <a:buNone/>
            </a:pPr>
            <a:r>
              <a:rPr lang="en-US" sz="4000" i="1" dirty="0"/>
              <a:t>“How do you know if one correlation is stronger </a:t>
            </a:r>
          </a:p>
          <a:p>
            <a:pPr marL="0" indent="0" algn="r">
              <a:spcBef>
                <a:spcPts val="0"/>
              </a:spcBef>
              <a:buNone/>
            </a:pPr>
            <a:r>
              <a:rPr lang="en-US" sz="4000" i="1" dirty="0"/>
              <a:t>than another?”</a:t>
            </a: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4597F181-1BA4-354F-BC16-2659AA05EC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3015078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Searching for Correlations</a:t>
            </a:r>
            <a:endParaRPr lang="en-US" dirty="0">
              <a:latin typeface="Courier New" charset="0"/>
              <a:ea typeface="Courier New" charset="0"/>
              <a:cs typeface="Courier New" charset="0"/>
            </a:endParaRPr>
          </a:p>
        </p:txBody>
      </p:sp>
      <p:sp>
        <p:nvSpPr>
          <p:cNvPr id="4" name="TextBox 3"/>
          <p:cNvSpPr txBox="1"/>
          <p:nvPr/>
        </p:nvSpPr>
        <p:spPr>
          <a:xfrm>
            <a:off x="140044" y="1676400"/>
            <a:ext cx="5132248" cy="4647426"/>
          </a:xfrm>
          <a:prstGeom prst="rect">
            <a:avLst/>
          </a:prstGeom>
          <a:noFill/>
        </p:spPr>
        <p:txBody>
          <a:bodyPr wrap="square" rtlCol="0">
            <a:spAutoFit/>
          </a:bodyPr>
          <a:lstStyle/>
          <a:p>
            <a:pPr marL="342900" indent="-342900">
              <a:buFont typeface="Arial" charset="0"/>
              <a:buChar char="•"/>
            </a:pPr>
            <a:r>
              <a:rPr lang="en-US" dirty="0">
                <a:solidFill>
                  <a:schemeClr val="bg1"/>
                </a:solidFill>
              </a:rPr>
              <a:t>How do we measure the “fit” of a predictor (strength of correlation)?</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hlinkClick r:id="rId3"/>
              </a:rPr>
              <a:t>Playing with predictors</a:t>
            </a:r>
            <a:endParaRPr lang="en-US" dirty="0">
              <a:solidFill>
                <a:schemeClr val="bg1"/>
              </a:solidFill>
            </a:endParaRPr>
          </a:p>
          <a:p>
            <a:pPr marL="800100" lvl="1" indent="-342900">
              <a:buFont typeface="Arial" charset="0"/>
              <a:buChar char="•"/>
            </a:pPr>
            <a:r>
              <a:rPr lang="en-US" sz="2000" dirty="0">
                <a:solidFill>
                  <a:schemeClr val="bg1"/>
                </a:solidFill>
              </a:rPr>
              <a:t>Move point </a:t>
            </a:r>
            <a:r>
              <a:rPr lang="en-US" sz="2000" b="1" dirty="0">
                <a:solidFill>
                  <a:srgbClr val="0070C0"/>
                </a:solidFill>
              </a:rPr>
              <a:t>P</a:t>
            </a:r>
          </a:p>
          <a:p>
            <a:pPr marL="800100" lvl="1" indent="-342900">
              <a:buFont typeface="Arial" charset="0"/>
              <a:buChar char="•"/>
            </a:pPr>
            <a:r>
              <a:rPr lang="en-US" sz="2000" dirty="0">
                <a:solidFill>
                  <a:schemeClr val="bg1"/>
                </a:solidFill>
              </a:rPr>
              <a:t>What happens to the line?</a:t>
            </a:r>
          </a:p>
          <a:p>
            <a:pPr marL="800100" lvl="1" indent="-342900">
              <a:buFont typeface="Arial" charset="0"/>
              <a:buChar char="•"/>
            </a:pPr>
            <a:r>
              <a:rPr lang="en-US" sz="2000" dirty="0">
                <a:solidFill>
                  <a:schemeClr val="bg1"/>
                </a:solidFill>
              </a:rPr>
              <a:t>What does the line’s slope mean?</a:t>
            </a:r>
          </a:p>
          <a:p>
            <a:pPr marL="800100" lvl="1" indent="-342900">
              <a:buFont typeface="Arial" charset="0"/>
              <a:buChar char="•"/>
            </a:pPr>
            <a:r>
              <a:rPr lang="en-US" sz="2000" dirty="0">
                <a:solidFill>
                  <a:schemeClr val="bg1"/>
                </a:solidFill>
              </a:rPr>
              <a:t>What does “r = …” mean?</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How do we draw the predictor with the “best fit”?</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Complete </a:t>
            </a:r>
            <a:r>
              <a:rPr lang="en-US" b="1" dirty="0">
                <a:solidFill>
                  <a:schemeClr val="bg1"/>
                </a:solidFill>
              </a:rPr>
              <a:t>Page 48</a:t>
            </a: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grpSp>
        <p:nvGrpSpPr>
          <p:cNvPr id="9" name="Group 8"/>
          <p:cNvGrpSpPr/>
          <p:nvPr/>
        </p:nvGrpSpPr>
        <p:grpSpPr>
          <a:xfrm>
            <a:off x="5562600" y="2286000"/>
            <a:ext cx="3044644" cy="2667000"/>
            <a:chOff x="4495800" y="2001795"/>
            <a:chExt cx="4114800" cy="3604419"/>
          </a:xfrm>
        </p:grpSpPr>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95800" y="2369238"/>
              <a:ext cx="4114800" cy="3236976"/>
            </a:xfrm>
            <a:prstGeom prst="rect">
              <a:avLst/>
            </a:prstGeom>
          </p:spPr>
        </p:pic>
        <p:sp>
          <p:nvSpPr>
            <p:cNvPr id="8" name="TextBox 7"/>
            <p:cNvSpPr txBox="1"/>
            <p:nvPr/>
          </p:nvSpPr>
          <p:spPr>
            <a:xfrm>
              <a:off x="5177482" y="2001795"/>
              <a:ext cx="3040769" cy="369332"/>
            </a:xfrm>
            <a:prstGeom prst="rect">
              <a:avLst/>
            </a:prstGeom>
            <a:noFill/>
          </p:spPr>
          <p:txBody>
            <a:bodyPr wrap="none" rtlCol="0">
              <a:spAutoFit/>
            </a:bodyPr>
            <a:lstStyle/>
            <a:p>
              <a:r>
                <a:rPr lang="en-US" sz="1800" dirty="0">
                  <a:solidFill>
                    <a:schemeClr val="tx1">
                      <a:lumMod val="50000"/>
                    </a:schemeClr>
                  </a:solidFill>
                  <a:latin typeface="Helvetica" charset="0"/>
                  <a:ea typeface="Helvetica" charset="0"/>
                  <a:cs typeface="Helvetica" charset="0"/>
                </a:rPr>
                <a:t>Age (</a:t>
              </a:r>
              <a:r>
                <a:rPr lang="en-US" sz="1800" dirty="0" err="1">
                  <a:solidFill>
                    <a:schemeClr val="tx1">
                      <a:lumMod val="50000"/>
                    </a:schemeClr>
                  </a:solidFill>
                  <a:latin typeface="Helvetica" charset="0"/>
                  <a:ea typeface="Helvetica" charset="0"/>
                  <a:cs typeface="Helvetica" charset="0"/>
                </a:rPr>
                <a:t>yrs</a:t>
              </a:r>
              <a:r>
                <a:rPr lang="en-US" sz="1800" dirty="0">
                  <a:solidFill>
                    <a:schemeClr val="tx1">
                      <a:lumMod val="50000"/>
                    </a:schemeClr>
                  </a:solidFill>
                  <a:latin typeface="Helvetica" charset="0"/>
                  <a:ea typeface="Helvetica" charset="0"/>
                  <a:cs typeface="Helvetica" charset="0"/>
                </a:rPr>
                <a:t>) v. Adoptions (</a:t>
              </a:r>
              <a:r>
                <a:rPr lang="en-US" sz="1800" dirty="0" err="1">
                  <a:solidFill>
                    <a:schemeClr val="tx1">
                      <a:lumMod val="50000"/>
                    </a:schemeClr>
                  </a:solidFill>
                  <a:latin typeface="Helvetica" charset="0"/>
                  <a:ea typeface="Helvetica" charset="0"/>
                  <a:cs typeface="Helvetica" charset="0"/>
                </a:rPr>
                <a:t>wks</a:t>
              </a:r>
              <a:r>
                <a:rPr lang="en-US" sz="1800" dirty="0">
                  <a:solidFill>
                    <a:schemeClr val="tx1">
                      <a:lumMod val="50000"/>
                    </a:schemeClr>
                  </a:solidFill>
                  <a:latin typeface="Helvetica" charset="0"/>
                  <a:ea typeface="Helvetica" charset="0"/>
                  <a:cs typeface="Helvetica" charset="0"/>
                </a:rPr>
                <a:t>)</a:t>
              </a:r>
            </a:p>
          </p:txBody>
        </p:sp>
      </p:grpSp>
    </p:spTree>
    <p:extLst>
      <p:ext uri="{BB962C8B-B14F-4D97-AF65-F5344CB8AC3E}">
        <p14:creationId xmlns:p14="http://schemas.microsoft.com/office/powerpoint/2010/main" val="140536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8" end="8"/>
                                            </p:txEl>
                                          </p:spTgt>
                                        </p:tgtEl>
                                        <p:attrNameLst>
                                          <p:attrName>style.visibility</p:attrName>
                                        </p:attrNameLst>
                                      </p:cBhvr>
                                      <p:to>
                                        <p:strVal val="visible"/>
                                      </p:to>
                                    </p:set>
                                    <p:animEffect transition="in" filter="fade">
                                      <p:cBhvr>
                                        <p:cTn id="12" dur="500"/>
                                        <p:tgtEl>
                                          <p:spTgt spid="4">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Linear Regression</a:t>
            </a:r>
            <a:endParaRPr lang="en-US" dirty="0">
              <a:latin typeface="Courier New" charset="0"/>
              <a:ea typeface="Courier New" charset="0"/>
              <a:cs typeface="Courier New" charset="0"/>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sp>
        <p:nvSpPr>
          <p:cNvPr id="10" name="TextBox 9">
            <a:extLst>
              <a:ext uri="{FF2B5EF4-FFF2-40B4-BE49-F238E27FC236}">
                <a16:creationId xmlns:a16="http://schemas.microsoft.com/office/drawing/2014/main" id="{23786C46-A1E4-4073-B9E9-2D61A04F5B37}"/>
              </a:ext>
            </a:extLst>
          </p:cNvPr>
          <p:cNvSpPr txBox="1"/>
          <p:nvPr/>
        </p:nvSpPr>
        <p:spPr>
          <a:xfrm>
            <a:off x="0" y="5302240"/>
            <a:ext cx="9144000" cy="415498"/>
          </a:xfrm>
          <a:prstGeom prst="rect">
            <a:avLst/>
          </a:prstGeom>
          <a:noFill/>
        </p:spPr>
        <p:txBody>
          <a:bodyPr wrap="square" rtlCol="0">
            <a:spAutoFit/>
          </a:bodyPr>
          <a:lstStyle/>
          <a:p>
            <a:pPr algn="ct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lr</a:t>
            </a:r>
            <a:r>
              <a:rPr lang="en-US" sz="2100" spc="-150" dirty="0">
                <a:solidFill>
                  <a:schemeClr val="accent1"/>
                </a:solidFill>
                <a:latin typeface="Courier New" charset="0"/>
                <a:ea typeface="Courier New" charset="0"/>
                <a:cs typeface="Courier New" charset="0"/>
              </a:rPr>
              <a:t>-plot</a:t>
            </a:r>
            <a:r>
              <a:rPr lang="en-US" sz="2100" spc="-600" dirty="0">
                <a:solidFill>
                  <a:schemeClr val="accent1"/>
                </a:solidFill>
                <a:latin typeface="Courier New" charset="0"/>
                <a:ea typeface="Courier New" charset="0"/>
                <a:cs typeface="Courier New" charset="0"/>
              </a:rPr>
              <a:t> :: ( </a:t>
            </a:r>
            <a:r>
              <a:rPr lang="en-US" sz="2100" spc="-150" dirty="0">
                <a:solidFill>
                  <a:schemeClr val="accent1"/>
                </a:solidFill>
                <a:latin typeface="Courier New" charset="0"/>
                <a:ea typeface="Courier New" charset="0"/>
                <a:cs typeface="Courier New" charset="0"/>
              </a:rPr>
              <a:t>t</a:t>
            </a:r>
            <a:r>
              <a:rPr lang="en-US" sz="2100" spc="-600" dirty="0">
                <a:solidFill>
                  <a:schemeClr val="accent1"/>
                </a:solidFill>
                <a:latin typeface="Courier New" charset="0"/>
                <a:ea typeface="Courier New" charset="0"/>
                <a:cs typeface="Courier New" charset="0"/>
              </a:rPr>
              <a:t>::</a:t>
            </a:r>
            <a:r>
              <a:rPr lang="en-US" sz="2100" spc="-150" dirty="0">
                <a:solidFill>
                  <a:schemeClr val="accent1"/>
                </a:solidFill>
                <a:latin typeface="Courier New" charset="0"/>
                <a:ea typeface="Courier New" charset="0"/>
                <a:cs typeface="Courier New" charset="0"/>
              </a:rPr>
              <a:t> Table, labels</a:t>
            </a:r>
            <a:r>
              <a:rPr lang="en-US" sz="2100" spc="-600" dirty="0">
                <a:solidFill>
                  <a:schemeClr val="accent1"/>
                </a:solidFill>
                <a:latin typeface="Courier New" charset="0"/>
                <a:ea typeface="Courier New" charset="0"/>
                <a:cs typeface="Courier New" charset="0"/>
              </a:rPr>
              <a:t> ::</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Str</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xs</a:t>
            </a:r>
            <a:r>
              <a:rPr lang="en-US" sz="2100" spc="-600" dirty="0">
                <a:solidFill>
                  <a:schemeClr val="accent1"/>
                </a:solidFill>
                <a:latin typeface="Courier New" charset="0"/>
                <a:ea typeface="Courier New" charset="0"/>
                <a:cs typeface="Courier New" charset="0"/>
              </a:rPr>
              <a:t> ::</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Str</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ys</a:t>
            </a:r>
            <a:r>
              <a:rPr lang="en-US" sz="2100" spc="-600" dirty="0">
                <a:solidFill>
                  <a:schemeClr val="accent1"/>
                </a:solidFill>
                <a:latin typeface="Courier New" charset="0"/>
                <a:ea typeface="Courier New" charset="0"/>
                <a:cs typeface="Courier New" charset="0"/>
              </a:rPr>
              <a:t> ::</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Str</a:t>
            </a:r>
            <a:r>
              <a:rPr lang="en-US" sz="2100" spc="-150" dirty="0">
                <a:solidFill>
                  <a:schemeClr val="accent1"/>
                </a:solidFill>
                <a:latin typeface="Courier New" charset="0"/>
                <a:ea typeface="Courier New" charset="0"/>
                <a:cs typeface="Courier New" charset="0"/>
              </a:rPr>
              <a:t>)</a:t>
            </a:r>
            <a:r>
              <a:rPr lang="en-US" sz="2100" spc="-150" dirty="0">
                <a:solidFill>
                  <a:schemeClr val="accent1"/>
                </a:solidFill>
                <a:latin typeface="Courier New" charset="0"/>
                <a:ea typeface="Courier New" charset="0"/>
                <a:cs typeface="Courier New" charset="0"/>
                <a:sym typeface="Wingdings"/>
              </a:rPr>
              <a:t></a:t>
            </a:r>
            <a:r>
              <a:rPr lang="en-US" sz="2100" spc="-150" dirty="0" err="1">
                <a:solidFill>
                  <a:schemeClr val="accent1"/>
                </a:solidFill>
                <a:latin typeface="Courier New" charset="0"/>
                <a:ea typeface="Courier New" charset="0"/>
                <a:cs typeface="Courier New" charset="0"/>
              </a:rPr>
              <a:t>Img</a:t>
            </a:r>
            <a:endParaRPr lang="en-US" sz="2100" spc="-150" dirty="0">
              <a:solidFill>
                <a:schemeClr val="accent1"/>
              </a:solidFill>
              <a:latin typeface="Courier New" charset="0"/>
              <a:ea typeface="Courier New" charset="0"/>
              <a:cs typeface="Courier New" charset="0"/>
            </a:endParaRPr>
          </a:p>
        </p:txBody>
      </p:sp>
      <p:pic>
        <p:nvPicPr>
          <p:cNvPr id="6" name="Picture 5">
            <a:extLst>
              <a:ext uri="{FF2B5EF4-FFF2-40B4-BE49-F238E27FC236}">
                <a16:creationId xmlns:a16="http://schemas.microsoft.com/office/drawing/2014/main" id="{4273264E-7F7A-5A4E-9713-4B5B50BCB154}"/>
              </a:ext>
            </a:extLst>
          </p:cNvPr>
          <p:cNvPicPr>
            <a:picLocks noChangeAspect="1"/>
          </p:cNvPicPr>
          <p:nvPr/>
        </p:nvPicPr>
        <p:blipFill>
          <a:blip r:embed="rId2"/>
          <a:stretch>
            <a:fillRect/>
          </a:stretch>
        </p:blipFill>
        <p:spPr>
          <a:xfrm>
            <a:off x="2514600" y="1064857"/>
            <a:ext cx="4875804" cy="4191000"/>
          </a:xfrm>
          <a:prstGeom prst="rect">
            <a:avLst/>
          </a:prstGeom>
        </p:spPr>
      </p:pic>
    </p:spTree>
    <p:extLst>
      <p:ext uri="{BB962C8B-B14F-4D97-AF65-F5344CB8AC3E}">
        <p14:creationId xmlns:p14="http://schemas.microsoft.com/office/powerpoint/2010/main" val="177871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Linear Regression</a:t>
            </a:r>
            <a:endParaRPr lang="en-US" dirty="0">
              <a:latin typeface="Courier New" charset="0"/>
              <a:ea typeface="Courier New" charset="0"/>
              <a:cs typeface="Courier New" charset="0"/>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sp>
        <p:nvSpPr>
          <p:cNvPr id="6" name="TextBox 5"/>
          <p:cNvSpPr txBox="1"/>
          <p:nvPr/>
        </p:nvSpPr>
        <p:spPr>
          <a:xfrm>
            <a:off x="304801" y="2252008"/>
            <a:ext cx="3505200" cy="2677656"/>
          </a:xfrm>
          <a:prstGeom prst="rect">
            <a:avLst/>
          </a:prstGeom>
          <a:noFill/>
        </p:spPr>
        <p:txBody>
          <a:bodyPr wrap="square" rtlCol="0">
            <a:spAutoFit/>
          </a:bodyPr>
          <a:lstStyle/>
          <a:p>
            <a:pPr marL="342900" indent="-342900">
              <a:buFont typeface="Arial" charset="0"/>
              <a:buChar char="•"/>
            </a:pPr>
            <a:r>
              <a:rPr lang="en-US" dirty="0">
                <a:solidFill>
                  <a:schemeClr val="bg1"/>
                </a:solidFill>
              </a:rPr>
              <a:t>r</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r</a:t>
            </a:r>
            <a:r>
              <a:rPr lang="en-US" baseline="30000" dirty="0">
                <a:solidFill>
                  <a:schemeClr val="bg1"/>
                </a:solidFill>
              </a:rPr>
              <a:t>2</a:t>
            </a:r>
            <a:endParaRPr lang="en-US" dirty="0">
              <a:solidFill>
                <a:schemeClr val="bg1"/>
              </a:solidFill>
            </a:endParaRP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slope</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y-intercept</a:t>
            </a:r>
          </a:p>
        </p:txBody>
      </p:sp>
      <p:sp>
        <p:nvSpPr>
          <p:cNvPr id="7" name="Rectangle 6">
            <a:extLst>
              <a:ext uri="{FF2B5EF4-FFF2-40B4-BE49-F238E27FC236}">
                <a16:creationId xmlns:a16="http://schemas.microsoft.com/office/drawing/2014/main" id="{2993F88F-2AC6-574A-9FAA-03CF24E899CD}"/>
              </a:ext>
            </a:extLst>
          </p:cNvPr>
          <p:cNvSpPr/>
          <p:nvPr/>
        </p:nvSpPr>
        <p:spPr>
          <a:xfrm>
            <a:off x="2845405" y="3198168"/>
            <a:ext cx="3453189" cy="461665"/>
          </a:xfrm>
          <a:prstGeom prst="rect">
            <a:avLst/>
          </a:prstGeom>
        </p:spPr>
        <p:txBody>
          <a:bodyPr wrap="none">
            <a:spAutoFit/>
          </a:bodyPr>
          <a:lstStyle/>
          <a:p>
            <a:r>
              <a:rPr lang="en-US" dirty="0"/>
              <a:t>http://</a:t>
            </a:r>
            <a:r>
              <a:rPr lang="en-US" dirty="0" err="1"/>
              <a:t>bit.ly</a:t>
            </a:r>
            <a:r>
              <a:rPr lang="en-US" dirty="0"/>
              <a:t>/ExploreLR19</a:t>
            </a:r>
          </a:p>
        </p:txBody>
      </p:sp>
      <p:pic>
        <p:nvPicPr>
          <p:cNvPr id="9" name="Picture 8">
            <a:extLst>
              <a:ext uri="{FF2B5EF4-FFF2-40B4-BE49-F238E27FC236}">
                <a16:creationId xmlns:a16="http://schemas.microsoft.com/office/drawing/2014/main" id="{E22BE0B5-8D98-FC47-B572-313EFFD49BF7}"/>
              </a:ext>
            </a:extLst>
          </p:cNvPr>
          <p:cNvPicPr>
            <a:picLocks noChangeAspect="1"/>
          </p:cNvPicPr>
          <p:nvPr/>
        </p:nvPicPr>
        <p:blipFill>
          <a:blip r:embed="rId2"/>
          <a:stretch>
            <a:fillRect/>
          </a:stretch>
        </p:blipFill>
        <p:spPr>
          <a:xfrm>
            <a:off x="2667000" y="990600"/>
            <a:ext cx="6116918" cy="5257800"/>
          </a:xfrm>
          <a:prstGeom prst="rect">
            <a:avLst/>
          </a:prstGeom>
        </p:spPr>
      </p:pic>
    </p:spTree>
    <p:extLst>
      <p:ext uri="{BB962C8B-B14F-4D97-AF65-F5344CB8AC3E}">
        <p14:creationId xmlns:p14="http://schemas.microsoft.com/office/powerpoint/2010/main" val="169907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55A9A2-D1E8-3540-8CD0-87CC7A5F55FF}"/>
              </a:ext>
            </a:extLst>
          </p:cNvPr>
          <p:cNvSpPr>
            <a:spLocks noGrp="1"/>
          </p:cNvSpPr>
          <p:nvPr>
            <p:ph type="title"/>
          </p:nvPr>
        </p:nvSpPr>
        <p:spPr/>
        <p:txBody>
          <a:bodyPr>
            <a:normAutofit/>
          </a:bodyPr>
          <a:lstStyle/>
          <a:p>
            <a:r>
              <a:rPr lang="en-US" sz="3200" dirty="0"/>
              <a:t>Do you speak Linear Regression?</a:t>
            </a:r>
          </a:p>
        </p:txBody>
      </p:sp>
      <p:sp>
        <p:nvSpPr>
          <p:cNvPr id="4" name="Content Placeholder 3">
            <a:extLst>
              <a:ext uri="{FF2B5EF4-FFF2-40B4-BE49-F238E27FC236}">
                <a16:creationId xmlns:a16="http://schemas.microsoft.com/office/drawing/2014/main" id="{D1C952CD-ACB9-FD41-904C-BE99900A604B}"/>
              </a:ext>
            </a:extLst>
          </p:cNvPr>
          <p:cNvSpPr>
            <a:spLocks noGrp="1"/>
          </p:cNvSpPr>
          <p:nvPr>
            <p:ph idx="1"/>
          </p:nvPr>
        </p:nvSpPr>
        <p:spPr/>
        <p:txBody>
          <a:bodyPr/>
          <a:lstStyle/>
          <a:p>
            <a:r>
              <a:rPr lang="en-US" dirty="0"/>
              <a:t>In LR, x is sometimes referred to as the </a:t>
            </a:r>
            <a:r>
              <a:rPr lang="en-US" i="1" dirty="0"/>
              <a:t>explanatory variable</a:t>
            </a:r>
            <a:r>
              <a:rPr lang="en-US" dirty="0"/>
              <a:t>, and y is referred to as the </a:t>
            </a:r>
            <a:r>
              <a:rPr lang="en-US" i="1" dirty="0"/>
              <a:t>response</a:t>
            </a:r>
            <a:r>
              <a:rPr lang="en-US" dirty="0"/>
              <a:t> or “</a:t>
            </a:r>
            <a:r>
              <a:rPr lang="en-US" i="1" dirty="0"/>
              <a:t>outcome” variable.</a:t>
            </a:r>
            <a:endParaRPr lang="en-US" dirty="0"/>
          </a:p>
          <a:p>
            <a:endParaRPr lang="en-US" dirty="0"/>
          </a:p>
          <a:p>
            <a:r>
              <a:rPr lang="en-US" dirty="0"/>
              <a:t>How well can you read the result of a linear regression analysis?</a:t>
            </a:r>
          </a:p>
          <a:p>
            <a:endParaRPr lang="en-US" dirty="0"/>
          </a:p>
          <a:p>
            <a:r>
              <a:rPr lang="en-US" dirty="0"/>
              <a:t>Turn to </a:t>
            </a:r>
            <a:r>
              <a:rPr lang="en-US" b="1" dirty="0"/>
              <a:t>Page 49</a:t>
            </a:r>
            <a:r>
              <a:rPr lang="en-US" dirty="0"/>
              <a:t>, and match the the findings to the predictor function and </a:t>
            </a:r>
            <a:r>
              <a:rPr lang="en-US" dirty="0" err="1"/>
              <a:t>r-value</a:t>
            </a:r>
            <a:endParaRPr lang="en-US" dirty="0"/>
          </a:p>
        </p:txBody>
      </p:sp>
      <p:sp>
        <p:nvSpPr>
          <p:cNvPr id="2" name="Footer Placeholder 1">
            <a:extLst>
              <a:ext uri="{FF2B5EF4-FFF2-40B4-BE49-F238E27FC236}">
                <a16:creationId xmlns:a16="http://schemas.microsoft.com/office/drawing/2014/main" id="{C2EC3C1F-FF55-E24A-AD7E-A014F003C73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0437018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Animals Dataset</a:t>
            </a:r>
          </a:p>
        </p:txBody>
      </p:sp>
      <p:sp>
        <p:nvSpPr>
          <p:cNvPr id="3" name="Content Placeholder 2"/>
          <p:cNvSpPr>
            <a:spLocks noGrp="1"/>
          </p:cNvSpPr>
          <p:nvPr>
            <p:ph idx="1"/>
          </p:nvPr>
        </p:nvSpPr>
        <p:spPr>
          <a:xfrm>
            <a:off x="304800" y="1798638"/>
            <a:ext cx="8686800" cy="4525962"/>
          </a:xfrm>
        </p:spPr>
        <p:txBody>
          <a:bodyPr/>
          <a:lstStyle/>
          <a:p>
            <a:pPr fontAlgn="ctr"/>
            <a:r>
              <a:rPr lang="en-US" sz="2400" dirty="0">
                <a:solidFill>
                  <a:schemeClr val="bg1"/>
                </a:solidFill>
              </a:rPr>
              <a:t>The age vs. weeks waiting for adoption, but just for the dogs in the shelter.</a:t>
            </a:r>
          </a:p>
          <a:p>
            <a:pPr fontAlgn="ctr"/>
            <a:endParaRPr lang="en-US" sz="2400" dirty="0">
              <a:solidFill>
                <a:schemeClr val="bg1"/>
              </a:solidFill>
            </a:endParaRPr>
          </a:p>
          <a:p>
            <a:pPr fontAlgn="ctr"/>
            <a:r>
              <a:rPr lang="en-US" sz="2400" dirty="0">
                <a:solidFill>
                  <a:schemeClr val="bg1"/>
                </a:solidFill>
              </a:rPr>
              <a:t>The weight vs. weeks waiting for adoption, but just for the cats in the shelter.</a:t>
            </a:r>
          </a:p>
          <a:p>
            <a:pPr fontAlgn="ctr"/>
            <a:endParaRPr lang="en-US" sz="2400" dirty="0">
              <a:solidFill>
                <a:schemeClr val="bg1"/>
              </a:solidFill>
            </a:endParaRPr>
          </a:p>
          <a:p>
            <a:pPr fontAlgn="ctr"/>
            <a:r>
              <a:rPr lang="en-US" sz="2400" dirty="0">
                <a:solidFill>
                  <a:schemeClr val="bg1"/>
                </a:solidFill>
              </a:rPr>
              <a:t>The age vs. weight waiting for adoption, but just for animals that have been fixed.</a:t>
            </a:r>
          </a:p>
          <a:p>
            <a:pPr>
              <a:buFont typeface="Arial" charset="0"/>
              <a:buChar char="•"/>
            </a:pPr>
            <a:endParaRPr lang="en-US" sz="2400" dirty="0">
              <a:solidFill>
                <a:schemeClr val="bg1"/>
              </a:solidFill>
            </a:endParaRPr>
          </a:p>
          <a:p>
            <a:pPr marL="0" indent="0" algn="ctr">
              <a:buNone/>
            </a:pPr>
            <a:r>
              <a:rPr lang="en-US" sz="2400" b="1" dirty="0"/>
              <a:t>Write up your findings on Page 50</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969143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Your Dataset</a:t>
            </a:r>
            <a:endParaRPr lang="en-US" dirty="0">
              <a:latin typeface="Courier New" charset="0"/>
              <a:ea typeface="Courier New" charset="0"/>
              <a:cs typeface="Courier New" charset="0"/>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36034" y="990600"/>
            <a:ext cx="5824331" cy="4992284"/>
          </a:xfrm>
          <a:prstGeom prst="rect">
            <a:avLst/>
          </a:prstGeom>
        </p:spPr>
      </p:pic>
      <p:sp>
        <p:nvSpPr>
          <p:cNvPr id="4" name="Rectangle 3"/>
          <p:cNvSpPr/>
          <p:nvPr/>
        </p:nvSpPr>
        <p:spPr>
          <a:xfrm>
            <a:off x="1600200" y="5867400"/>
            <a:ext cx="6223000" cy="461665"/>
          </a:xfrm>
          <a:prstGeom prst="rect">
            <a:avLst/>
          </a:prstGeom>
        </p:spPr>
        <p:txBody>
          <a:bodyPr wrap="square">
            <a:spAutoFit/>
          </a:bodyPr>
          <a:lstStyle/>
          <a:p>
            <a:pPr marL="0" indent="0" algn="ctr">
              <a:buNone/>
            </a:pPr>
            <a:r>
              <a:rPr lang="en-US" b="1" dirty="0">
                <a:solidFill>
                  <a:schemeClr val="bg1"/>
                </a:solidFill>
              </a:rPr>
              <a:t>Write up your findings on Page 51</a:t>
            </a:r>
          </a:p>
        </p:txBody>
      </p:sp>
    </p:spTree>
    <p:extLst>
      <p:ext uri="{BB962C8B-B14F-4D97-AF65-F5344CB8AC3E}">
        <p14:creationId xmlns:p14="http://schemas.microsoft.com/office/powerpoint/2010/main" val="9044625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What’s on your mind?</a:t>
            </a:r>
          </a:p>
        </p:txBody>
      </p:sp>
      <p:sp>
        <p:nvSpPr>
          <p:cNvPr id="3" name="Content Placeholder 2">
            <a:extLst>
              <a:ext uri="{FF2B5EF4-FFF2-40B4-BE49-F238E27FC236}">
                <a16:creationId xmlns:a16="http://schemas.microsoft.com/office/drawing/2014/main" id="{A68560B2-E92C-5242-ADE2-04CE8DB0AC7A}"/>
              </a:ext>
            </a:extLst>
          </p:cNvPr>
          <p:cNvSpPr>
            <a:spLocks noGrp="1"/>
          </p:cNvSpPr>
          <p:nvPr>
            <p:ph idx="1"/>
          </p:nvPr>
        </p:nvSpPr>
        <p:spPr/>
        <p:txBody>
          <a:bodyPr/>
          <a:lstStyle/>
          <a:p>
            <a:r>
              <a:rPr lang="en-US" dirty="0"/>
              <a:t>Take a minute to jot down notes, questions, or ideas you have on </a:t>
            </a:r>
            <a:r>
              <a:rPr lang="en-US" b="1" dirty="0"/>
              <a:t>Page 52</a:t>
            </a:r>
            <a:endParaRPr lang="en-US" dirty="0"/>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33378085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9</a:t>
            </a:r>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D8BF-E53C-D14F-860F-94BCC7C5EF7B}"/>
              </a:ext>
            </a:extLst>
          </p:cNvPr>
          <p:cNvSpPr>
            <a:spLocks noGrp="1"/>
          </p:cNvSpPr>
          <p:nvPr>
            <p:ph type="title"/>
          </p:nvPr>
        </p:nvSpPr>
        <p:spPr/>
        <p:txBody>
          <a:bodyPr/>
          <a:lstStyle/>
          <a:p>
            <a:r>
              <a:rPr lang="en-US" dirty="0"/>
              <a:t>Guiding Question</a:t>
            </a:r>
          </a:p>
        </p:txBody>
      </p:sp>
      <p:sp>
        <p:nvSpPr>
          <p:cNvPr id="3" name="Content Placeholder 2">
            <a:extLst>
              <a:ext uri="{FF2B5EF4-FFF2-40B4-BE49-F238E27FC236}">
                <a16:creationId xmlns:a16="http://schemas.microsoft.com/office/drawing/2014/main" id="{03F69266-14A4-C847-A253-FE7558016376}"/>
              </a:ext>
            </a:extLst>
          </p:cNvPr>
          <p:cNvSpPr>
            <a:spLocks noGrp="1"/>
          </p:cNvSpPr>
          <p:nvPr>
            <p:ph idx="1"/>
          </p:nvPr>
        </p:nvSpPr>
        <p:spPr>
          <a:xfrm>
            <a:off x="1981200" y="1722438"/>
            <a:ext cx="7010400" cy="4525962"/>
          </a:xfrm>
        </p:spPr>
        <p:txBody>
          <a:bodyPr/>
          <a:lstStyle/>
          <a:p>
            <a:pPr marL="0" indent="0" algn="r" fontAlgn="ctr">
              <a:buNone/>
            </a:pPr>
            <a:endParaRPr lang="en-US" sz="3200" i="1" dirty="0">
              <a:latin typeface="Courier" pitchFamily="2" charset="0"/>
            </a:endParaRPr>
          </a:p>
          <a:p>
            <a:pPr marL="0" indent="0" algn="r" fontAlgn="ctr">
              <a:buNone/>
            </a:pPr>
            <a:endParaRPr lang="en-US" sz="3200" i="1" dirty="0">
              <a:latin typeface="Courier" pitchFamily="2" charset="0"/>
            </a:endParaRPr>
          </a:p>
          <a:p>
            <a:pPr marL="0" indent="0" algn="r" fontAlgn="ctr">
              <a:buNone/>
            </a:pPr>
            <a:endParaRPr lang="en-US" sz="3200" i="1" dirty="0">
              <a:latin typeface="Courier" pitchFamily="2" charset="0"/>
            </a:endParaRPr>
          </a:p>
          <a:p>
            <a:pPr marL="0" indent="0" algn="r" fontAlgn="ctr">
              <a:buNone/>
            </a:pPr>
            <a:endParaRPr lang="en-US" sz="3200" i="1" dirty="0">
              <a:latin typeface="Courier" pitchFamily="2" charset="0"/>
            </a:endParaRPr>
          </a:p>
          <a:p>
            <a:pPr marL="0" indent="0" algn="r" fontAlgn="ctr">
              <a:buNone/>
            </a:pPr>
            <a:r>
              <a:rPr lang="en-US" sz="3200" i="1" dirty="0"/>
              <a:t>“What’s wrong with this?”</a:t>
            </a:r>
            <a:endParaRPr lang="en-US" sz="3200" dirty="0"/>
          </a:p>
          <a:p>
            <a:pPr marL="0" indent="0" algn="r" fontAlgn="ctr">
              <a:buNone/>
            </a:pPr>
            <a:endParaRPr lang="en-US" sz="3200" dirty="0">
              <a:latin typeface="Courier" pitchFamily="2" charset="0"/>
            </a:endParaRPr>
          </a:p>
        </p:txBody>
      </p:sp>
      <p:sp>
        <p:nvSpPr>
          <p:cNvPr id="4" name="Footer Placeholder 3">
            <a:extLst>
              <a:ext uri="{FF2B5EF4-FFF2-40B4-BE49-F238E27FC236}">
                <a16:creationId xmlns:a16="http://schemas.microsoft.com/office/drawing/2014/main" id="{167C5D3C-8743-0D45-9BFC-21C292623B34}"/>
              </a:ext>
            </a:extLst>
          </p:cNvPr>
          <p:cNvSpPr>
            <a:spLocks noGrp="1"/>
          </p:cNvSpPr>
          <p:nvPr>
            <p:ph type="ftr" sz="quarter" idx="3"/>
          </p:nvPr>
        </p:nvSpPr>
        <p:spPr/>
        <p:txBody>
          <a:bodyPr/>
          <a:lstStyle/>
          <a:p>
            <a:pPr>
              <a:defRPr/>
            </a:pPr>
            <a:r>
              <a:rPr lang="en-US"/>
              <a:t>www.BootstrapWorld.org     |    @BootstrapWorld</a:t>
            </a:r>
            <a:endParaRPr lang="en-US" dirty="0"/>
          </a:p>
        </p:txBody>
      </p:sp>
      <p:pic>
        <p:nvPicPr>
          <p:cNvPr id="5" name="Picture 4">
            <a:extLst>
              <a:ext uri="{FF2B5EF4-FFF2-40B4-BE49-F238E27FC236}">
                <a16:creationId xmlns:a16="http://schemas.microsoft.com/office/drawing/2014/main" id="{4597F181-1BA4-354F-BC16-2659AA05EC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
        <p:nvSpPr>
          <p:cNvPr id="6" name="Vertical Scroll 5">
            <a:extLst>
              <a:ext uri="{FF2B5EF4-FFF2-40B4-BE49-F238E27FC236}">
                <a16:creationId xmlns:a16="http://schemas.microsoft.com/office/drawing/2014/main" id="{D9C94D49-73C3-1B41-9420-3D9E2ABE4E84}"/>
              </a:ext>
            </a:extLst>
          </p:cNvPr>
          <p:cNvSpPr/>
          <p:nvPr/>
        </p:nvSpPr>
        <p:spPr>
          <a:xfrm>
            <a:off x="2971800" y="1524000"/>
            <a:ext cx="5791200" cy="2057400"/>
          </a:xfrm>
          <a:prstGeom prst="verticalScroll">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i="1" dirty="0">
                <a:latin typeface="Courier" pitchFamily="2" charset="0"/>
              </a:rPr>
              <a:t>95% of cat-owners surveyed said that cats are better than dogs.</a:t>
            </a:r>
          </a:p>
        </p:txBody>
      </p:sp>
    </p:spTree>
    <p:extLst>
      <p:ext uri="{BB962C8B-B14F-4D97-AF65-F5344CB8AC3E}">
        <p14:creationId xmlns:p14="http://schemas.microsoft.com/office/powerpoint/2010/main" val="33777170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Threats to Validity</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p:txBody>
          <a:bodyPr/>
          <a:lstStyle/>
          <a:p>
            <a:pPr marL="0" indent="0" fontAlgn="ctr">
              <a:buNone/>
            </a:pPr>
            <a:r>
              <a:rPr lang="en-US" sz="3600" i="1" dirty="0"/>
              <a:t>“95% of cat-owners surveyed said that cats are better than dogs!”</a:t>
            </a:r>
            <a:endParaRPr lang="en-US" sz="3600" dirty="0"/>
          </a:p>
          <a:p>
            <a:pPr marL="0" indent="0" fontAlgn="ctr">
              <a:buNone/>
            </a:pPr>
            <a:endParaRPr lang="en-US" sz="3600" i="1" dirty="0"/>
          </a:p>
          <a:p>
            <a:pPr fontAlgn="ctr"/>
            <a:r>
              <a:rPr lang="en-US" sz="2200" dirty="0"/>
              <a:t>Selection bias</a:t>
            </a:r>
          </a:p>
          <a:p>
            <a:pPr fontAlgn="ctr"/>
            <a:r>
              <a:rPr lang="en-US" sz="2200" dirty="0"/>
              <a:t>Sample size</a:t>
            </a:r>
          </a:p>
          <a:p>
            <a:pPr fontAlgn="ctr"/>
            <a:r>
              <a:rPr lang="en-US" sz="2200" dirty="0"/>
              <a:t>Sample error</a:t>
            </a:r>
          </a:p>
          <a:p>
            <a:pPr fontAlgn="ctr"/>
            <a:r>
              <a:rPr lang="en-US" sz="2200" dirty="0"/>
              <a:t>Confounding variables</a:t>
            </a:r>
          </a:p>
          <a:p>
            <a:pPr fontAlgn="ctr"/>
            <a:endParaRPr lang="en-US" sz="2200" dirty="0"/>
          </a:p>
          <a:p>
            <a:pPr fontAlgn="ctr"/>
            <a:r>
              <a:rPr lang="en-US" sz="2200" dirty="0"/>
              <a:t>Practice on </a:t>
            </a:r>
            <a:r>
              <a:rPr lang="en-US" sz="2200" b="1" dirty="0"/>
              <a:t>Pages 54 and 55</a:t>
            </a:r>
          </a:p>
          <a:p>
            <a:pPr fontAlgn="ctr"/>
            <a:endParaRPr lang="en-US" sz="22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83892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Fake News!</a:t>
            </a:r>
          </a:p>
        </p:txBody>
      </p:sp>
      <p:sp>
        <p:nvSpPr>
          <p:cNvPr id="4" name="Content Placeholder 3"/>
          <p:cNvSpPr>
            <a:spLocks noGrp="1"/>
          </p:cNvSpPr>
          <p:nvPr>
            <p:ph idx="1"/>
          </p:nvPr>
        </p:nvSpPr>
        <p:spPr>
          <a:xfrm>
            <a:off x="304800" y="1874838"/>
            <a:ext cx="8686800" cy="4525962"/>
          </a:xfrm>
        </p:spPr>
        <p:txBody>
          <a:bodyPr/>
          <a:lstStyle/>
          <a:p>
            <a:pPr eaLnBrk="1" hangingPunct="1">
              <a:spcAft>
                <a:spcPts val="1800"/>
              </a:spcAft>
              <a:buClr>
                <a:srgbClr val="4C4C4C"/>
              </a:buClr>
            </a:pPr>
            <a:r>
              <a:rPr lang="en-US" altLang="en-US" dirty="0"/>
              <a:t>People misrepresent data </a:t>
            </a:r>
            <a:r>
              <a:rPr lang="en-US" altLang="en-US" i="1" dirty="0"/>
              <a:t>all the time!</a:t>
            </a:r>
            <a:endParaRPr lang="en-US" altLang="en-US" dirty="0"/>
          </a:p>
          <a:p>
            <a:pPr eaLnBrk="1" hangingPunct="1">
              <a:spcAft>
                <a:spcPts val="1800"/>
              </a:spcAft>
              <a:buClr>
                <a:srgbClr val="4C4C4C"/>
              </a:buClr>
            </a:pPr>
            <a:r>
              <a:rPr lang="en-US" altLang="en-US" dirty="0"/>
              <a:t>Complete </a:t>
            </a:r>
            <a:r>
              <a:rPr lang="en-US" altLang="en-US" b="1" dirty="0"/>
              <a:t>Page 56.</a:t>
            </a:r>
          </a:p>
          <a:p>
            <a:pPr eaLnBrk="1" hangingPunct="1">
              <a:spcAft>
                <a:spcPts val="1800"/>
              </a:spcAft>
              <a:buClr>
                <a:srgbClr val="4C4C4C"/>
              </a:buClr>
            </a:pPr>
            <a:r>
              <a:rPr lang="en-US" altLang="en-US" dirty="0"/>
              <a:t>Now it’s your turn. ;) Complete </a:t>
            </a:r>
            <a:r>
              <a:rPr lang="en-US" altLang="en-US" b="1" dirty="0"/>
              <a:t>Page 57.</a:t>
            </a:r>
            <a:endParaRPr lang="en-US" altLang="en-US" dirty="0"/>
          </a:p>
          <a:p>
            <a:pPr eaLnBrk="1" hangingPunct="1">
              <a:spcAft>
                <a:spcPts val="1800"/>
              </a:spcAft>
              <a:buClr>
                <a:srgbClr val="4C4C4C"/>
              </a:buClr>
            </a:pPr>
            <a:r>
              <a:rPr lang="en-US" altLang="en-US" dirty="0"/>
              <a:t>Being able to speak accurately about data is an essential part of being a Data Scientist.</a:t>
            </a:r>
          </a:p>
          <a:p>
            <a:pPr eaLnBrk="1" hangingPunct="1">
              <a:spcAft>
                <a:spcPts val="1800"/>
              </a:spcAft>
              <a:buClr>
                <a:srgbClr val="4C4C4C"/>
              </a:buClr>
            </a:pPr>
            <a:r>
              <a:rPr lang="en-US" altLang="en-US" dirty="0">
                <a:hlinkClick r:id="rId2"/>
              </a:rPr>
              <a:t>Your Research Paper</a:t>
            </a:r>
            <a:endParaRPr lang="en-US" altLang="en-US" dirty="0"/>
          </a:p>
        </p:txBody>
      </p:sp>
      <p:sp>
        <p:nvSpPr>
          <p:cNvPr id="2" name="Footer Placeholder 1"/>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4BEA-1550-EF4C-9CFF-2F6EF602537C}"/>
              </a:ext>
            </a:extLst>
          </p:cNvPr>
          <p:cNvSpPr>
            <a:spLocks noGrp="1"/>
          </p:cNvSpPr>
          <p:nvPr>
            <p:ph type="title"/>
          </p:nvPr>
        </p:nvSpPr>
        <p:spPr/>
        <p:txBody>
          <a:bodyPr/>
          <a:lstStyle/>
          <a:p>
            <a:r>
              <a:rPr lang="en-US" dirty="0"/>
              <a:t>Implementation Options</a:t>
            </a:r>
          </a:p>
        </p:txBody>
      </p:sp>
      <p:sp>
        <p:nvSpPr>
          <p:cNvPr id="4" name="Footer Placeholder 3">
            <a:extLst>
              <a:ext uri="{FF2B5EF4-FFF2-40B4-BE49-F238E27FC236}">
                <a16:creationId xmlns:a16="http://schemas.microsoft.com/office/drawing/2014/main" id="{DA93E7C9-EDCF-6140-8824-C72007B7686C}"/>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6" name="Content Placeholder 5">
            <a:extLst>
              <a:ext uri="{FF2B5EF4-FFF2-40B4-BE49-F238E27FC236}">
                <a16:creationId xmlns:a16="http://schemas.microsoft.com/office/drawing/2014/main" id="{81663F86-6C4D-0246-9B07-C95929819AA9}"/>
              </a:ext>
            </a:extLst>
          </p:cNvPr>
          <p:cNvSpPr>
            <a:spLocks noGrp="1"/>
          </p:cNvSpPr>
          <p:nvPr>
            <p:ph idx="1"/>
          </p:nvPr>
        </p:nvSpPr>
        <p:spPr>
          <a:xfrm>
            <a:off x="304800" y="1447800"/>
            <a:ext cx="2560320" cy="4525962"/>
          </a:xfrm>
        </p:spPr>
        <p:txBody>
          <a:bodyPr/>
          <a:lstStyle/>
          <a:p>
            <a:pPr marL="0" indent="0" algn="ctr">
              <a:buNone/>
            </a:pPr>
            <a:r>
              <a:rPr lang="en-US" b="1" dirty="0"/>
              <a:t>Small</a:t>
            </a:r>
          </a:p>
          <a:p>
            <a:pPr marL="0" indent="0">
              <a:buNone/>
            </a:pPr>
            <a:r>
              <a:rPr lang="en-US" sz="2000" dirty="0"/>
              <a:t>Unit 1</a:t>
            </a:r>
          </a:p>
          <a:p>
            <a:pPr marL="463550" lvl="1" indent="-277813"/>
            <a:r>
              <a:rPr lang="en-US" sz="1600" dirty="0"/>
              <a:t>Cat/Quant</a:t>
            </a:r>
          </a:p>
          <a:p>
            <a:pPr marL="463550" lvl="1" indent="-277813"/>
            <a:r>
              <a:rPr lang="en-US" sz="1600" dirty="0"/>
              <a:t>Datatypes</a:t>
            </a:r>
          </a:p>
          <a:p>
            <a:pPr marL="463550" lvl="1" indent="-277813"/>
            <a:r>
              <a:rPr lang="en-US" sz="1600" dirty="0"/>
              <a:t>Contracts</a:t>
            </a:r>
          </a:p>
          <a:p>
            <a:pPr marL="463550" lvl="1" indent="-277813"/>
            <a:r>
              <a:rPr lang="en-US" sz="1600" dirty="0"/>
              <a:t>Make images</a:t>
            </a:r>
          </a:p>
          <a:p>
            <a:pPr marL="463550" lvl="1" indent="-277813"/>
            <a:r>
              <a:rPr lang="en-US" sz="1600" dirty="0"/>
              <a:t>Pie/Bar charts</a:t>
            </a:r>
          </a:p>
          <a:p>
            <a:pPr marL="0" indent="0">
              <a:buNone/>
            </a:pPr>
            <a:r>
              <a:rPr lang="en-US" sz="2000" dirty="0"/>
              <a:t>Unit 4-5,7-8 “lite”</a:t>
            </a:r>
          </a:p>
          <a:p>
            <a:pPr marL="463550" lvl="1" indent="-277813"/>
            <a:r>
              <a:rPr lang="en-US" sz="1600" dirty="0"/>
              <a:t>Histograms</a:t>
            </a:r>
          </a:p>
          <a:p>
            <a:pPr marL="463550" lvl="1" indent="-277813"/>
            <a:r>
              <a:rPr lang="en-US" sz="1600" dirty="0"/>
              <a:t>Box-plots</a:t>
            </a:r>
          </a:p>
          <a:p>
            <a:pPr marL="463550" lvl="1" indent="-277813"/>
            <a:r>
              <a:rPr lang="en-US" sz="1600" dirty="0"/>
              <a:t>Scatterplots</a:t>
            </a:r>
          </a:p>
          <a:p>
            <a:pPr marL="463550" lvl="1" indent="-277813"/>
            <a:r>
              <a:rPr lang="en-US" sz="1600" dirty="0"/>
              <a:t>Linear Regression</a:t>
            </a:r>
          </a:p>
          <a:p>
            <a:pPr marL="463550" lvl="1" indent="-277813"/>
            <a:endParaRPr lang="en-US" sz="1600" dirty="0"/>
          </a:p>
          <a:p>
            <a:pPr marL="185737" lvl="1" indent="0" algn="ctr">
              <a:buNone/>
            </a:pPr>
            <a:r>
              <a:rPr lang="en-US" sz="2000" i="1" dirty="0"/>
              <a:t>Presentation</a:t>
            </a:r>
          </a:p>
        </p:txBody>
      </p:sp>
      <p:sp>
        <p:nvSpPr>
          <p:cNvPr id="7" name="Content Placeholder 5">
            <a:extLst>
              <a:ext uri="{FF2B5EF4-FFF2-40B4-BE49-F238E27FC236}">
                <a16:creationId xmlns:a16="http://schemas.microsoft.com/office/drawing/2014/main" id="{0832EE6F-54C9-F742-86FF-DEEE0E6C3C91}"/>
              </a:ext>
            </a:extLst>
          </p:cNvPr>
          <p:cNvSpPr txBox="1">
            <a:spLocks/>
          </p:cNvSpPr>
          <p:nvPr/>
        </p:nvSpPr>
        <p:spPr bwMode="auto">
          <a:xfrm>
            <a:off x="3184514" y="1480923"/>
            <a:ext cx="27432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1"/>
              </a:buClr>
              <a:buSzPct val="70000"/>
              <a:buFont typeface="Wingdings" charset="2"/>
              <a:buChar char="§"/>
              <a:defRPr sz="2800" kern="1200">
                <a:solidFill>
                  <a:srgbClr val="000000"/>
                </a:solidFill>
                <a:latin typeface="Arial" charset="0"/>
                <a:ea typeface="Arial" charset="0"/>
                <a:cs typeface="Arial" charset="0"/>
              </a:defRPr>
            </a:lvl1pPr>
            <a:lvl2pPr marL="742950" indent="-285750" algn="l" rtl="0" eaLnBrk="0" fontAlgn="base" hangingPunct="0">
              <a:spcBef>
                <a:spcPct val="20000"/>
              </a:spcBef>
              <a:spcAft>
                <a:spcPct val="0"/>
              </a:spcAft>
              <a:buClr>
                <a:schemeClr val="bg1"/>
              </a:buClr>
              <a:buSzPct val="70000"/>
              <a:buFont typeface="Wingdings" charset="2"/>
              <a:buChar char="§"/>
              <a:defRPr sz="2400" kern="1200">
                <a:solidFill>
                  <a:schemeClr val="bg1"/>
                </a:solidFill>
                <a:latin typeface="Arial" charset="0"/>
                <a:ea typeface="Arial" charset="0"/>
                <a:cs typeface="Arial" charset="0"/>
              </a:defRPr>
            </a:lvl2pPr>
            <a:lvl3pPr marL="1143000" indent="-228600" algn="l" rtl="0" eaLnBrk="0" fontAlgn="base" hangingPunct="0">
              <a:spcBef>
                <a:spcPct val="20000"/>
              </a:spcBef>
              <a:spcAft>
                <a:spcPct val="0"/>
              </a:spcAft>
              <a:buClr>
                <a:schemeClr val="bg1"/>
              </a:buClr>
              <a:buSzPct val="70000"/>
              <a:buFont typeface="Wingdings" charset="2"/>
              <a:buChar char="§"/>
              <a:defRPr sz="2000" kern="1200">
                <a:solidFill>
                  <a:srgbClr val="000000"/>
                </a:solidFill>
                <a:latin typeface="Arial" charset="0"/>
                <a:ea typeface="Arial" charset="0"/>
                <a:cs typeface="Arial" charset="0"/>
              </a:defRPr>
            </a:lvl3pPr>
            <a:lvl4pPr marL="1600200" indent="-228600" algn="l" rtl="0" eaLnBrk="0" fontAlgn="base" hangingPunct="0">
              <a:spcBef>
                <a:spcPct val="20000"/>
              </a:spcBef>
              <a:spcAft>
                <a:spcPct val="0"/>
              </a:spcAft>
              <a:buClr>
                <a:schemeClr val="bg1"/>
              </a:buClr>
              <a:buSzPct val="70000"/>
              <a:buFont typeface="Wingdings" charset="2"/>
              <a:buChar char="§"/>
              <a:defRPr kern="1200">
                <a:solidFill>
                  <a:schemeClr val="bg1"/>
                </a:solidFill>
                <a:latin typeface="Arial" charset="0"/>
                <a:ea typeface="Arial" charset="0"/>
                <a:cs typeface="Arial" charset="0"/>
              </a:defRPr>
            </a:lvl4pPr>
            <a:lvl5pPr marL="2057400" indent="-228600" algn="l" rtl="0" eaLnBrk="0" fontAlgn="base" hangingPunct="0">
              <a:spcBef>
                <a:spcPct val="20000"/>
              </a:spcBef>
              <a:spcAft>
                <a:spcPct val="0"/>
              </a:spcAft>
              <a:buClr>
                <a:schemeClr val="bg1"/>
              </a:buClr>
              <a:buSzPct val="60000"/>
              <a:buFont typeface="Wingdings" charset="2"/>
              <a:buChar char="§"/>
              <a:defRPr sz="1600" kern="1200">
                <a:solidFill>
                  <a:schemeClr val="bg1"/>
                </a:solidFill>
                <a:latin typeface="Arial" charset="0"/>
                <a:ea typeface="Arial" charset="0"/>
                <a:cs typeface="Arial" charset="0"/>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charset="2"/>
              <a:buNone/>
            </a:pPr>
            <a:r>
              <a:rPr lang="en-US" b="1" dirty="0"/>
              <a:t>Medium</a:t>
            </a:r>
          </a:p>
          <a:p>
            <a:pPr marL="0" indent="0">
              <a:buNone/>
            </a:pPr>
            <a:r>
              <a:rPr lang="en-US" sz="2000" dirty="0"/>
              <a:t>Unit 1</a:t>
            </a:r>
          </a:p>
          <a:p>
            <a:pPr marL="0" indent="0">
              <a:buNone/>
            </a:pPr>
            <a:r>
              <a:rPr lang="en-US" sz="2000" dirty="0"/>
              <a:t>Unit 2</a:t>
            </a:r>
          </a:p>
          <a:p>
            <a:pPr marL="463550" lvl="1" indent="-277813"/>
            <a:r>
              <a:rPr lang="en-US" sz="1600" dirty="0"/>
              <a:t>Define values</a:t>
            </a:r>
          </a:p>
          <a:p>
            <a:pPr marL="463550" lvl="1" indent="-277813"/>
            <a:r>
              <a:rPr lang="en-US" sz="1600" dirty="0"/>
              <a:t>Define functions</a:t>
            </a:r>
          </a:p>
          <a:p>
            <a:pPr marL="463550" lvl="1" indent="-277813"/>
            <a:r>
              <a:rPr lang="en-US" sz="1600" dirty="0"/>
              <a:t>Methods</a:t>
            </a:r>
          </a:p>
          <a:p>
            <a:pPr marL="0" indent="0">
              <a:buNone/>
            </a:pPr>
            <a:r>
              <a:rPr lang="en-US" sz="2000" dirty="0"/>
              <a:t>Unit 3</a:t>
            </a:r>
          </a:p>
          <a:p>
            <a:pPr marL="463550" lvl="1" indent="-277813"/>
            <a:r>
              <a:rPr lang="en-US" sz="1600" dirty="0"/>
              <a:t>Making subsets</a:t>
            </a:r>
          </a:p>
          <a:p>
            <a:pPr marL="463550" lvl="1" indent="-277813"/>
            <a:r>
              <a:rPr lang="en-US" sz="1600" dirty="0"/>
              <a:t>Choose your own data</a:t>
            </a:r>
          </a:p>
          <a:p>
            <a:pPr marL="0" indent="0">
              <a:buNone/>
            </a:pPr>
            <a:r>
              <a:rPr lang="en-US" sz="2000" dirty="0"/>
              <a:t>Unit 4-5, 7-8 “lite”</a:t>
            </a:r>
          </a:p>
          <a:p>
            <a:pPr marL="0" indent="0">
              <a:buNone/>
            </a:pPr>
            <a:endParaRPr lang="en-US" sz="2000" dirty="0"/>
          </a:p>
          <a:p>
            <a:pPr marL="0" indent="0" algn="ctr">
              <a:buNone/>
            </a:pPr>
            <a:r>
              <a:rPr lang="en-US" sz="2000" i="1" dirty="0"/>
              <a:t>Paper or Presentation</a:t>
            </a:r>
          </a:p>
        </p:txBody>
      </p:sp>
      <p:sp>
        <p:nvSpPr>
          <p:cNvPr id="8" name="Content Placeholder 5">
            <a:extLst>
              <a:ext uri="{FF2B5EF4-FFF2-40B4-BE49-F238E27FC236}">
                <a16:creationId xmlns:a16="http://schemas.microsoft.com/office/drawing/2014/main" id="{5A56A7E0-FC48-B848-98AB-6B31000AD015}"/>
              </a:ext>
            </a:extLst>
          </p:cNvPr>
          <p:cNvSpPr txBox="1">
            <a:spLocks/>
          </p:cNvSpPr>
          <p:nvPr/>
        </p:nvSpPr>
        <p:spPr bwMode="auto">
          <a:xfrm>
            <a:off x="6247108" y="1480923"/>
            <a:ext cx="27432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1"/>
              </a:buClr>
              <a:buSzPct val="70000"/>
              <a:buFont typeface="Wingdings" charset="2"/>
              <a:buChar char="§"/>
              <a:defRPr sz="2800" kern="1200">
                <a:solidFill>
                  <a:srgbClr val="000000"/>
                </a:solidFill>
                <a:latin typeface="Arial" charset="0"/>
                <a:ea typeface="Arial" charset="0"/>
                <a:cs typeface="Arial" charset="0"/>
              </a:defRPr>
            </a:lvl1pPr>
            <a:lvl2pPr marL="742950" indent="-285750" algn="l" rtl="0" eaLnBrk="0" fontAlgn="base" hangingPunct="0">
              <a:spcBef>
                <a:spcPct val="20000"/>
              </a:spcBef>
              <a:spcAft>
                <a:spcPct val="0"/>
              </a:spcAft>
              <a:buClr>
                <a:schemeClr val="bg1"/>
              </a:buClr>
              <a:buSzPct val="70000"/>
              <a:buFont typeface="Wingdings" charset="2"/>
              <a:buChar char="§"/>
              <a:defRPr sz="2400" kern="1200">
                <a:solidFill>
                  <a:schemeClr val="bg1"/>
                </a:solidFill>
                <a:latin typeface="Arial" charset="0"/>
                <a:ea typeface="Arial" charset="0"/>
                <a:cs typeface="Arial" charset="0"/>
              </a:defRPr>
            </a:lvl2pPr>
            <a:lvl3pPr marL="1143000" indent="-228600" algn="l" rtl="0" eaLnBrk="0" fontAlgn="base" hangingPunct="0">
              <a:spcBef>
                <a:spcPct val="20000"/>
              </a:spcBef>
              <a:spcAft>
                <a:spcPct val="0"/>
              </a:spcAft>
              <a:buClr>
                <a:schemeClr val="bg1"/>
              </a:buClr>
              <a:buSzPct val="70000"/>
              <a:buFont typeface="Wingdings" charset="2"/>
              <a:buChar char="§"/>
              <a:defRPr sz="2000" kern="1200">
                <a:solidFill>
                  <a:srgbClr val="000000"/>
                </a:solidFill>
                <a:latin typeface="Arial" charset="0"/>
                <a:ea typeface="Arial" charset="0"/>
                <a:cs typeface="Arial" charset="0"/>
              </a:defRPr>
            </a:lvl3pPr>
            <a:lvl4pPr marL="1600200" indent="-228600" algn="l" rtl="0" eaLnBrk="0" fontAlgn="base" hangingPunct="0">
              <a:spcBef>
                <a:spcPct val="20000"/>
              </a:spcBef>
              <a:spcAft>
                <a:spcPct val="0"/>
              </a:spcAft>
              <a:buClr>
                <a:schemeClr val="bg1"/>
              </a:buClr>
              <a:buSzPct val="70000"/>
              <a:buFont typeface="Wingdings" charset="2"/>
              <a:buChar char="§"/>
              <a:defRPr kern="1200">
                <a:solidFill>
                  <a:schemeClr val="bg1"/>
                </a:solidFill>
                <a:latin typeface="Arial" charset="0"/>
                <a:ea typeface="Arial" charset="0"/>
                <a:cs typeface="Arial" charset="0"/>
              </a:defRPr>
            </a:lvl4pPr>
            <a:lvl5pPr marL="2057400" indent="-228600" algn="l" rtl="0" eaLnBrk="0" fontAlgn="base" hangingPunct="0">
              <a:spcBef>
                <a:spcPct val="20000"/>
              </a:spcBef>
              <a:spcAft>
                <a:spcPct val="0"/>
              </a:spcAft>
              <a:buClr>
                <a:schemeClr val="bg1"/>
              </a:buClr>
              <a:buSzPct val="60000"/>
              <a:buFont typeface="Wingdings" charset="2"/>
              <a:buChar char="§"/>
              <a:defRPr sz="1600" kern="1200">
                <a:solidFill>
                  <a:schemeClr val="bg1"/>
                </a:solidFill>
                <a:latin typeface="Arial" charset="0"/>
                <a:ea typeface="Arial" charset="0"/>
                <a:cs typeface="Arial" charset="0"/>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charset="2"/>
              <a:buNone/>
            </a:pPr>
            <a:r>
              <a:rPr lang="en-US" b="1" dirty="0"/>
              <a:t>Large</a:t>
            </a:r>
          </a:p>
          <a:p>
            <a:pPr marL="0" indent="0">
              <a:buNone/>
            </a:pPr>
            <a:r>
              <a:rPr lang="en-US" sz="2000" dirty="0"/>
              <a:t>Unit 1-3</a:t>
            </a:r>
          </a:p>
          <a:p>
            <a:pPr marL="0" indent="0">
              <a:buNone/>
            </a:pPr>
            <a:r>
              <a:rPr lang="en-US" sz="2000" dirty="0"/>
              <a:t>Unit 4</a:t>
            </a:r>
          </a:p>
          <a:p>
            <a:pPr marL="463550" lvl="1" indent="-277813"/>
            <a:r>
              <a:rPr lang="en-US" sz="1600" dirty="0"/>
              <a:t>Measures of Center</a:t>
            </a:r>
          </a:p>
          <a:p>
            <a:pPr marL="463550" lvl="1" indent="-277813"/>
            <a:r>
              <a:rPr lang="en-US" sz="1600" dirty="0"/>
              <a:t>Measures of Variation</a:t>
            </a:r>
            <a:endParaRPr lang="en-US" sz="2000" dirty="0"/>
          </a:p>
          <a:p>
            <a:pPr marL="0" indent="0">
              <a:buNone/>
            </a:pPr>
            <a:r>
              <a:rPr lang="en-US" sz="2000" dirty="0"/>
              <a:t>Unit 5</a:t>
            </a:r>
          </a:p>
          <a:p>
            <a:pPr marL="0" indent="0">
              <a:buNone/>
            </a:pPr>
            <a:r>
              <a:rPr lang="en-US" sz="2000" dirty="0"/>
              <a:t>Unit 6</a:t>
            </a:r>
          </a:p>
          <a:p>
            <a:pPr marL="463550" lvl="1" indent="-277813"/>
            <a:r>
              <a:rPr lang="en-US" sz="1600" dirty="0"/>
              <a:t>Method Chaining</a:t>
            </a:r>
          </a:p>
          <a:p>
            <a:pPr marL="463550" lvl="1" indent="-277813"/>
            <a:r>
              <a:rPr lang="en-US" sz="1600" dirty="0"/>
              <a:t>Verification Tables</a:t>
            </a:r>
            <a:endParaRPr lang="en-US" sz="2000" dirty="0"/>
          </a:p>
          <a:p>
            <a:pPr marL="0" indent="0">
              <a:buNone/>
            </a:pPr>
            <a:r>
              <a:rPr lang="en-US" sz="2000" dirty="0"/>
              <a:t>Unit 7</a:t>
            </a:r>
          </a:p>
          <a:p>
            <a:pPr marL="0" indent="0">
              <a:buNone/>
            </a:pPr>
            <a:r>
              <a:rPr lang="en-US" sz="2000" dirty="0"/>
              <a:t>Unit 8</a:t>
            </a:r>
          </a:p>
          <a:p>
            <a:pPr marL="0" indent="0">
              <a:buNone/>
            </a:pPr>
            <a:r>
              <a:rPr lang="en-US" sz="2000" dirty="0"/>
              <a:t>Unit 9</a:t>
            </a:r>
          </a:p>
          <a:p>
            <a:pPr marL="463550" lvl="1" indent="-277813"/>
            <a:r>
              <a:rPr lang="en-US" sz="1600" dirty="0"/>
              <a:t>Threats to Validity</a:t>
            </a:r>
          </a:p>
          <a:p>
            <a:pPr marL="463550" lvl="1" indent="-277813"/>
            <a:r>
              <a:rPr lang="en-US" sz="1600" dirty="0"/>
              <a:t>Fake News</a:t>
            </a:r>
            <a:endParaRPr lang="en-US" sz="2000" dirty="0"/>
          </a:p>
          <a:p>
            <a:pPr marL="0" indent="0" algn="ctr">
              <a:buNone/>
            </a:pPr>
            <a:r>
              <a:rPr lang="en-US" sz="2000" i="1" dirty="0"/>
              <a:t>Paper or Presentation</a:t>
            </a:r>
          </a:p>
          <a:p>
            <a:pPr marL="463550" lvl="1" indent="-277813"/>
            <a:endParaRPr lang="en-US" sz="1600" dirty="0"/>
          </a:p>
          <a:p>
            <a:pPr marL="0" indent="0">
              <a:buNone/>
            </a:pPr>
            <a:endParaRPr lang="en-US" sz="2000" dirty="0"/>
          </a:p>
          <a:p>
            <a:pPr marL="0" indent="0">
              <a:buNone/>
            </a:pPr>
            <a:endParaRPr lang="en-US" sz="2000" dirty="0"/>
          </a:p>
          <a:p>
            <a:pPr marL="463550" lvl="1" indent="-277813"/>
            <a:endParaRPr lang="en-US" sz="1600" dirty="0"/>
          </a:p>
          <a:p>
            <a:pPr marL="463550" lvl="1" indent="-277813"/>
            <a:endParaRPr lang="en-US" sz="2000" dirty="0"/>
          </a:p>
          <a:p>
            <a:pPr marL="0" indent="0">
              <a:buNone/>
            </a:pPr>
            <a:endParaRPr lang="en-US" sz="2000" dirty="0"/>
          </a:p>
          <a:p>
            <a:pPr marL="0" indent="0" algn="ctr">
              <a:buFont typeface="Wingdings" charset="2"/>
              <a:buNone/>
            </a:pPr>
            <a:endParaRPr lang="en-US" dirty="0"/>
          </a:p>
        </p:txBody>
      </p:sp>
    </p:spTree>
    <p:extLst>
      <p:ext uri="{BB962C8B-B14F-4D97-AF65-F5344CB8AC3E}">
        <p14:creationId xmlns:p14="http://schemas.microsoft.com/office/powerpoint/2010/main" val="10260943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0" y="0"/>
            <a:ext cx="91440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0" y="-1"/>
            <a:ext cx="4572000" cy="3429000"/>
            <a:chOff x="0" y="-1"/>
            <a:chExt cx="4572000" cy="3566313"/>
          </a:xfrm>
        </p:grpSpPr>
        <p:sp>
          <p:nvSpPr>
            <p:cNvPr id="21" name="TextBox 20"/>
            <p:cNvSpPr txBox="1"/>
            <p:nvPr/>
          </p:nvSpPr>
          <p:spPr>
            <a:xfrm>
              <a:off x="0" y="-1"/>
              <a:ext cx="4572000" cy="3566313"/>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100" b="1" dirty="0">
                  <a:solidFill>
                    <a:schemeClr val="bg1"/>
                  </a:solidFill>
                  <a:latin typeface="Century Gothic" charset="0"/>
                  <a:ea typeface="Century Gothic" charset="0"/>
                  <a:cs typeface="Century Gothic" charset="0"/>
                </a:rPr>
                <a:t>Algebra</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Bootstrap:Algebra applies algebraic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concepts and rigorous programming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principles to creating a simple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videogame. Students use order of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operations, function composition, the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distance formula, coordinates and inequalities in the plane to detect collisions, handle keystrokes, and determine how they move and interact – with each challenge framed as a standard word-problem. The module is aligned to National &amp; State Standards for Mathematics, the CSTA standards and K12CS frameworks, and has been shown to improve students’ performance on standards algebraic tasks*.</a:t>
              </a:r>
            </a:p>
          </p:txBody>
        </p:sp>
        <p:pic>
          <p:nvPicPr>
            <p:cNvPr id="25" name="Picture 24"/>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78893" y="76200"/>
              <a:ext cx="1403031" cy="1510431"/>
            </a:xfrm>
            <a:prstGeom prst="rect">
              <a:avLst/>
            </a:prstGeom>
            <a:noFill/>
            <a:ln w="9525">
              <a:noFill/>
              <a:miter lim="800000"/>
              <a:headEnd/>
              <a:tailEnd/>
            </a:ln>
          </p:spPr>
        </p:pic>
      </p:grpSp>
      <p:grpSp>
        <p:nvGrpSpPr>
          <p:cNvPr id="30" name="Group 29"/>
          <p:cNvGrpSpPr/>
          <p:nvPr/>
        </p:nvGrpSpPr>
        <p:grpSpPr>
          <a:xfrm>
            <a:off x="4572000" y="0"/>
            <a:ext cx="4572000" cy="3429000"/>
            <a:chOff x="4572000" y="0"/>
            <a:chExt cx="4572000" cy="3627386"/>
          </a:xfrm>
        </p:grpSpPr>
        <p:sp>
          <p:nvSpPr>
            <p:cNvPr id="22" name="TextBox 21"/>
            <p:cNvSpPr txBox="1"/>
            <p:nvPr/>
          </p:nvSpPr>
          <p:spPr>
            <a:xfrm>
              <a:off x="4572000" y="0"/>
              <a:ext cx="4572000" cy="3627386"/>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100" b="1" dirty="0">
                  <a:solidFill>
                    <a:srgbClr val="000000"/>
                  </a:solidFill>
                  <a:latin typeface="Century Gothic" charset="0"/>
                  <a:ea typeface="Century Gothic" charset="0"/>
                  <a:cs typeface="Century Gothic" charset="0"/>
                </a:rPr>
                <a:t>DataScience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Which artist do you listen to most?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schools in richer areas of your town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better than those in poorer ones? What’s</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the healthiest cuisine? Our Data Science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module teaches students to view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programs as questions we ask of data. Students form their own questions about the world around them, and learn to analyze data critically and carefully to find answers. Business, science, and history teachers can utilize this module to help students make inferences from data. Math teachers can use this module to introduce statistics in an accessible way. It also works great as a module for AP CS Principles’ unit on data!</a:t>
              </a:r>
            </a:p>
            <a:p>
              <a:pPr>
                <a:lnSpc>
                  <a:spcPct val="150000"/>
                </a:lnSpc>
                <a:spcBef>
                  <a:spcPts val="0"/>
                </a:spcBef>
                <a:spcAft>
                  <a:spcPts val="0"/>
                </a:spcAft>
              </a:pPr>
              <a:endParaRPr lang="en-US" sz="1100" dirty="0">
                <a:latin typeface="Century Gothic" charset="0"/>
                <a:ea typeface="Century Gothic" charset="0"/>
                <a:cs typeface="Century Gothic" charset="0"/>
              </a:endParaRPr>
            </a:p>
          </p:txBody>
        </p:sp>
        <p:pic>
          <p:nvPicPr>
            <p:cNvPr id="26" name="Picture 25"/>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36402" y="76200"/>
              <a:ext cx="1331398" cy="1510431"/>
            </a:xfrm>
            <a:prstGeom prst="rect">
              <a:avLst/>
            </a:prstGeom>
            <a:noFill/>
            <a:ln w="9525">
              <a:noFill/>
              <a:miter lim="800000"/>
              <a:headEnd/>
              <a:tailEnd/>
            </a:ln>
          </p:spPr>
        </p:pic>
      </p:grpSp>
      <p:grpSp>
        <p:nvGrpSpPr>
          <p:cNvPr id="29" name="Group 28"/>
          <p:cNvGrpSpPr/>
          <p:nvPr/>
        </p:nvGrpSpPr>
        <p:grpSpPr>
          <a:xfrm>
            <a:off x="4572000" y="3429000"/>
            <a:ext cx="4572000" cy="3429000"/>
            <a:chOff x="4572000" y="3454632"/>
            <a:chExt cx="4572000" cy="3657600"/>
          </a:xfrm>
        </p:grpSpPr>
        <p:sp>
          <p:nvSpPr>
            <p:cNvPr id="24" name="TextBox 23"/>
            <p:cNvSpPr txBox="1"/>
            <p:nvPr/>
          </p:nvSpPr>
          <p:spPr>
            <a:xfrm>
              <a:off x="4572000" y="3454632"/>
              <a:ext cx="4572000" cy="3657600"/>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Reactive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Bootstrap:Reactive goes deeper into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building events and data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structures on top of the foundation laid by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our intro courses and allowing students 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build far more sophisticated programs.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Students learn how the event loop that drives their Bootstrap:Algebra game works, and use it to create animations using simple datatypes. They then learn about data structures, and design a structure for a sophisticated game of their own design. Bootstrap:Reactive is aligned to the CSTA standards and K12CS frameworks.</a:t>
              </a:r>
            </a:p>
            <a:p>
              <a:pPr>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7" name="Picture 26"/>
            <p:cNvPicPr/>
            <p:nvPr/>
          </p:nvPicPr>
          <p:blipFill>
            <a:blip r:embed="rId5" cstate="screen">
              <a:extLst>
                <a:ext uri="{28A0092B-C50C-407E-A947-70E740481C1C}">
                  <a14:useLocalDpi xmlns:a14="http://schemas.microsoft.com/office/drawing/2010/main"/>
                </a:ext>
              </a:extLst>
            </a:blip>
            <a:srcRect/>
            <a:stretch>
              <a:fillRect/>
            </a:stretch>
          </p:blipFill>
          <p:spPr bwMode="auto">
            <a:xfrm>
              <a:off x="7759936" y="3505200"/>
              <a:ext cx="1307864" cy="1482694"/>
            </a:xfrm>
            <a:prstGeom prst="rect">
              <a:avLst/>
            </a:prstGeom>
            <a:noFill/>
            <a:ln w="9525">
              <a:noFill/>
              <a:miter lim="800000"/>
              <a:headEnd/>
              <a:tailEnd/>
            </a:ln>
          </p:spPr>
        </p:pic>
      </p:grpSp>
      <p:grpSp>
        <p:nvGrpSpPr>
          <p:cNvPr id="32" name="Group 31"/>
          <p:cNvGrpSpPr/>
          <p:nvPr/>
        </p:nvGrpSpPr>
        <p:grpSpPr>
          <a:xfrm>
            <a:off x="0" y="3429000"/>
            <a:ext cx="4572000" cy="3429000"/>
            <a:chOff x="0" y="3454632"/>
            <a:chExt cx="4572000" cy="3657600"/>
          </a:xfrm>
        </p:grpSpPr>
        <p:sp>
          <p:nvSpPr>
            <p:cNvPr id="23" name="TextBox 22"/>
            <p:cNvSpPr txBox="1"/>
            <p:nvPr/>
          </p:nvSpPr>
          <p:spPr>
            <a:xfrm>
              <a:off x="0" y="3454632"/>
              <a:ext cx="4572000" cy="3657600"/>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Physics</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This module is developed in partnership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with the American Association of Physics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Teachers &amp; American Modeling Teachers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Association. It helps students understand</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 dynamics concepts by using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to build models of the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physical world. The module is targeted at ninth grade, a year in which every student is expected to take science. The module is aligned to the Physics First movement, allowing teachers to present computational modeling as a basic tool to students preparing to study science more broadly.</a:t>
              </a:r>
            </a:p>
            <a:p>
              <a:pPr marL="0" marR="0">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8" name="Picture 27"/>
            <p:cNvPicPr/>
            <p:nvPr/>
          </p:nvPicPr>
          <p:blipFill rotWithShape="1">
            <a:blip r:embed="rId6" cstate="screen">
              <a:extLst>
                <a:ext uri="{28A0092B-C50C-407E-A947-70E740481C1C}">
                  <a14:useLocalDpi xmlns:a14="http://schemas.microsoft.com/office/drawing/2010/main"/>
                </a:ext>
              </a:extLst>
            </a:blip>
            <a:srcRect/>
            <a:stretch/>
          </p:blipFill>
          <p:spPr bwMode="auto">
            <a:xfrm>
              <a:off x="3078893" y="3505200"/>
              <a:ext cx="1403031" cy="1702912"/>
            </a:xfrm>
            <a:prstGeom prst="rect">
              <a:avLst/>
            </a:prstGeom>
            <a:ln>
              <a:noFill/>
            </a:ln>
            <a:extLst>
              <a:ext uri="{53640926-AAD7-44d8-BBD7-CCE9431645EC}">
                <a14:shadowObscured xmlns:lc="http://schemas.openxmlformats.org/drawingml/2006/lockedCanvas" xmlns=""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v="urn:schemas-microsoft-com:mac:vml" xmlns:mc="http://schemas.openxmlformats.org/markup-compatibility/2006" xmlns:mo="http://schemas.microsoft.com/office/mac/office/2008/main" xmlns:wpc="http://schemas.microsoft.com/office/word/2010/wordprocessingCanvas"/>
              </a:ext>
            </a:extLst>
          </p:spPr>
        </p:pic>
      </p:grpSp>
    </p:spTree>
    <p:extLst>
      <p:ext uri="{BB962C8B-B14F-4D97-AF65-F5344CB8AC3E}">
        <p14:creationId xmlns:p14="http://schemas.microsoft.com/office/powerpoint/2010/main" val="97887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Connect with Us!</a:t>
            </a:r>
          </a:p>
        </p:txBody>
      </p:sp>
      <p:pic>
        <p:nvPicPr>
          <p:cNvPr id="107523"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984375" y="220503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84375" y="299878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5"/>
          <p:cNvSpPr txBox="1">
            <a:spLocks noChangeArrowheads="1"/>
          </p:cNvSpPr>
          <p:nvPr/>
        </p:nvSpPr>
        <p:spPr bwMode="auto">
          <a:xfrm>
            <a:off x="2535238" y="2251075"/>
            <a:ext cx="255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 / BootstrapWorld</a:t>
            </a:r>
          </a:p>
        </p:txBody>
      </p:sp>
      <p:sp>
        <p:nvSpPr>
          <p:cNvPr id="107526" name="TextBox 9"/>
          <p:cNvSpPr txBox="1">
            <a:spLocks noChangeArrowheads="1"/>
          </p:cNvSpPr>
          <p:nvPr/>
        </p:nvSpPr>
        <p:spPr bwMode="auto">
          <a:xfrm>
            <a:off x="2568575" y="3019425"/>
            <a:ext cx="2613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@BootstrapWorld</a:t>
            </a:r>
          </a:p>
        </p:txBody>
      </p:sp>
      <p:sp>
        <p:nvSpPr>
          <p:cNvPr id="107527" name="TextBox 8"/>
          <p:cNvSpPr txBox="1">
            <a:spLocks noChangeArrowheads="1"/>
          </p:cNvSpPr>
          <p:nvPr/>
        </p:nvSpPr>
        <p:spPr bwMode="auto">
          <a:xfrm>
            <a:off x="2667000" y="3733800"/>
            <a:ext cx="50041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Arial" charset="0"/>
              </a:rPr>
              <a:t>http://</a:t>
            </a:r>
            <a:r>
              <a:rPr lang="en-US" altLang="en-US" sz="2400">
                <a:solidFill>
                  <a:schemeClr val="bg1"/>
                </a:solidFill>
                <a:latin typeface="Arial" charset="0"/>
              </a:rPr>
              <a:t>discourse</a:t>
            </a:r>
            <a:r>
              <a:rPr lang="en-US" altLang="en-US" sz="2400" dirty="0" err="1">
                <a:solidFill>
                  <a:schemeClr val="bg1"/>
                </a:solidFill>
                <a:latin typeface="Arial" charset="0"/>
              </a:rPr>
              <a:t>.BootstrapWorld.org</a:t>
            </a:r>
            <a:endParaRPr lang="en-US" altLang="en-US" sz="2400" dirty="0">
              <a:solidFill>
                <a:schemeClr val="bg1"/>
              </a:solidFill>
              <a:latin typeface="Arial" charset="0"/>
            </a:endParaRPr>
          </a:p>
        </p:txBody>
      </p:sp>
      <p:sp>
        <p:nvSpPr>
          <p:cNvPr id="107528" name="TextBox 1"/>
          <p:cNvSpPr txBox="1">
            <a:spLocks noChangeArrowheads="1"/>
          </p:cNvSpPr>
          <p:nvPr/>
        </p:nvSpPr>
        <p:spPr bwMode="auto">
          <a:xfrm>
            <a:off x="838200" y="3733800"/>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a:solidFill>
                  <a:srgbClr val="92D050"/>
                </a:solidFill>
                <a:latin typeface="Arial" charset="0"/>
              </a:rPr>
              <a:t>Questions:</a:t>
            </a:r>
          </a:p>
        </p:txBody>
      </p:sp>
      <p:sp>
        <p:nvSpPr>
          <p:cNvPr id="10" name="TextBox 9"/>
          <p:cNvSpPr txBox="1">
            <a:spLocks noChangeArrowheads="1"/>
          </p:cNvSpPr>
          <p:nvPr/>
        </p:nvSpPr>
        <p:spPr bwMode="auto">
          <a:xfrm>
            <a:off x="3548379" y="4663430"/>
            <a:ext cx="21996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i="1" dirty="0">
                <a:solidFill>
                  <a:srgbClr val="92D050"/>
                </a:solidFill>
                <a:latin typeface="Arial" charset="0"/>
              </a:rPr>
              <a:t>Grab a photo!</a:t>
            </a:r>
          </a:p>
        </p:txBody>
      </p:sp>
      <p:sp>
        <p:nvSpPr>
          <p:cNvPr id="2" name="Footer Placeholder 1"/>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3446414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25542" y="322474"/>
            <a:ext cx="9469542" cy="2329608"/>
          </a:xfrm>
        </p:spPr>
      </p:pic>
      <p:sp>
        <p:nvSpPr>
          <p:cNvPr id="5" name="Rectangle 4"/>
          <p:cNvSpPr/>
          <p:nvPr/>
        </p:nvSpPr>
        <p:spPr>
          <a:xfrm>
            <a:off x="-152400" y="0"/>
            <a:ext cx="9448800" cy="6858000"/>
          </a:xfrm>
          <a:prstGeom prst="rect">
            <a:avLst/>
          </a:prstGeom>
          <a:solidFill>
            <a:schemeClr val="tx1"/>
          </a:solidFill>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589680"/>
            <a:ext cx="5791200" cy="5678639"/>
          </a:xfrm>
          <a:prstGeom prst="rect">
            <a:avLst/>
          </a:prstGeom>
        </p:spPr>
      </p:pic>
    </p:spTree>
    <p:extLst>
      <p:ext uri="{BB962C8B-B14F-4D97-AF65-F5344CB8AC3E}">
        <p14:creationId xmlns:p14="http://schemas.microsoft.com/office/powerpoint/2010/main" val="20383357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8561" y="4724400"/>
            <a:ext cx="6172200" cy="880025"/>
          </a:xfrm>
        </p:spPr>
        <p:txBody>
          <a:bodyPr/>
          <a:lstStyle/>
          <a:p>
            <a:pPr>
              <a:defRPr/>
            </a:pPr>
            <a:r>
              <a:rPr lang="en-US" sz="4800" dirty="0"/>
              <a:t>We’d like your feedback!</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 y="4269256"/>
            <a:ext cx="2449580" cy="2401969"/>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Trek">
  <a:themeElements>
    <a:clrScheme name="Custom 1">
      <a:dk1>
        <a:srgbClr val="000000"/>
      </a:dk1>
      <a:lt1>
        <a:srgbClr val="FFFFFF"/>
      </a:lt1>
      <a:dk2>
        <a:srgbClr val="4E3B30"/>
      </a:dk2>
      <a:lt2>
        <a:srgbClr val="FBEEC9"/>
      </a:lt2>
      <a:accent1>
        <a:srgbClr val="9939F0"/>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1">
            <a:duotone>
              <a:schemeClr val="phClr">
                <a:shade val="30000"/>
                <a:satMod val="455000"/>
              </a:schemeClr>
              <a:schemeClr val="phClr">
                <a:tint val="95000"/>
                <a:satMod val="120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Trek.thmx</Template>
  <TotalTime>88984</TotalTime>
  <Words>5850</Words>
  <Application>Microsoft Macintosh PowerPoint</Application>
  <PresentationFormat>On-screen Show (4:3)</PresentationFormat>
  <Paragraphs>1012</Paragraphs>
  <Slides>120</Slides>
  <Notes>47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120</vt:i4>
      </vt:variant>
    </vt:vector>
  </HeadingPairs>
  <TitlesOfParts>
    <vt:vector size="132" baseType="lpstr">
      <vt:lpstr>ＭＳ Ｐゴシック</vt:lpstr>
      <vt:lpstr>Arial</vt:lpstr>
      <vt:lpstr>Century Gothic</vt:lpstr>
      <vt:lpstr>Courier</vt:lpstr>
      <vt:lpstr>Courier New</vt:lpstr>
      <vt:lpstr>Franklin Gothic Book</vt:lpstr>
      <vt:lpstr>Franklin Gothic Medium</vt:lpstr>
      <vt:lpstr>Helvetica</vt:lpstr>
      <vt:lpstr>Mangal</vt:lpstr>
      <vt:lpstr>Wingdings</vt:lpstr>
      <vt:lpstr>Wingdings 2</vt:lpstr>
      <vt:lpstr>Trek</vt:lpstr>
      <vt:lpstr>Have you finished the survey? bit.ly/BootstrapPrePD</vt:lpstr>
      <vt:lpstr>PowerPoint Presentation</vt:lpstr>
      <vt:lpstr>Design Principles</vt:lpstr>
      <vt:lpstr>The Austerity Problem</vt:lpstr>
      <vt:lpstr>The Austerity Problem</vt:lpstr>
      <vt:lpstr>The Austerity Problem</vt:lpstr>
      <vt:lpstr>The Austerity Problem</vt:lpstr>
      <vt:lpstr>Goals for this Workshop</vt:lpstr>
      <vt:lpstr>Bootstrap Materials</vt:lpstr>
      <vt:lpstr>Where Does Data Science Fit?</vt:lpstr>
      <vt:lpstr>Setting up your classroom</vt:lpstr>
      <vt:lpstr>Unit 1</vt:lpstr>
      <vt:lpstr>Do Now</vt:lpstr>
      <vt:lpstr>The Animals Dataset</vt:lpstr>
      <vt:lpstr>Categorical v. Quantitative</vt:lpstr>
      <vt:lpstr>Intro to Pyret</vt:lpstr>
      <vt:lpstr>Tables</vt:lpstr>
      <vt:lpstr>Datatypes in Pyret</vt:lpstr>
      <vt:lpstr>Values and Operators</vt:lpstr>
      <vt:lpstr>Error Messages</vt:lpstr>
      <vt:lpstr>Values and Operators (cont.)</vt:lpstr>
      <vt:lpstr>Functions in Pyret</vt:lpstr>
      <vt:lpstr>“What’s the Rule?”</vt:lpstr>
      <vt:lpstr>“What’s the Rule?”</vt:lpstr>
      <vt:lpstr>Back of your Book: Contracts!</vt:lpstr>
      <vt:lpstr>Can you make these images?</vt:lpstr>
      <vt:lpstr>Images from Tables!</vt:lpstr>
      <vt:lpstr>Functions over Tables</vt:lpstr>
      <vt:lpstr>What other displays are there?</vt:lpstr>
      <vt:lpstr>What’s on your mind?</vt:lpstr>
      <vt:lpstr>Unit 2</vt:lpstr>
      <vt:lpstr>Guiding Question</vt:lpstr>
      <vt:lpstr>Question Types</vt:lpstr>
      <vt:lpstr>Question Types</vt:lpstr>
      <vt:lpstr>Getting Started</vt:lpstr>
      <vt:lpstr>Row and Column Lookups</vt:lpstr>
      <vt:lpstr>Methods, Man</vt:lpstr>
      <vt:lpstr>The order-by method</vt:lpstr>
      <vt:lpstr>Defining Values</vt:lpstr>
      <vt:lpstr>Defining Values</vt:lpstr>
      <vt:lpstr>Filtering a Table</vt:lpstr>
      <vt:lpstr>Defining Lookup Functions (pg. 10)</vt:lpstr>
      <vt:lpstr>Defining Compute Functions (pg. 11)</vt:lpstr>
      <vt:lpstr>The Design Recipe in Your Classroom</vt:lpstr>
      <vt:lpstr>Why not just “go nuts”?</vt:lpstr>
      <vt:lpstr>More about Methods</vt:lpstr>
      <vt:lpstr>Methods, Man</vt:lpstr>
      <vt:lpstr>What’s the pattern?</vt:lpstr>
      <vt:lpstr>Get those reps!</vt:lpstr>
      <vt:lpstr>What’s on your mind?</vt:lpstr>
      <vt:lpstr>Unit 3</vt:lpstr>
      <vt:lpstr>Guiding Question</vt:lpstr>
      <vt:lpstr>Review</vt:lpstr>
      <vt:lpstr>Making Subsets</vt:lpstr>
      <vt:lpstr>Making Subsets</vt:lpstr>
      <vt:lpstr>Making Subsets</vt:lpstr>
      <vt:lpstr>Start with Subsets</vt:lpstr>
      <vt:lpstr>Which sample is best?</vt:lpstr>
      <vt:lpstr>Project: Choose Your Dataset!</vt:lpstr>
      <vt:lpstr>Exploring Your Dataset</vt:lpstr>
      <vt:lpstr>Exploring Your Dataset</vt:lpstr>
      <vt:lpstr>What’s on your mind?</vt:lpstr>
      <vt:lpstr>Unit 4</vt:lpstr>
      <vt:lpstr>Guiding Question</vt:lpstr>
      <vt:lpstr>Review</vt:lpstr>
      <vt:lpstr>“What’s a typical adoption time?”</vt:lpstr>
      <vt:lpstr>Not all bars are created equal…</vt:lpstr>
      <vt:lpstr>Histograms</vt:lpstr>
      <vt:lpstr>Histograms</vt:lpstr>
      <vt:lpstr>Histograms</vt:lpstr>
      <vt:lpstr>Bin Size</vt:lpstr>
      <vt:lpstr>Your Research</vt:lpstr>
      <vt:lpstr>What’s on your mind?</vt:lpstr>
      <vt:lpstr>Unit 5</vt:lpstr>
      <vt:lpstr>Guiding Question</vt:lpstr>
      <vt:lpstr>Summarizing Data</vt:lpstr>
      <vt:lpstr>Mean</vt:lpstr>
      <vt:lpstr>Median</vt:lpstr>
      <vt:lpstr>Modes</vt:lpstr>
      <vt:lpstr>Which measure is “best”?</vt:lpstr>
      <vt:lpstr>What do you think?</vt:lpstr>
      <vt:lpstr>Variation Matters</vt:lpstr>
      <vt:lpstr>Variation Matters</vt:lpstr>
      <vt:lpstr>Fake News</vt:lpstr>
      <vt:lpstr>Your Research</vt:lpstr>
      <vt:lpstr>What’s on your mind?</vt:lpstr>
      <vt:lpstr>Unit 6</vt:lpstr>
      <vt:lpstr>Guiding Question</vt:lpstr>
      <vt:lpstr>Methods, Man</vt:lpstr>
      <vt:lpstr>Trust, but verify…</vt:lpstr>
      <vt:lpstr>Trust, but verify…</vt:lpstr>
      <vt:lpstr>Trust Matters</vt:lpstr>
      <vt:lpstr>What’s on your mind?</vt:lpstr>
      <vt:lpstr>Unit 7</vt:lpstr>
      <vt:lpstr>Guiding Question</vt:lpstr>
      <vt:lpstr>Scatter plots</vt:lpstr>
      <vt:lpstr>PowerPoint Presentation</vt:lpstr>
      <vt:lpstr>PowerPoint Presentation</vt:lpstr>
      <vt:lpstr>PowerPoint Presentation</vt:lpstr>
      <vt:lpstr>PowerPoint Presentation</vt:lpstr>
      <vt:lpstr>Your Dataset</vt:lpstr>
      <vt:lpstr>What’s on your mind?</vt:lpstr>
      <vt:lpstr>Unit 8</vt:lpstr>
      <vt:lpstr>Guiding Question</vt:lpstr>
      <vt:lpstr>PowerPoint Presentation</vt:lpstr>
      <vt:lpstr>PowerPoint Presentation</vt:lpstr>
      <vt:lpstr>PowerPoint Presentation</vt:lpstr>
      <vt:lpstr>Do you speak Linear Regression?</vt:lpstr>
      <vt:lpstr>The Animals Dataset</vt:lpstr>
      <vt:lpstr>PowerPoint Presentation</vt:lpstr>
      <vt:lpstr>What’s on your mind?</vt:lpstr>
      <vt:lpstr>Unit 9</vt:lpstr>
      <vt:lpstr>Guiding Question</vt:lpstr>
      <vt:lpstr>Threats to Validity</vt:lpstr>
      <vt:lpstr>Fake News!</vt:lpstr>
      <vt:lpstr>Implementation Options</vt:lpstr>
      <vt:lpstr>PowerPoint Presentation</vt:lpstr>
      <vt:lpstr>Connect with Us!</vt:lpstr>
      <vt:lpstr>PowerPoint Presentation</vt:lpstr>
      <vt:lpstr>We’d like your feedback!</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Emmanuel Schanzer</dc:creator>
  <cp:keywords/>
  <dc:description/>
  <cp:lastModifiedBy>Emmanuel Schanzer</cp:lastModifiedBy>
  <cp:revision>1386</cp:revision>
  <cp:lastPrinted>2010-06-15T20:49:49Z</cp:lastPrinted>
  <dcterms:created xsi:type="dcterms:W3CDTF">2015-08-09T14:46:48Z</dcterms:created>
  <dcterms:modified xsi:type="dcterms:W3CDTF">2019-08-01T21:16:55Z</dcterms:modified>
  <cp:category/>
</cp:coreProperties>
</file>