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115"/>
  </p:notesMasterIdLst>
  <p:handoutMasterIdLst>
    <p:handoutMasterId r:id="rId116"/>
  </p:handoutMasterIdLst>
  <p:sldIdLst>
    <p:sldId id="256" r:id="rId2"/>
    <p:sldId id="419" r:id="rId3"/>
    <p:sldId id="526" r:id="rId4"/>
    <p:sldId id="436" r:id="rId5"/>
    <p:sldId id="414" r:id="rId6"/>
    <p:sldId id="398" r:id="rId7"/>
    <p:sldId id="438" r:id="rId8"/>
    <p:sldId id="439" r:id="rId9"/>
    <p:sldId id="522" r:id="rId10"/>
    <p:sldId id="523" r:id="rId11"/>
    <p:sldId id="524" r:id="rId12"/>
    <p:sldId id="525" r:id="rId13"/>
    <p:sldId id="359" r:id="rId14"/>
    <p:sldId id="364" r:id="rId15"/>
    <p:sldId id="354" r:id="rId16"/>
    <p:sldId id="355" r:id="rId17"/>
    <p:sldId id="356" r:id="rId18"/>
    <p:sldId id="440" r:id="rId19"/>
    <p:sldId id="441" r:id="rId20"/>
    <p:sldId id="415" r:id="rId21"/>
    <p:sldId id="366" r:id="rId22"/>
    <p:sldId id="367" r:id="rId23"/>
    <p:sldId id="376" r:id="rId24"/>
    <p:sldId id="370" r:id="rId25"/>
    <p:sldId id="429" r:id="rId26"/>
    <p:sldId id="444" r:id="rId27"/>
    <p:sldId id="431" r:id="rId28"/>
    <p:sldId id="445" r:id="rId29"/>
    <p:sldId id="446" r:id="rId30"/>
    <p:sldId id="448" r:id="rId31"/>
    <p:sldId id="449" r:id="rId32"/>
    <p:sldId id="450" r:id="rId33"/>
    <p:sldId id="377" r:id="rId34"/>
    <p:sldId id="451" r:id="rId35"/>
    <p:sldId id="452" r:id="rId36"/>
    <p:sldId id="453" r:id="rId37"/>
    <p:sldId id="454" r:id="rId38"/>
    <p:sldId id="455" r:id="rId39"/>
    <p:sldId id="456" r:id="rId40"/>
    <p:sldId id="457" r:id="rId41"/>
    <p:sldId id="458" r:id="rId42"/>
    <p:sldId id="378" r:id="rId43"/>
    <p:sldId id="460" r:id="rId44"/>
    <p:sldId id="461" r:id="rId45"/>
    <p:sldId id="462" r:id="rId46"/>
    <p:sldId id="463" r:id="rId47"/>
    <p:sldId id="464" r:id="rId48"/>
    <p:sldId id="465" r:id="rId49"/>
    <p:sldId id="466" r:id="rId50"/>
    <p:sldId id="467" r:id="rId51"/>
    <p:sldId id="468" r:id="rId52"/>
    <p:sldId id="469" r:id="rId53"/>
    <p:sldId id="470" r:id="rId54"/>
    <p:sldId id="381" r:id="rId55"/>
    <p:sldId id="471" r:id="rId56"/>
    <p:sldId id="472" r:id="rId57"/>
    <p:sldId id="473" r:id="rId58"/>
    <p:sldId id="423" r:id="rId59"/>
    <p:sldId id="474" r:id="rId60"/>
    <p:sldId id="475" r:id="rId61"/>
    <p:sldId id="476" r:id="rId62"/>
    <p:sldId id="477" r:id="rId63"/>
    <p:sldId id="514" r:id="rId64"/>
    <p:sldId id="478" r:id="rId65"/>
    <p:sldId id="387" r:id="rId66"/>
    <p:sldId id="479" r:id="rId67"/>
    <p:sldId id="480" r:id="rId68"/>
    <p:sldId id="481" r:id="rId69"/>
    <p:sldId id="482" r:id="rId70"/>
    <p:sldId id="483" r:id="rId71"/>
    <p:sldId id="484" r:id="rId72"/>
    <p:sldId id="485" r:id="rId73"/>
    <p:sldId id="486" r:id="rId74"/>
    <p:sldId id="487" r:id="rId75"/>
    <p:sldId id="521" r:id="rId76"/>
    <p:sldId id="488" r:id="rId77"/>
    <p:sldId id="390" r:id="rId78"/>
    <p:sldId id="489" r:id="rId79"/>
    <p:sldId id="490" r:id="rId80"/>
    <p:sldId id="491" r:id="rId81"/>
    <p:sldId id="492" r:id="rId82"/>
    <p:sldId id="493" r:id="rId83"/>
    <p:sldId id="494" r:id="rId84"/>
    <p:sldId id="495" r:id="rId85"/>
    <p:sldId id="496" r:id="rId86"/>
    <p:sldId id="497" r:id="rId87"/>
    <p:sldId id="499" r:id="rId88"/>
    <p:sldId id="392" r:id="rId89"/>
    <p:sldId id="500" r:id="rId90"/>
    <p:sldId id="501" r:id="rId91"/>
    <p:sldId id="502" r:id="rId92"/>
    <p:sldId id="503" r:id="rId93"/>
    <p:sldId id="504" r:id="rId94"/>
    <p:sldId id="505" r:id="rId95"/>
    <p:sldId id="506" r:id="rId96"/>
    <p:sldId id="507" r:id="rId97"/>
    <p:sldId id="508" r:id="rId98"/>
    <p:sldId id="510" r:id="rId99"/>
    <p:sldId id="509" r:id="rId100"/>
    <p:sldId id="511" r:id="rId101"/>
    <p:sldId id="512" r:id="rId102"/>
    <p:sldId id="407" r:id="rId103"/>
    <p:sldId id="513" r:id="rId104"/>
    <p:sldId id="515" r:id="rId105"/>
    <p:sldId id="516" r:id="rId106"/>
    <p:sldId id="517" r:id="rId107"/>
    <p:sldId id="518" r:id="rId108"/>
    <p:sldId id="519" r:id="rId109"/>
    <p:sldId id="520" r:id="rId110"/>
    <p:sldId id="428" r:id="rId111"/>
    <p:sldId id="442" r:id="rId112"/>
    <p:sldId id="443" r:id="rId113"/>
    <p:sldId id="409" r:id="rId1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973B4"/>
    <a:srgbClr val="244ABB"/>
    <a:srgbClr val="FF12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30"/>
    <p:restoredTop sz="84130"/>
  </p:normalViewPr>
  <p:slideViewPr>
    <p:cSldViewPr>
      <p:cViewPr>
        <p:scale>
          <a:sx n="100" d="100"/>
          <a:sy n="100" d="100"/>
        </p:scale>
        <p:origin x="2016" y="952"/>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1024"/>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notesMaster" Target="notesMasters/notesMaster1.xml"/><Relationship Id="rId116" Type="http://schemas.openxmlformats.org/officeDocument/2006/relationships/handoutMaster" Target="handoutMasters/handoutMaster1.xml"/><Relationship Id="rId117" Type="http://schemas.openxmlformats.org/officeDocument/2006/relationships/presProps" Target="presProps.xml"/><Relationship Id="rId118" Type="http://schemas.openxmlformats.org/officeDocument/2006/relationships/viewProps" Target="viewProps.xml"/><Relationship Id="rId119" Type="http://schemas.openxmlformats.org/officeDocument/2006/relationships/theme" Target="theme/theme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7/11/17</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B0203B6-6304-4040-84F8-A0AFD0397479}" type="slidenum">
              <a:rPr lang="en-US" altLang="en-US" sz="1200"/>
              <a:pPr/>
              <a:t>1</a:t>
            </a:fld>
            <a:endParaRPr lang="en-US" altLang="en-US"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altLang="en-US" dirty="0" smtClean="0">
                <a:latin typeface="Arial" charset="0"/>
                <a:ea typeface="ＭＳ Ｐゴシック" charset="-128"/>
              </a:rPr>
              <a:t>Introduce Trainers, and have Participants introduce themselves</a:t>
            </a:r>
            <a:endParaRPr lang="en-US" altLang="en-US" dirty="0">
              <a:latin typeface="Arial"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2</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ja-JP">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3</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ja-JP">
              <a:latin typeface="Arial" charset="0"/>
              <a:ea typeface="ＭＳ Ｐゴシック" charset="-128"/>
            </a:endParaRPr>
          </a:p>
        </p:txBody>
      </p:sp>
    </p:spTree>
    <p:extLst>
      <p:ext uri="{BB962C8B-B14F-4D97-AF65-F5344CB8AC3E}">
        <p14:creationId xmlns:p14="http://schemas.microsoft.com/office/powerpoint/2010/main" val="1884721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7</a:t>
            </a:fld>
            <a:endParaRPr lang="en-US" altLang="en-US" sz="1200"/>
          </a:p>
        </p:txBody>
      </p:sp>
    </p:spTree>
    <p:extLst>
      <p:ext uri="{BB962C8B-B14F-4D97-AF65-F5344CB8AC3E}">
        <p14:creationId xmlns:p14="http://schemas.microsoft.com/office/powerpoint/2010/main" val="563636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8</a:t>
            </a:fld>
            <a:endParaRPr lang="en-US" altLang="en-US" sz="1200"/>
          </a:p>
        </p:txBody>
      </p:sp>
    </p:spTree>
    <p:extLst>
      <p:ext uri="{BB962C8B-B14F-4D97-AF65-F5344CB8AC3E}">
        <p14:creationId xmlns:p14="http://schemas.microsoft.com/office/powerpoint/2010/main" val="199818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10</a:t>
            </a:fld>
            <a:endParaRPr lang="en-US" altLang="en-US" sz="1200"/>
          </a:p>
        </p:txBody>
      </p:sp>
    </p:spTree>
    <p:extLst>
      <p:ext uri="{BB962C8B-B14F-4D97-AF65-F5344CB8AC3E}">
        <p14:creationId xmlns:p14="http://schemas.microsoft.com/office/powerpoint/2010/main" val="2077811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11</a:t>
            </a:fld>
            <a:endParaRPr lang="en-US" altLang="en-US" sz="1200"/>
          </a:p>
        </p:txBody>
      </p:sp>
    </p:spTree>
    <p:extLst>
      <p:ext uri="{BB962C8B-B14F-4D97-AF65-F5344CB8AC3E}">
        <p14:creationId xmlns:p14="http://schemas.microsoft.com/office/powerpoint/2010/main" val="257843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12</a:t>
            </a:fld>
            <a:endParaRPr lang="en-US" altLang="en-US" sz="1200"/>
          </a:p>
        </p:txBody>
      </p:sp>
    </p:spTree>
    <p:extLst>
      <p:ext uri="{BB962C8B-B14F-4D97-AF65-F5344CB8AC3E}">
        <p14:creationId xmlns:p14="http://schemas.microsoft.com/office/powerpoint/2010/main" val="1956998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8B4885B-A1CA-E043-BB7B-933FDD56AC7A}" type="slidenum">
              <a:rPr lang="en-US" altLang="en-US" sz="1200"/>
              <a:pPr/>
              <a:t>13</a:t>
            </a:fld>
            <a:endParaRPr lang="en-US" alt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14</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ja-JP">
              <a:latin typeface="Arial" charset="0"/>
              <a:ea typeface="ＭＳ Ｐゴシック" charset="-128"/>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1D98D3-A88F-5148-B28B-3225A0FAB0FF}" type="slidenum">
              <a:rPr lang="en-US" altLang="en-US" sz="1200"/>
              <a:pPr/>
              <a:t>15</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dirty="0">
              <a:latin typeface="Arial" charset="0"/>
              <a:ea typeface="ＭＳ Ｐゴシック" charset="-128"/>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28A3DDA-245E-544E-AFA6-728EDE1647FA}" type="slidenum">
              <a:rPr lang="en-US" altLang="en-US" sz="1200"/>
              <a:pPr/>
              <a:t>16</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How do we know the kids are actually getting this?</a:t>
            </a:r>
          </a:p>
          <a:p>
            <a:r>
              <a:rPr lang="en-US" altLang="en-US">
                <a:latin typeface="Arial" charset="0"/>
                <a:ea typeface="ＭＳ Ｐゴシック" charset="-128"/>
              </a:rPr>
              <a:t>We do something that most colleges don</a:t>
            </a:r>
            <a:r>
              <a:rPr lang="ja-JP" altLang="en-US">
                <a:latin typeface="Arial" charset="0"/>
                <a:ea typeface="ＭＳ Ｐゴシック" charset="-128"/>
              </a:rPr>
              <a:t>’</a:t>
            </a:r>
            <a:r>
              <a:rPr lang="en-US" altLang="ja-JP">
                <a:latin typeface="Arial" charset="0"/>
                <a:ea typeface="ＭＳ Ｐゴシック" charset="-128"/>
              </a:rPr>
              <a:t>t do: code reviews.</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17</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dirty="0">
              <a:latin typeface="Arial" charset="0"/>
              <a:ea typeface="ＭＳ Ｐゴシック" charset="-128"/>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18</a:t>
            </a:fld>
            <a:endParaRPr lang="en-US" altLang="en-US" sz="1200"/>
          </a:p>
        </p:txBody>
      </p:sp>
    </p:spTree>
    <p:extLst>
      <p:ext uri="{BB962C8B-B14F-4D97-AF65-F5344CB8AC3E}">
        <p14:creationId xmlns:p14="http://schemas.microsoft.com/office/powerpoint/2010/main" val="1978357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dirty="0">
              <a:latin typeface="Arial" charset="0"/>
              <a:ea typeface="ＭＳ Ｐゴシック" charset="-128"/>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1A6A9F0-B442-814E-AE54-B474200B327D}" type="slidenum">
              <a:rPr lang="en-US" altLang="en-US" sz="1200"/>
              <a:pPr/>
              <a:t>19</a:t>
            </a:fld>
            <a:endParaRPr lang="en-US" altLang="en-US" sz="1200"/>
          </a:p>
        </p:txBody>
      </p:sp>
    </p:spTree>
    <p:extLst>
      <p:ext uri="{BB962C8B-B14F-4D97-AF65-F5344CB8AC3E}">
        <p14:creationId xmlns:p14="http://schemas.microsoft.com/office/powerpoint/2010/main" val="1957486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20</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anchor="ctr"/>
          <a:lstStyle/>
          <a:p>
            <a:endParaRPr lang="en-US" altLang="en-US">
              <a:latin typeface="Arial" charset="0"/>
              <a:ea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F013D80-5FC4-F042-AEED-9D038AD4EA87}" type="slidenum">
              <a:rPr lang="en-US" altLang="en-US" sz="1200"/>
              <a:pPr/>
              <a:t>21</a:t>
            </a:fld>
            <a:endParaRPr lang="en-US" altLang="en-US" sz="12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23</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200000"/>
              </a:lnSpc>
            </a:pPr>
            <a:r>
              <a:rPr lang="en-US" altLang="en-US" sz="1200" dirty="0" smtClean="0">
                <a:latin typeface="Helvetica" charset="0"/>
                <a:ea typeface="ＭＳ Ｐゴシック" charset="-128"/>
                <a:cs typeface="Helvetica" charset="0"/>
              </a:rPr>
              <a:t>Start a new </a:t>
            </a:r>
            <a:r>
              <a:rPr lang="en-US" altLang="en-US" sz="1200" dirty="0" err="1" smtClean="0">
                <a:latin typeface="Helvetica" charset="0"/>
                <a:ea typeface="ＭＳ Ｐゴシック" charset="-128"/>
                <a:cs typeface="Helvetica" charset="0"/>
              </a:rPr>
              <a:t>Pyret</a:t>
            </a:r>
            <a:r>
              <a:rPr lang="en-US" altLang="en-US" sz="1200" dirty="0" smtClean="0">
                <a:latin typeface="Helvetica" charset="0"/>
                <a:ea typeface="ＭＳ Ｐゴシック" charset="-128"/>
                <a:cs typeface="Helvetica" charset="0"/>
              </a:rPr>
              <a:t> Program</a:t>
            </a:r>
          </a:p>
          <a:p>
            <a:pPr eaLnBrk="1" hangingPunct="1">
              <a:lnSpc>
                <a:spcPct val="200000"/>
              </a:lnSpc>
            </a:pPr>
            <a:r>
              <a:rPr lang="en-US" altLang="en-US" sz="1200" dirty="0" smtClean="0">
                <a:latin typeface="Helvetica" charset="0"/>
                <a:ea typeface="ＭＳ Ｐゴシック" charset="-128"/>
                <a:cs typeface="Helvetica" charset="0"/>
              </a:rPr>
              <a:t>Making Numbers (show off </a:t>
            </a:r>
            <a:r>
              <a:rPr lang="en-US" altLang="en-US" sz="1200" dirty="0" err="1" smtClean="0">
                <a:latin typeface="Helvetica" charset="0"/>
                <a:ea typeface="ＭＳ Ｐゴシック" charset="-128"/>
                <a:cs typeface="Helvetica" charset="0"/>
              </a:rPr>
              <a:t>rationals</a:t>
            </a:r>
            <a:r>
              <a:rPr lang="en-US" altLang="en-US" sz="1200" dirty="0" smtClean="0">
                <a:latin typeface="Helvetica" charset="0"/>
                <a:ea typeface="ＭＳ Ｐゴシック" charset="-128"/>
                <a:cs typeface="Helvetica" charset="0"/>
              </a:rPr>
              <a:t>)</a:t>
            </a:r>
          </a:p>
          <a:p>
            <a:pPr eaLnBrk="1" hangingPunct="1">
              <a:lnSpc>
                <a:spcPct val="200000"/>
              </a:lnSpc>
            </a:pPr>
            <a:r>
              <a:rPr lang="en-US" altLang="en-US" sz="1200" dirty="0" smtClean="0">
                <a:latin typeface="Helvetica" charset="0"/>
                <a:ea typeface="ＭＳ Ｐゴシック" charset="-128"/>
                <a:cs typeface="Helvetica" charset="0"/>
              </a:rPr>
              <a:t>Making Strings (errors w/unclosed strings)</a:t>
            </a:r>
          </a:p>
          <a:p>
            <a:pPr eaLnBrk="1" hangingPunct="1">
              <a:lnSpc>
                <a:spcPct val="200000"/>
              </a:lnSpc>
            </a:pPr>
            <a:r>
              <a:rPr lang="en-US" altLang="en-US" sz="1200" dirty="0" smtClean="0">
                <a:latin typeface="Helvetica" charset="0"/>
                <a:ea typeface="ＭＳ Ｐゴシック" charset="-128"/>
                <a:cs typeface="Helvetica" charset="0"/>
              </a:rPr>
              <a:t>Operations (errors w/spaces)</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26</a:t>
            </a:fld>
            <a:endParaRPr lang="en-US" altLang="en-US"/>
          </a:p>
        </p:txBody>
      </p:sp>
    </p:spTree>
    <p:extLst>
      <p:ext uri="{BB962C8B-B14F-4D97-AF65-F5344CB8AC3E}">
        <p14:creationId xmlns:p14="http://schemas.microsoft.com/office/powerpoint/2010/main" val="772720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200000"/>
              </a:lnSpc>
            </a:pPr>
            <a:r>
              <a:rPr lang="en-US" altLang="en-US" sz="1200" dirty="0" smtClean="0">
                <a:latin typeface="Helvetica" charset="0"/>
                <a:ea typeface="ＭＳ Ｐゴシック" charset="-128"/>
                <a:cs typeface="Helvetica" charset="0"/>
              </a:rPr>
              <a:t>Start a new </a:t>
            </a:r>
            <a:r>
              <a:rPr lang="en-US" altLang="en-US" sz="1200" dirty="0" err="1" smtClean="0">
                <a:latin typeface="Helvetica" charset="0"/>
                <a:ea typeface="ＭＳ Ｐゴシック" charset="-128"/>
                <a:cs typeface="Helvetica" charset="0"/>
              </a:rPr>
              <a:t>Pyret</a:t>
            </a:r>
            <a:r>
              <a:rPr lang="en-US" altLang="en-US" sz="1200" dirty="0" smtClean="0">
                <a:latin typeface="Helvetica" charset="0"/>
                <a:ea typeface="ＭＳ Ｐゴシック" charset="-128"/>
                <a:cs typeface="Helvetica" charset="0"/>
              </a:rPr>
              <a:t> Program</a:t>
            </a:r>
          </a:p>
          <a:p>
            <a:pPr eaLnBrk="1" hangingPunct="1">
              <a:lnSpc>
                <a:spcPct val="200000"/>
              </a:lnSpc>
            </a:pPr>
            <a:r>
              <a:rPr lang="en-US" altLang="en-US" sz="1200" dirty="0" smtClean="0">
                <a:latin typeface="Helvetica" charset="0"/>
                <a:ea typeface="ＭＳ Ｐゴシック" charset="-128"/>
                <a:cs typeface="Helvetica" charset="0"/>
              </a:rPr>
              <a:t>Making Numbers (show off </a:t>
            </a:r>
            <a:r>
              <a:rPr lang="en-US" altLang="en-US" sz="1200" dirty="0" err="1" smtClean="0">
                <a:latin typeface="Helvetica" charset="0"/>
                <a:ea typeface="ＭＳ Ｐゴシック" charset="-128"/>
                <a:cs typeface="Helvetica" charset="0"/>
              </a:rPr>
              <a:t>rationals</a:t>
            </a:r>
            <a:r>
              <a:rPr lang="en-US" altLang="en-US" sz="1200" dirty="0" smtClean="0">
                <a:latin typeface="Helvetica" charset="0"/>
                <a:ea typeface="ＭＳ Ｐゴシック" charset="-128"/>
                <a:cs typeface="Helvetica" charset="0"/>
              </a:rPr>
              <a:t>)</a:t>
            </a:r>
          </a:p>
          <a:p>
            <a:pPr eaLnBrk="1" hangingPunct="1">
              <a:lnSpc>
                <a:spcPct val="200000"/>
              </a:lnSpc>
            </a:pPr>
            <a:r>
              <a:rPr lang="en-US" altLang="en-US" sz="1200" dirty="0" smtClean="0">
                <a:latin typeface="Helvetica" charset="0"/>
                <a:ea typeface="ＭＳ Ｐゴシック" charset="-128"/>
                <a:cs typeface="Helvetica" charset="0"/>
              </a:rPr>
              <a:t>Making Strings (errors w/unclosed strings)</a:t>
            </a:r>
          </a:p>
          <a:p>
            <a:pPr eaLnBrk="1" hangingPunct="1">
              <a:lnSpc>
                <a:spcPct val="200000"/>
              </a:lnSpc>
            </a:pPr>
            <a:r>
              <a:rPr lang="en-US" altLang="en-US" sz="1200" smtClean="0">
                <a:latin typeface="Helvetica" charset="0"/>
                <a:ea typeface="ＭＳ Ｐゴシック" charset="-128"/>
                <a:cs typeface="Helvetica" charset="0"/>
              </a:rPr>
              <a:t>Operations (errors w/spaces)</a:t>
            </a:r>
            <a:endParaRPr lang="en-US" altLang="en-US" sz="1200" dirty="0" smtClean="0">
              <a:latin typeface="Helvetica" charset="0"/>
              <a:ea typeface="ＭＳ Ｐゴシック" charset="-128"/>
              <a:cs typeface="Helvetica" charset="0"/>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28</a:t>
            </a:fld>
            <a:endParaRPr lang="en-US" altLang="en-US"/>
          </a:p>
        </p:txBody>
      </p:sp>
    </p:spTree>
    <p:extLst>
      <p:ext uri="{BB962C8B-B14F-4D97-AF65-F5344CB8AC3E}">
        <p14:creationId xmlns:p14="http://schemas.microsoft.com/office/powerpoint/2010/main" val="1102929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200000"/>
              </a:lnSpc>
            </a:pPr>
            <a:r>
              <a:rPr lang="en-US" altLang="en-US" sz="1200" dirty="0" smtClean="0">
                <a:latin typeface="Helvetica" charset="0"/>
                <a:ea typeface="ＭＳ Ｐゴシック" charset="-128"/>
                <a:cs typeface="Helvetica" charset="0"/>
              </a:rPr>
              <a:t>Start a new </a:t>
            </a:r>
            <a:r>
              <a:rPr lang="en-US" altLang="en-US" sz="1200" dirty="0" err="1" smtClean="0">
                <a:latin typeface="Helvetica" charset="0"/>
                <a:ea typeface="ＭＳ Ｐゴシック" charset="-128"/>
                <a:cs typeface="Helvetica" charset="0"/>
              </a:rPr>
              <a:t>Pyret</a:t>
            </a:r>
            <a:r>
              <a:rPr lang="en-US" altLang="en-US" sz="1200" dirty="0" smtClean="0">
                <a:latin typeface="Helvetica" charset="0"/>
                <a:ea typeface="ＭＳ Ｐゴシック" charset="-128"/>
                <a:cs typeface="Helvetica" charset="0"/>
              </a:rPr>
              <a:t> Program</a:t>
            </a:r>
          </a:p>
          <a:p>
            <a:pPr eaLnBrk="1" hangingPunct="1">
              <a:lnSpc>
                <a:spcPct val="200000"/>
              </a:lnSpc>
            </a:pPr>
            <a:r>
              <a:rPr lang="en-US" altLang="en-US" sz="1200" dirty="0" smtClean="0">
                <a:latin typeface="Helvetica" charset="0"/>
                <a:ea typeface="ＭＳ Ｐゴシック" charset="-128"/>
                <a:cs typeface="Helvetica" charset="0"/>
              </a:rPr>
              <a:t>Making Numbers (show off </a:t>
            </a:r>
            <a:r>
              <a:rPr lang="en-US" altLang="en-US" sz="1200" dirty="0" err="1" smtClean="0">
                <a:latin typeface="Helvetica" charset="0"/>
                <a:ea typeface="ＭＳ Ｐゴシック" charset="-128"/>
                <a:cs typeface="Helvetica" charset="0"/>
              </a:rPr>
              <a:t>rationals</a:t>
            </a:r>
            <a:r>
              <a:rPr lang="en-US" altLang="en-US" sz="1200" dirty="0" smtClean="0">
                <a:latin typeface="Helvetica" charset="0"/>
                <a:ea typeface="ＭＳ Ｐゴシック" charset="-128"/>
                <a:cs typeface="Helvetica" charset="0"/>
              </a:rPr>
              <a:t>)</a:t>
            </a:r>
          </a:p>
          <a:p>
            <a:pPr eaLnBrk="1" hangingPunct="1">
              <a:lnSpc>
                <a:spcPct val="200000"/>
              </a:lnSpc>
            </a:pPr>
            <a:r>
              <a:rPr lang="en-US" altLang="en-US" sz="1200" dirty="0" smtClean="0">
                <a:latin typeface="Helvetica" charset="0"/>
                <a:ea typeface="ＭＳ Ｐゴシック" charset="-128"/>
                <a:cs typeface="Helvetica" charset="0"/>
              </a:rPr>
              <a:t>Making Strings (errors w/unclosed strings)</a:t>
            </a:r>
          </a:p>
          <a:p>
            <a:pPr eaLnBrk="1" hangingPunct="1">
              <a:lnSpc>
                <a:spcPct val="200000"/>
              </a:lnSpc>
            </a:pPr>
            <a:r>
              <a:rPr lang="en-US" altLang="en-US" sz="1200" smtClean="0">
                <a:latin typeface="Helvetica" charset="0"/>
                <a:ea typeface="ＭＳ Ｐゴシック" charset="-128"/>
                <a:cs typeface="Helvetica" charset="0"/>
              </a:rPr>
              <a:t>Operations (errors w/spaces)</a:t>
            </a:r>
            <a:endParaRPr lang="en-US" altLang="en-US" sz="1200" dirty="0" smtClean="0">
              <a:latin typeface="Helvetica" charset="0"/>
              <a:ea typeface="ＭＳ Ｐゴシック" charset="-128"/>
              <a:cs typeface="Helvetica" charset="0"/>
            </a:endParaRP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29</a:t>
            </a:fld>
            <a:endParaRPr lang="en-US" altLang="en-US"/>
          </a:p>
        </p:txBody>
      </p:sp>
    </p:spTree>
    <p:extLst>
      <p:ext uri="{BB962C8B-B14F-4D97-AF65-F5344CB8AC3E}">
        <p14:creationId xmlns:p14="http://schemas.microsoft.com/office/powerpoint/2010/main" val="1679988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33</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the data in a column has </a:t>
            </a:r>
            <a:r>
              <a:rPr lang="en-US" b="1" dirty="0" smtClean="0"/>
              <a:t>one type</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35</a:t>
            </a:fld>
            <a:endParaRPr lang="en-US" altLang="en-US"/>
          </a:p>
        </p:txBody>
      </p:sp>
    </p:spTree>
    <p:extLst>
      <p:ext uri="{BB962C8B-B14F-4D97-AF65-F5344CB8AC3E}">
        <p14:creationId xmlns:p14="http://schemas.microsoft.com/office/powerpoint/2010/main" val="1064432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42</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54</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By filling in the last bar, you have created a bar chart. However, there’s something special about chart. What is different about this bar chart from the ones we have created before?</a:t>
            </a:r>
          </a:p>
          <a:p>
            <a:pPr fontAlgn="ct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Previous bar charts used a column from the table as the labels, and another column as the values.</a:t>
            </a:r>
          </a:p>
          <a:p>
            <a:pPr fontAlgn="ct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In this bar chart, we are using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categories</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a column as the labels, and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each category as the value.</a:t>
            </a:r>
          </a:p>
          <a:p>
            <a:pPr fontAlgn="t"/>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Here, we are looking at the Eye Color column, which contains categorical data. In this special kind of bar chart, we are computing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each category, and that frequency relates to the length of each bar. Since there are 3 people with brown eyes, the bar for Brown extends to 3 marks long.</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56</a:t>
            </a:fld>
            <a:endParaRPr lang="en-US" altLang="en-US"/>
          </a:p>
        </p:txBody>
      </p:sp>
    </p:spTree>
    <p:extLst>
      <p:ext uri="{BB962C8B-B14F-4D97-AF65-F5344CB8AC3E}">
        <p14:creationId xmlns:p14="http://schemas.microsoft.com/office/powerpoint/2010/main" val="1880679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58</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we still don't know if 7 comes up often enough for this to be a game worth playing! We've used our measures of center to figure out the most frequent number, but just @italic{how frequent is it}?  We need some way of asking if 7 appears more than all the other numbers combined.</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1496102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we still don't know if 7 comes up often enough for this to be a game worth playing! We've used our measures of center to figure out the most frequent number, but just @italic{how frequent is it}?  </a:t>
            </a:r>
            <a:r>
              <a:rPr lang="en-US" smtClean="0"/>
              <a:t>We need some way of asking if 7 appears more than all the other numbers combined.</a:t>
            </a:r>
            <a:endParaRPr lang="en-US"/>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62</a:t>
            </a:fld>
            <a:endParaRPr lang="en-US" altLang="en-US"/>
          </a:p>
        </p:txBody>
      </p:sp>
    </p:spTree>
    <p:extLst>
      <p:ext uri="{BB962C8B-B14F-4D97-AF65-F5344CB8AC3E}">
        <p14:creationId xmlns:p14="http://schemas.microsoft.com/office/powerpoint/2010/main" val="1822657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we still don't know if 7 comes up often enough for this to be a game worth playing! We've used our measures of center to figure out the most frequent number, but just @italic{how frequent is it}?  </a:t>
            </a:r>
            <a:r>
              <a:rPr lang="en-US" smtClean="0"/>
              <a:t>We need some way of asking if 7 appears more than all the other numbers combined.</a:t>
            </a:r>
            <a:endParaRPr lang="en-US"/>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64</a:t>
            </a:fld>
            <a:endParaRPr lang="en-US" altLang="en-US"/>
          </a:p>
        </p:txBody>
      </p:sp>
    </p:spTree>
    <p:extLst>
      <p:ext uri="{BB962C8B-B14F-4D97-AF65-F5344CB8AC3E}">
        <p14:creationId xmlns:p14="http://schemas.microsoft.com/office/powerpoint/2010/main" val="614188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65</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By filling in the last bar, you have created a bar chart. However, there’s something special about chart. What is different about this bar chart from the ones we have created before?</a:t>
            </a:r>
          </a:p>
          <a:p>
            <a:pPr fontAlgn="ct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Previous bar charts used a column from the table as the labels, and another column as the values.</a:t>
            </a:r>
          </a:p>
          <a:p>
            <a:pPr fontAlgn="ct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In this bar chart, we are using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categories</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a column as the labels, and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each category as the value.</a:t>
            </a:r>
          </a:p>
          <a:p>
            <a:pPr fontAlgn="t"/>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Here, we are looking at the Eye Color column, which contains categorical data. In this special kind of bar chart, we are computing the </a:t>
            </a:r>
            <a:r>
              <a:rPr lang="en-US" sz="1200" b="1" i="1" kern="1200" dirty="0" smtClean="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smtClean="0">
                <a:solidFill>
                  <a:schemeClr val="tx1"/>
                </a:solidFill>
                <a:effectLst/>
                <a:latin typeface="Arial" pitchFamily="-111" charset="0"/>
                <a:ea typeface="ＭＳ Ｐゴシック" pitchFamily="-111" charset="-128"/>
                <a:cs typeface="ＭＳ Ｐゴシック" pitchFamily="-111" charset="-128"/>
              </a:rPr>
              <a:t> of each category, and that frequency relates to the length of each bar. Since there are 3 people with brown eyes, the bar for Brown extends to 3 marks long.</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68</a:t>
            </a:fld>
            <a:endParaRPr lang="en-US" altLang="en-US"/>
          </a:p>
        </p:txBody>
      </p:sp>
    </p:spTree>
    <p:extLst>
      <p:ext uri="{BB962C8B-B14F-4D97-AF65-F5344CB8AC3E}">
        <p14:creationId xmlns:p14="http://schemas.microsoft.com/office/powerpoint/2010/main" val="17198332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77</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79</a:t>
            </a:fld>
            <a:endParaRPr lang="en-US" altLang="en-US"/>
          </a:p>
        </p:txBody>
      </p:sp>
    </p:spTree>
    <p:extLst>
      <p:ext uri="{BB962C8B-B14F-4D97-AF65-F5344CB8AC3E}">
        <p14:creationId xmlns:p14="http://schemas.microsoft.com/office/powerpoint/2010/main" val="1910073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82</a:t>
            </a:fld>
            <a:endParaRPr lang="en-US" altLang="en-US"/>
          </a:p>
        </p:txBody>
      </p:sp>
    </p:spTree>
    <p:extLst>
      <p:ext uri="{BB962C8B-B14F-4D97-AF65-F5344CB8AC3E}">
        <p14:creationId xmlns:p14="http://schemas.microsoft.com/office/powerpoint/2010/main" val="1978679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9B2C429-7DB4-7448-8BEB-D9570C7A0A94}" type="slidenum">
              <a:rPr lang="en-US" altLang="en-US" sz="1200"/>
              <a:pPr/>
              <a:t>88</a:t>
            </a:fld>
            <a:endParaRPr lang="en-US" altLang="en-US" sz="120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92</a:t>
            </a:fld>
            <a:endParaRPr lang="en-US" altLang="en-US"/>
          </a:p>
        </p:txBody>
      </p:sp>
    </p:spTree>
    <p:extLst>
      <p:ext uri="{BB962C8B-B14F-4D97-AF65-F5344CB8AC3E}">
        <p14:creationId xmlns:p14="http://schemas.microsoft.com/office/powerpoint/2010/main" val="1754923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95</a:t>
            </a:fld>
            <a:endParaRPr lang="en-US" altLang="en-US"/>
          </a:p>
        </p:txBody>
      </p:sp>
    </p:spTree>
    <p:extLst>
      <p:ext uri="{BB962C8B-B14F-4D97-AF65-F5344CB8AC3E}">
        <p14:creationId xmlns:p14="http://schemas.microsoft.com/office/powerpoint/2010/main" val="15832857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97</a:t>
            </a:fld>
            <a:endParaRPr lang="en-US" altLang="en-US"/>
          </a:p>
        </p:txBody>
      </p:sp>
    </p:spTree>
    <p:extLst>
      <p:ext uri="{BB962C8B-B14F-4D97-AF65-F5344CB8AC3E}">
        <p14:creationId xmlns:p14="http://schemas.microsoft.com/office/powerpoint/2010/main" val="958202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98</a:t>
            </a:fld>
            <a:endParaRPr lang="en-US" altLang="en-US"/>
          </a:p>
        </p:txBody>
      </p:sp>
    </p:spTree>
    <p:extLst>
      <p:ext uri="{BB962C8B-B14F-4D97-AF65-F5344CB8AC3E}">
        <p14:creationId xmlns:p14="http://schemas.microsoft.com/office/powerpoint/2010/main" val="10261140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100</a:t>
            </a:fld>
            <a:endParaRPr lang="en-US" altLang="en-US"/>
          </a:p>
        </p:txBody>
      </p:sp>
    </p:spTree>
    <p:extLst>
      <p:ext uri="{BB962C8B-B14F-4D97-AF65-F5344CB8AC3E}">
        <p14:creationId xmlns:p14="http://schemas.microsoft.com/office/powerpoint/2010/main" val="2093136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a:t>
            </a:r>
            <a:r>
              <a:rPr lang="mr-IN" baseline="0" dirty="0" smtClean="0"/>
              <a:t>–</a:t>
            </a:r>
            <a:r>
              <a:rPr lang="en-US" baseline="0" dirty="0" smtClean="0"/>
              <a:t> get volunteers.</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103</a:t>
            </a:fld>
            <a:endParaRPr lang="en-US" altLang="en-US"/>
          </a:p>
        </p:txBody>
      </p:sp>
    </p:spTree>
    <p:extLst>
      <p:ext uri="{BB962C8B-B14F-4D97-AF65-F5344CB8AC3E}">
        <p14:creationId xmlns:p14="http://schemas.microsoft.com/office/powerpoint/2010/main" val="187888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106</a:t>
            </a:fld>
            <a:endParaRPr lang="en-US" altLang="en-US"/>
          </a:p>
        </p:txBody>
      </p:sp>
    </p:spTree>
    <p:extLst>
      <p:ext uri="{BB962C8B-B14F-4D97-AF65-F5344CB8AC3E}">
        <p14:creationId xmlns:p14="http://schemas.microsoft.com/office/powerpoint/2010/main" val="15015445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just one part of a multi-facet pathway that we at Bootstrap have created. </a:t>
            </a:r>
            <a:r>
              <a:rPr lang="en-US" dirty="0" err="1" smtClean="0"/>
              <a:t>Bootstrap:Physics</a:t>
            </a:r>
            <a:r>
              <a:rPr lang="en-US" dirty="0" smtClean="0"/>
              <a:t> allows your physics teacher to integrate computing into a standard HS Physics class, and Bootstrap:Reactive</a:t>
            </a:r>
            <a:r>
              <a:rPr lang="en-US" baseline="0" dirty="0" smtClean="0"/>
              <a:t> allows your students to go deeper into CS by </a:t>
            </a:r>
            <a:r>
              <a:rPr lang="en-US" i="1" baseline="0" dirty="0" smtClean="0"/>
              <a:t>building on </a:t>
            </a:r>
            <a:r>
              <a:rPr lang="mr-IN" i="1" baseline="0" dirty="0" smtClean="0"/>
              <a:t>–</a:t>
            </a:r>
            <a:r>
              <a:rPr lang="en-US" i="0" baseline="0" dirty="0" smtClean="0"/>
              <a:t> rather than throwing away </a:t>
            </a:r>
            <a:r>
              <a:rPr lang="mr-IN" i="0" baseline="0" dirty="0" smtClean="0"/>
              <a:t>–</a:t>
            </a:r>
            <a:r>
              <a:rPr lang="en-US" i="0" baseline="0" dirty="0" smtClean="0"/>
              <a:t> what they’ve learned. But there’s also a new trend in CS, which is taking over universities and the corporate world: </a:t>
            </a:r>
            <a:r>
              <a:rPr lang="en-US" b="1" i="0" baseline="0" dirty="0" smtClean="0"/>
              <a:t>Data Science</a:t>
            </a:r>
            <a:r>
              <a:rPr lang="en-US" b="1" i="1" baseline="0" dirty="0" smtClean="0"/>
              <a:t>. </a:t>
            </a:r>
            <a:r>
              <a:rPr lang="en-US" b="0" i="0" baseline="0" dirty="0" smtClean="0"/>
              <a:t>Here are just a few screenshots of major institutions that are pushing for Data Science. And now</a:t>
            </a:r>
            <a:r>
              <a:rPr lang="mr-IN" b="0" i="0" baseline="0" dirty="0" smtClean="0"/>
              <a:t>…</a:t>
            </a:r>
            <a:r>
              <a:rPr lang="en-US" b="0" i="0" baseline="0" dirty="0" smtClean="0"/>
              <a:t>Bootstrap is offering an introductory Data Science module for </a:t>
            </a:r>
            <a:r>
              <a:rPr lang="en-US" b="0" i="1" baseline="0" dirty="0" smtClean="0"/>
              <a:t>middle or high school</a:t>
            </a:r>
            <a:r>
              <a:rPr lang="en-US" b="0" i="0" baseline="0" dirty="0" smtClean="0"/>
              <a:t>, which requires no </a:t>
            </a:r>
            <a:r>
              <a:rPr lang="en-US" b="0" i="0" baseline="0" smtClean="0"/>
              <a:t>computing background!</a:t>
            </a:r>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111</a:t>
            </a:fld>
            <a:endParaRPr lang="en-US" altLang="en-US"/>
          </a:p>
        </p:txBody>
      </p:sp>
    </p:spTree>
    <p:extLst>
      <p:ext uri="{BB962C8B-B14F-4D97-AF65-F5344CB8AC3E}">
        <p14:creationId xmlns:p14="http://schemas.microsoft.com/office/powerpoint/2010/main" val="143889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 Id="rId3" Type="http://schemas.openxmlformats.org/officeDocument/2006/relationships/image" Target="../media/image8.tif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6" name="Picture 5" descr="bootstrap-22.jpg"/>
          <p:cNvPicPr>
            <a:picLocks noChangeAspect="1"/>
          </p:cNvPicPr>
          <p:nvPr userDrawn="1"/>
        </p:nvPicPr>
        <p:blipFill>
          <a:blip r:embed="rId2" cstate="screen">
            <a:extLst>
              <a:ext uri="{28A0092B-C50C-407E-A947-70E740481C1C}">
                <a14:useLocalDpi xmlns:a14="http://schemas.microsoft.com/office/drawing/2010/main"/>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6530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654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smtClean="0">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smtClean="0"/>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smtClean="0"/>
              <a:t>Click to edit Master title style</a:t>
            </a:r>
            <a:endParaRPr lang="en-US" dirty="0"/>
          </a:p>
        </p:txBody>
      </p:sp>
      <p:sp>
        <p:nvSpPr>
          <p:cNvPr id="27" name="Content Placeholder 26"/>
          <p:cNvSpPr>
            <a:spLocks noGrp="1"/>
          </p:cNvSpPr>
          <p:nvPr>
            <p:ph idx="1"/>
          </p:nvPr>
        </p:nvSpPr>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sp>
        <p:nvSpPr>
          <p:cNvPr id="8" name="Footer Placeholder 18"/>
          <p:cNvSpPr>
            <a:spLocks noGrp="1"/>
          </p:cNvSpPr>
          <p:nvPr>
            <p:ph type="ftr" sz="quarter" idx="11"/>
          </p:nvPr>
        </p:nvSpPr>
        <p:spPr>
          <a:xfrm>
            <a:off x="152400" y="6473825"/>
            <a:ext cx="3429000" cy="292101"/>
          </a:xfrm>
        </p:spPr>
        <p:txBody>
          <a:bodyPr/>
          <a:lstStyle>
            <a:lvl1pPr>
              <a:defRPr>
                <a:solidFill>
                  <a:srgbClr val="000000"/>
                </a:solidFill>
              </a:defRPr>
            </a:lvl1pPr>
          </a:lstStyle>
          <a:p>
            <a:pPr>
              <a:defRPr/>
            </a:pPr>
            <a:r>
              <a:rPr lang="en-US" dirty="0" err="1" smtClean="0"/>
              <a:t>www.BootstrapWorld.org</a:t>
            </a:r>
            <a:r>
              <a:rPr lang="en-US" dirty="0" smtClean="0"/>
              <a:t>     |    #</a:t>
            </a:r>
            <a:r>
              <a:rPr lang="en-US" dirty="0" err="1" smtClean="0"/>
              <a:t>BootstrapCS</a:t>
            </a:r>
            <a:endParaRPr lang="en-US" dirty="0" smtClean="0"/>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600" y="76200"/>
            <a:ext cx="1570038" cy="1570038"/>
          </a:xfrm>
          <a:prstGeom prst="rect">
            <a:avLst/>
          </a:prstGeom>
        </p:spPr>
      </p:pic>
    </p:spTree>
    <p:extLst>
      <p:ext uri="{BB962C8B-B14F-4D97-AF65-F5344CB8AC3E}">
        <p14:creationId xmlns:p14="http://schemas.microsoft.com/office/powerpoint/2010/main" val="11571645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96191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6447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789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4" name="Picture 1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28600" y="5334000"/>
            <a:ext cx="13366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9144000" cy="6858000"/>
          </a:xfrm>
          <a:prstGeom prst="rect">
            <a:avLst/>
          </a:prstGeom>
        </p:spPr>
      </p:pic>
    </p:spTree>
    <p:extLst>
      <p:ext uri="{BB962C8B-B14F-4D97-AF65-F5344CB8AC3E}">
        <p14:creationId xmlns:p14="http://schemas.microsoft.com/office/powerpoint/2010/main" val="17022741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9054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73559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smtClean="0"/>
              <a:t>Click to edit Master title style</a:t>
            </a:r>
            <a:endParaRPr lang="en-US" dirty="0"/>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818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smtClean="0">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smtClean="0"/>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sp>
        <p:nvSpPr>
          <p:cNvPr id="8" name="Footer Placeholder 18"/>
          <p:cNvSpPr>
            <a:spLocks noGrp="1"/>
          </p:cNvSpPr>
          <p:nvPr>
            <p:ph type="ftr" sz="quarter" idx="11"/>
          </p:nvPr>
        </p:nvSpPr>
        <p:spPr>
          <a:xfrm>
            <a:off x="152400" y="6473825"/>
            <a:ext cx="3429000" cy="292101"/>
          </a:xfrm>
        </p:spPr>
        <p:txBody>
          <a:bodyPr/>
          <a:lstStyle>
            <a:lvl1pPr>
              <a:defRPr>
                <a:solidFill>
                  <a:srgbClr val="000000"/>
                </a:solidFill>
              </a:defRPr>
            </a:lvl1pPr>
          </a:lstStyle>
          <a:p>
            <a:pPr>
              <a:defRPr/>
            </a:pPr>
            <a:r>
              <a:rPr lang="en-US" dirty="0" err="1" smtClean="0"/>
              <a:t>www.BootstrapWorld.org</a:t>
            </a:r>
            <a:r>
              <a:rPr lang="en-US" dirty="0" smtClean="0"/>
              <a:t>     |    #</a:t>
            </a:r>
            <a:r>
              <a:rPr lang="en-US" dirty="0" err="1" smtClean="0"/>
              <a:t>BootstrapCS</a:t>
            </a:r>
            <a:endParaRPr lang="en-US" dirty="0" smtClean="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600" y="76200"/>
            <a:ext cx="1570038" cy="1570038"/>
          </a:xfrm>
          <a:prstGeom prst="rect">
            <a:avLst/>
          </a:prstGeom>
        </p:spPr>
      </p:pic>
    </p:spTree>
    <p:extLst>
      <p:ext uri="{BB962C8B-B14F-4D97-AF65-F5344CB8AC3E}">
        <p14:creationId xmlns:p14="http://schemas.microsoft.com/office/powerpoint/2010/main" val="16649426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smtClean="0">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505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a:solidFill>
                <a:schemeClr val="tx2"/>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smtClean="0"/>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smtClean="0"/>
              <a:t>Click To Edit Master Title Style</a:t>
            </a:r>
            <a:endParaRPr lang="en-US" dirty="0"/>
          </a:p>
        </p:txBody>
      </p:sp>
      <p:sp>
        <p:nvSpPr>
          <p:cNvPr id="28" name="Footer Placeholder 27"/>
          <p:cNvSpPr>
            <a:spLocks noGrp="1"/>
          </p:cNvSpPr>
          <p:nvPr>
            <p:ph type="ftr" sz="quarter" idx="3"/>
          </p:nvPr>
        </p:nvSpPr>
        <p:spPr>
          <a:xfrm>
            <a:off x="152400" y="6477000"/>
            <a:ext cx="3352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smtClean="0"/>
              <a:t>www.BootstrapWorld.org</a:t>
            </a:r>
            <a:r>
              <a:rPr lang="en-US" dirty="0" smtClean="0"/>
              <a:t>     |    #</a:t>
            </a:r>
            <a:r>
              <a:rPr lang="en-US" dirty="0" err="1" smtClean="0"/>
              <a:t>BootstrapCS</a:t>
            </a:r>
            <a:endParaRPr lang="en-US" dirty="0"/>
          </a:p>
        </p:txBody>
      </p:sp>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timing>
    <p:tnLst>
      <p:par>
        <p:cTn id="1" dur="indefinite" restart="never" nodeType="tmRoot"/>
      </p:par>
    </p:tnLst>
  </p:timing>
  <p:hf sldNum="0" hdr="0" dt="0"/>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tiff"/><Relationship Id="rId4" Type="http://schemas.openxmlformats.org/officeDocument/2006/relationships/image" Target="../media/image14.png"/><Relationship Id="rId5" Type="http://schemas.openxmlformats.org/officeDocument/2006/relationships/image" Target="../media/image12.png"/><Relationship Id="rId6"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6.tiff"/><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emf"/></Relationships>
</file>

<file path=ppt/slides/_rels/slide9.xml.rels><?xml version="1.0" encoding="UTF-8" standalone="yes"?>
<Relationships xmlns="http://schemas.openxmlformats.org/package/2006/relationships"><Relationship Id="rId11" Type="http://schemas.openxmlformats.org/officeDocument/2006/relationships/image" Target="../media/image28.tiff"/><Relationship Id="rId12" Type="http://schemas.openxmlformats.org/officeDocument/2006/relationships/image" Target="../media/image29.tiff"/><Relationship Id="rId13" Type="http://schemas.openxmlformats.org/officeDocument/2006/relationships/image" Target="../media/image30.tiff"/><Relationship Id="rId1" Type="http://schemas.openxmlformats.org/officeDocument/2006/relationships/slideLayout" Target="../slideLayouts/slideLayout3.xml"/><Relationship Id="rId2" Type="http://schemas.openxmlformats.org/officeDocument/2006/relationships/image" Target="../media/image19.tiff"/><Relationship Id="rId3" Type="http://schemas.openxmlformats.org/officeDocument/2006/relationships/image" Target="../media/image20.tiff"/><Relationship Id="rId4" Type="http://schemas.openxmlformats.org/officeDocument/2006/relationships/image" Target="../media/image21.tiff"/><Relationship Id="rId5" Type="http://schemas.openxmlformats.org/officeDocument/2006/relationships/image" Target="../media/image22.tiff"/><Relationship Id="rId6" Type="http://schemas.openxmlformats.org/officeDocument/2006/relationships/image" Target="../media/image23.tiff"/><Relationship Id="rId7" Type="http://schemas.openxmlformats.org/officeDocument/2006/relationships/image" Target="../media/image24.tiff"/><Relationship Id="rId8" Type="http://schemas.openxmlformats.org/officeDocument/2006/relationships/image" Target="../media/image25.tiff"/><Relationship Id="rId9" Type="http://schemas.openxmlformats.org/officeDocument/2006/relationships/image" Target="../media/image26.tiff"/><Relationship Id="rId10" Type="http://schemas.openxmlformats.org/officeDocument/2006/relationships/image" Target="../media/image27.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tiff"/><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34.tiff"/><Relationship Id="rId4" Type="http://schemas.openxmlformats.org/officeDocument/2006/relationships/image" Target="../media/image30.tiff"/><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1" Type="http://schemas.openxmlformats.org/officeDocument/2006/relationships/tags" Target="../tags/tag1.xml"/><Relationship Id="rId2"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38.tiff"/><Relationship Id="rId5" Type="http://schemas.openxmlformats.org/officeDocument/2006/relationships/image" Target="../media/image39.tiff"/><Relationship Id="rId1" Type="http://schemas.openxmlformats.org/officeDocument/2006/relationships/tags" Target="../tags/tag2.xml"/><Relationship Id="rId2"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40.tiff"/><Relationship Id="rId1" Type="http://schemas.openxmlformats.org/officeDocument/2006/relationships/tags" Target="../tags/tag3.xml"/><Relationship Id="rId2"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41.tiff"/><Relationship Id="rId5" Type="http://schemas.openxmlformats.org/officeDocument/2006/relationships/image" Target="../media/image42.tiff"/><Relationship Id="rId1" Type="http://schemas.openxmlformats.org/officeDocument/2006/relationships/tags" Target="../tags/tag4.xml"/><Relationship Id="rId2"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code.pyret.org/" TargetMode="External"/><Relationship Id="rId3" Type="http://schemas.openxmlformats.org/officeDocument/2006/relationships/hyperlink" Target="http://www.BootstrapWorld.org/material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ode.pyret.org/editor#share=0BzzMl1BJlJDkZmxmNkliQ3RFZ2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ode.pyret.org/editor#share=0BzzMl1BJlJDkek5OQWtzVFdkaWc"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ode.pyret.org/editor#share=0BzzMl1BJlJDkLVduMEtsSFRKLVE"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3.tif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ode.pyret.org/editor#share=0BzzMl1BJlJDkWk01QktmVXZzS1E" TargetMode="External"/><Relationship Id="rId3" Type="http://schemas.openxmlformats.org/officeDocument/2006/relationships/image" Target="../media/image43.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3.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3.tif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4.tif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code.pyret.org/editor#share=0BzzMl1BJlJDkNnlKOE84QUlUZVk"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1.tif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1.tif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2.tiff"/><Relationship Id="rId3" Type="http://schemas.openxmlformats.org/officeDocument/2006/relationships/image" Target="../media/image45.tif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47.tiff"/><Relationship Id="rId4" Type="http://schemas.openxmlformats.org/officeDocument/2006/relationships/image" Target="../media/image18.emf"/><Relationship Id="rId1" Type="http://schemas.openxmlformats.org/officeDocument/2006/relationships/slideLayout" Target="../slideLayouts/slideLayout11.xml"/><Relationship Id="rId2" Type="http://schemas.openxmlformats.org/officeDocument/2006/relationships/image" Target="../media/image46.tif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code.pyret.org/editor#share=0BzzMl1BJlJDkWmcycFB1WTVRc3M"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s://code.pyret.org/editor#share=0BzzMl1BJlJDkQ3c4SDlDS1BaLWM"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9.tif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0.tif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code.pyret.org/editor#share=0BzzMl1BJlJDkNkEtSXdzeXUyMGs"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s://code.pyret.org/editor#share=0BzzMl1BJlJDkSXNaU185LVZ3VE0"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1.tif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5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hyperlink" Target="https://code.pyret.org/editor#share=0BzzMl1BJlJDkSXNaU185LVZ3VE0" TargetMode="External"/><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code.pyret.org/editor#share=0BzzMl1BJlJDkR2JlQzdIRXdZemM"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code.pyret.org/editor#share=0BzzMl1BJlJDkM0dQODJZVHBVSjQ"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jpeg"/><Relationship Id="rId6" Type="http://schemas.openxmlformats.org/officeDocument/2006/relationships/image" Target="../media/image58.tiff"/><Relationship Id="rId1" Type="http://schemas.openxmlformats.org/officeDocument/2006/relationships/slideLayout" Target="../slideLayouts/slideLayout11.xml"/><Relationship Id="rId2" Type="http://schemas.openxmlformats.org/officeDocument/2006/relationships/notesSlide" Target="../notesSlides/notesSlide4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9.png"/><Relationship Id="rId3" Type="http://schemas.openxmlformats.org/officeDocument/2006/relationships/image" Target="../media/image6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9722666">
            <a:off x="1745727" y="1949826"/>
            <a:ext cx="5486400" cy="2400657"/>
          </a:xfrm>
          <a:prstGeom prst="rect">
            <a:avLst/>
          </a:prstGeom>
          <a:noFill/>
        </p:spPr>
        <p:txBody>
          <a:bodyPr wrap="square" rtlCol="0">
            <a:spAutoFit/>
          </a:bodyPr>
          <a:lstStyle/>
          <a:p>
            <a:r>
              <a:rPr lang="en-US" sz="15000" b="1" dirty="0" smtClean="0">
                <a:solidFill>
                  <a:schemeClr val="tx1">
                    <a:alpha val="75000"/>
                  </a:schemeClr>
                </a:solidFill>
              </a:rPr>
              <a:t>BETA</a:t>
            </a:r>
            <a:endParaRPr lang="en-US" sz="15000" b="1" dirty="0">
              <a:solidFill>
                <a:schemeClr val="tx1">
                  <a:alpha val="75000"/>
                </a:schemeClr>
              </a:solidFill>
            </a:endParaRPr>
          </a:p>
        </p:txBody>
      </p:sp>
      <p:pic>
        <p:nvPicPr>
          <p:cNvPr id="5" name="Picture 1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 y="6248400"/>
            <a:ext cx="2083329" cy="60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86103" y="5996226"/>
            <a:ext cx="4257897" cy="861774"/>
          </a:xfrm>
          <a:prstGeom prst="rect">
            <a:avLst/>
          </a:prstGeom>
          <a:noFill/>
        </p:spPr>
        <p:txBody>
          <a:bodyPr wrap="none" rtlCol="0">
            <a:spAutoFit/>
          </a:bodyPr>
          <a:lstStyle/>
          <a:p>
            <a:r>
              <a:rPr lang="en-US" sz="5000" b="1" dirty="0" err="1" smtClean="0">
                <a:latin typeface="Century Gothic" charset="0"/>
                <a:ea typeface="Century Gothic" charset="0"/>
                <a:cs typeface="Century Gothic" charset="0"/>
              </a:rPr>
              <a:t>DataScience</a:t>
            </a:r>
            <a:endParaRPr lang="en-US" sz="5000" b="1" dirty="0">
              <a:latin typeface="Century Gothic" charset="0"/>
              <a:ea typeface="Century Gothic" charset="0"/>
              <a:cs typeface="Century Gothic"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051077" y="2590800"/>
            <a:ext cx="3140312" cy="1981200"/>
            <a:chOff x="2051077" y="2590800"/>
            <a:chExt cx="3140312" cy="198120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51077" y="2590800"/>
              <a:ext cx="2368523" cy="1981200"/>
            </a:xfrm>
            <a:prstGeom prst="rect">
              <a:avLst/>
            </a:prstGeom>
          </p:spPr>
        </p:pic>
        <p:sp>
          <p:nvSpPr>
            <p:cNvPr id="4" name="TextBox 3"/>
            <p:cNvSpPr txBox="1"/>
            <p:nvPr/>
          </p:nvSpPr>
          <p:spPr>
            <a:xfrm>
              <a:off x="4343400" y="3350567"/>
              <a:ext cx="847989" cy="461665"/>
            </a:xfrm>
            <a:prstGeom prst="rect">
              <a:avLst/>
            </a:prstGeom>
            <a:noFill/>
          </p:spPr>
          <p:txBody>
            <a:bodyPr wrap="none" rtlCol="0">
              <a:spAutoFit/>
            </a:bodyPr>
            <a:lstStyle/>
            <a:p>
              <a:r>
                <a:rPr lang="en-US" smtClean="0">
                  <a:solidFill>
                    <a:schemeClr val="bg1"/>
                  </a:solidFill>
                </a:rPr>
                <a:t>2011</a:t>
              </a:r>
              <a:endParaRPr lang="en-US" dirty="0">
                <a:solidFill>
                  <a:schemeClr val="bg1"/>
                </a:solidFill>
              </a:endParaRPr>
            </a:p>
          </p:txBody>
        </p:sp>
      </p:grpSp>
      <p:pic>
        <p:nvPicPr>
          <p:cNvPr id="6" name="Picture 5"/>
          <p:cNvPicPr>
            <a:picLocks noChangeAspect="1"/>
          </p:cNvPicPr>
          <p:nvPr/>
        </p:nvPicPr>
        <p:blipFill>
          <a:blip r:embed="rId4"/>
          <a:stretch>
            <a:fillRect/>
          </a:stretch>
        </p:blipFill>
        <p:spPr>
          <a:xfrm>
            <a:off x="1905000" y="7010400"/>
            <a:ext cx="3286389" cy="14883324"/>
          </a:xfrm>
          <a:prstGeom prst="rect">
            <a:avLst/>
          </a:prstGeom>
        </p:spPr>
      </p:pic>
      <p:pic>
        <p:nvPicPr>
          <p:cNvPr id="10" name="Picture 1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grpSp>
        <p:nvGrpSpPr>
          <p:cNvPr id="12" name="Group 11"/>
          <p:cNvGrpSpPr/>
          <p:nvPr/>
        </p:nvGrpSpPr>
        <p:grpSpPr>
          <a:xfrm>
            <a:off x="203200" y="1335088"/>
            <a:ext cx="8559800" cy="4913312"/>
            <a:chOff x="203200" y="1335088"/>
            <a:chExt cx="8559800" cy="4913312"/>
          </a:xfrm>
        </p:grpSpPr>
        <p:pic>
          <p:nvPicPr>
            <p:cNvPr id="14" name="Picture 24"/>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Callout 1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 name="Oval Callout 16"/>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8" name="Oval Callout 17"/>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9" name="Oval Callout 18"/>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0" name="Oval Callout 19"/>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1" name="Oval Callout 20"/>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3" name="Oval Callout 22"/>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5" name="Oval Callout 2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7" name="Oval Callout 26"/>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8" name="Oval Callout 27"/>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9" name="Oval Callout 28"/>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0" name="Oval Callout 29"/>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1" name="Oval Callout 30"/>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3" name="Oval Callout 32"/>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Oval Callout 33"/>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Oval Callout 35"/>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7" name="Rectangle 36"/>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20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4.07407E-6 L -0.00469 -3.21829 " pathEditMode="relative" rAng="0" ptsTypes="AA">
                                      <p:cBhvr>
                                        <p:cTn id="6" dur="5000" fill="hold"/>
                                        <p:tgtEl>
                                          <p:spTgt spid="6"/>
                                        </p:tgtEl>
                                        <p:attrNameLst>
                                          <p:attrName>ppt_x</p:attrName>
                                          <p:attrName>ppt_y</p:attrName>
                                        </p:attrNameLst>
                                      </p:cBhvr>
                                      <p:rCtr x="-243" y="-160926"/>
                                    </p:animMotion>
                                  </p:childTnLst>
                                </p:cTn>
                              </p:par>
                              <p:par>
                                <p:cTn id="7" presetID="10" presetClass="exit" presetSubtype="0" fill="hold" nodeType="withEffect">
                                  <p:stCondLst>
                                    <p:cond delay="1000"/>
                                  </p:stCondLst>
                                  <p:childTnLst>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grpSp>
        <p:nvGrpSpPr>
          <p:cNvPr id="8" name="Group 7"/>
          <p:cNvGrpSpPr/>
          <p:nvPr/>
        </p:nvGrpSpPr>
        <p:grpSpPr>
          <a:xfrm>
            <a:off x="2209800" y="2667000"/>
            <a:ext cx="2981589" cy="2133600"/>
            <a:chOff x="2209800" y="2873499"/>
            <a:chExt cx="2981589" cy="2133600"/>
          </a:xfrm>
        </p:grpSpPr>
        <p:pic>
          <p:nvPicPr>
            <p:cNvPr id="9" name="Picture 8"/>
            <p:cNvPicPr>
              <a:picLocks noChangeAspect="1"/>
            </p:cNvPicPr>
            <p:nvPr/>
          </p:nvPicPr>
          <p:blipFill>
            <a:blip r:embed="rId4"/>
            <a:stretch>
              <a:fillRect/>
            </a:stretch>
          </p:blipFill>
          <p:spPr>
            <a:xfrm>
              <a:off x="2209800" y="2873499"/>
              <a:ext cx="2133600" cy="2133600"/>
            </a:xfrm>
            <a:prstGeom prst="rect">
              <a:avLst/>
            </a:prstGeom>
          </p:spPr>
        </p:pic>
        <p:sp>
          <p:nvSpPr>
            <p:cNvPr id="11" name="TextBox 10"/>
            <p:cNvSpPr txBox="1"/>
            <p:nvPr/>
          </p:nvSpPr>
          <p:spPr>
            <a:xfrm>
              <a:off x="4320638" y="3567533"/>
              <a:ext cx="870751" cy="461665"/>
            </a:xfrm>
            <a:prstGeom prst="rect">
              <a:avLst/>
            </a:prstGeom>
            <a:noFill/>
          </p:spPr>
          <p:txBody>
            <a:bodyPr wrap="none" rtlCol="0">
              <a:spAutoFit/>
            </a:bodyPr>
            <a:lstStyle/>
            <a:p>
              <a:r>
                <a:rPr lang="en-US" dirty="0" smtClean="0">
                  <a:solidFill>
                    <a:schemeClr val="bg1"/>
                  </a:solidFill>
                </a:rPr>
                <a:t>2017</a:t>
              </a:r>
              <a:endParaRPr lang="en-US" dirty="0">
                <a:solidFill>
                  <a:schemeClr val="bg1"/>
                </a:solidFill>
              </a:endParaRPr>
            </a:p>
          </p:txBody>
        </p:sp>
      </p:grpSp>
    </p:spTree>
    <p:extLst>
      <p:ext uri="{BB962C8B-B14F-4D97-AF65-F5344CB8AC3E}">
        <p14:creationId xmlns:p14="http://schemas.microsoft.com/office/powerpoint/2010/main" val="210057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What does “Beta” mean?</a:t>
            </a:r>
            <a:endParaRPr lang="en-US" dirty="0"/>
          </a:p>
        </p:txBody>
      </p:sp>
      <p:sp>
        <p:nvSpPr>
          <p:cNvPr id="18434" name="Content Placeholder 2"/>
          <p:cNvSpPr>
            <a:spLocks noGrp="1"/>
          </p:cNvSpPr>
          <p:nvPr>
            <p:ph idx="1"/>
          </p:nvPr>
        </p:nvSpPr>
        <p:spPr/>
        <p:txBody>
          <a:bodyPr/>
          <a:lstStyle/>
          <a:p>
            <a:pPr>
              <a:lnSpc>
                <a:spcPct val="200000"/>
              </a:lnSpc>
            </a:pPr>
            <a:r>
              <a:rPr lang="en-US" altLang="en-US" dirty="0" smtClean="0">
                <a:ea typeface="ＭＳ Ｐゴシック" charset="-128"/>
                <a:cs typeface="Helvetica" charset="0"/>
              </a:rPr>
              <a:t>It’s not finished!</a:t>
            </a:r>
            <a:endParaRPr lang="en-US" altLang="en-US" dirty="0">
              <a:ea typeface="ＭＳ Ｐゴシック" charset="-128"/>
              <a:cs typeface="Helvetica" charset="0"/>
            </a:endParaRPr>
          </a:p>
          <a:p>
            <a:pPr>
              <a:lnSpc>
                <a:spcPct val="200000"/>
              </a:lnSpc>
            </a:pPr>
            <a:r>
              <a:rPr lang="en-US" altLang="en-US" dirty="0" smtClean="0">
                <a:ea typeface="ＭＳ Ｐゴシック" charset="-128"/>
                <a:cs typeface="Helvetica" charset="0"/>
              </a:rPr>
              <a:t>There are going to be </a:t>
            </a:r>
            <a:r>
              <a:rPr lang="en-US" altLang="en-US" dirty="0" smtClean="0">
                <a:ea typeface="ＭＳ Ｐゴシック" charset="-128"/>
                <a:cs typeface="Helvetica" charset="0"/>
              </a:rPr>
              <a:t>mistakes</a:t>
            </a:r>
            <a:endParaRPr lang="en-US" altLang="en-US" dirty="0">
              <a:ea typeface="ＭＳ Ｐゴシック" charset="-128"/>
              <a:cs typeface="Helvetica" charset="0"/>
            </a:endParaRPr>
          </a:p>
          <a:p>
            <a:pPr>
              <a:lnSpc>
                <a:spcPct val="200000"/>
              </a:lnSpc>
            </a:pPr>
            <a:r>
              <a:rPr lang="en-US" altLang="en-US" dirty="0" smtClean="0">
                <a:ea typeface="ＭＳ Ｐゴシック" charset="-128"/>
                <a:cs typeface="Helvetica" charset="0"/>
              </a:rPr>
              <a:t>We don’t have all the answers</a:t>
            </a:r>
            <a:endParaRPr lang="en-US" altLang="en-US" dirty="0">
              <a:ea typeface="ＭＳ Ｐゴシック" charset="-128"/>
              <a:cs typeface="Helvetica" charset="0"/>
            </a:endParaRPr>
          </a:p>
          <a:p>
            <a:pPr>
              <a:lnSpc>
                <a:spcPct val="200000"/>
              </a:lnSpc>
            </a:pPr>
            <a:r>
              <a:rPr lang="en-US" altLang="en-US" b="1" dirty="0" smtClean="0">
                <a:ea typeface="ＭＳ Ｐゴシック" charset="-128"/>
                <a:cs typeface="Helvetica" charset="0"/>
              </a:rPr>
              <a:t>You</a:t>
            </a:r>
            <a:r>
              <a:rPr lang="en-US" altLang="en-US" dirty="0" smtClean="0">
                <a:ea typeface="ＭＳ Ｐゴシック" charset="-128"/>
                <a:cs typeface="Helvetica" charset="0"/>
              </a:rPr>
              <a:t> will </a:t>
            </a:r>
            <a:r>
              <a:rPr lang="en-US" altLang="en-US" dirty="0" smtClean="0">
                <a:ea typeface="ＭＳ Ｐゴシック" charset="-128"/>
                <a:cs typeface="Helvetica" charset="0"/>
              </a:rPr>
              <a:t>set </a:t>
            </a:r>
            <a:r>
              <a:rPr lang="en-US" altLang="en-US" dirty="0" smtClean="0">
                <a:ea typeface="ＭＳ Ｐゴシック" charset="-128"/>
                <a:cs typeface="Helvetica" charset="0"/>
              </a:rPr>
              <a:t>the direction for </a:t>
            </a:r>
            <a:r>
              <a:rPr lang="en-US" altLang="en-US" dirty="0" smtClean="0">
                <a:ea typeface="ＭＳ Ｐゴシック" charset="-128"/>
                <a:cs typeface="Helvetica" charset="0"/>
              </a:rPr>
              <a:t>the course</a:t>
            </a:r>
            <a:endParaRPr lang="en-US" altLang="en-US" i="1" dirty="0">
              <a:ea typeface="ＭＳ Ｐゴシック" charset="-128"/>
              <a:cs typeface="Helvetica"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5625398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Goals for this Workshop</a:t>
            </a:r>
            <a:endParaRPr lang="en-US" dirty="0"/>
          </a:p>
        </p:txBody>
      </p:sp>
      <p:sp>
        <p:nvSpPr>
          <p:cNvPr id="18434" name="Content Placeholder 2"/>
          <p:cNvSpPr>
            <a:spLocks noGrp="1"/>
          </p:cNvSpPr>
          <p:nvPr>
            <p:ph idx="1"/>
          </p:nvPr>
        </p:nvSpPr>
        <p:spPr/>
        <p:txBody>
          <a:bodyPr/>
          <a:lstStyle/>
          <a:p>
            <a:pPr>
              <a:lnSpc>
                <a:spcPct val="150000"/>
              </a:lnSpc>
            </a:pPr>
            <a:r>
              <a:rPr lang="en-US" altLang="en-US" dirty="0" smtClean="0">
                <a:ea typeface="ＭＳ Ｐゴシック" charset="-128"/>
                <a:cs typeface="Helvetica" charset="0"/>
              </a:rPr>
              <a:t>Understand what “Data Science” is, </a:t>
            </a:r>
            <a:r>
              <a:rPr lang="en-US" altLang="en-US" dirty="0" smtClean="0">
                <a:ea typeface="ＭＳ Ｐゴシック" charset="-128"/>
                <a:cs typeface="Helvetica" charset="0"/>
              </a:rPr>
              <a:t>why it </a:t>
            </a:r>
            <a:r>
              <a:rPr lang="en-US" altLang="en-US" dirty="0" smtClean="0">
                <a:ea typeface="ＭＳ Ｐゴシック" charset="-128"/>
                <a:cs typeface="Helvetica" charset="0"/>
              </a:rPr>
              <a:t>matters</a:t>
            </a:r>
            <a:endParaRPr lang="en-US" altLang="en-US" dirty="0">
              <a:ea typeface="ＭＳ Ｐゴシック" charset="-128"/>
              <a:cs typeface="Helvetica" charset="0"/>
            </a:endParaRPr>
          </a:p>
          <a:p>
            <a:pPr>
              <a:lnSpc>
                <a:spcPct val="150000"/>
              </a:lnSpc>
            </a:pPr>
            <a:r>
              <a:rPr lang="en-US" altLang="en-US" dirty="0">
                <a:ea typeface="ＭＳ Ｐゴシック" charset="-128"/>
                <a:cs typeface="Helvetica" charset="0"/>
              </a:rPr>
              <a:t>Get comfortable with </a:t>
            </a:r>
            <a:r>
              <a:rPr lang="en-US" altLang="en-US" dirty="0" smtClean="0">
                <a:ea typeface="ＭＳ Ｐゴシック" charset="-128"/>
                <a:cs typeface="Helvetica" charset="0"/>
              </a:rPr>
              <a:t>programming in </a:t>
            </a:r>
            <a:r>
              <a:rPr lang="en-US" altLang="en-US" dirty="0" err="1" smtClean="0">
                <a:ea typeface="ＭＳ Ｐゴシック" charset="-128"/>
                <a:cs typeface="Helvetica" charset="0"/>
              </a:rPr>
              <a:t>Pyret</a:t>
            </a:r>
            <a:endParaRPr lang="en-US" altLang="en-US" dirty="0">
              <a:ea typeface="ＭＳ Ｐゴシック" charset="-128"/>
              <a:cs typeface="Helvetica" charset="0"/>
            </a:endParaRP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a:t>
            </a:r>
            <a:r>
              <a:rPr lang="en-US" altLang="en-US" dirty="0" smtClean="0">
                <a:ea typeface="ＭＳ Ｐゴシック" charset="-128"/>
                <a:cs typeface="Helvetica" charset="0"/>
              </a:rPr>
              <a:t>pedagogy</a:t>
            </a:r>
          </a:p>
          <a:p>
            <a:pPr>
              <a:lnSpc>
                <a:spcPct val="150000"/>
              </a:lnSpc>
            </a:pPr>
            <a:r>
              <a:rPr lang="en-US" altLang="en-US" i="1" dirty="0" smtClean="0">
                <a:ea typeface="ＭＳ Ｐゴシック" charset="-128"/>
                <a:cs typeface="Helvetica" charset="0"/>
              </a:rPr>
              <a:t>Get your feedback</a:t>
            </a:r>
            <a:endParaRPr lang="en-US" altLang="en-US" i="1" dirty="0">
              <a:ea typeface="ＭＳ Ｐゴシック" charset="-128"/>
              <a:cs typeface="Helvetica"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What is Data Science?</a:t>
            </a:r>
            <a:endParaRPr lang="en-US" dirty="0"/>
          </a:p>
        </p:txBody>
      </p:sp>
      <p:sp>
        <p:nvSpPr>
          <p:cNvPr id="4" name="Content Placeholder 3"/>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Challenges for K12</a:t>
            </a:r>
            <a:endParaRPr lang="en-US" dirty="0"/>
          </a:p>
        </p:txBody>
      </p:sp>
      <p:sp>
        <p:nvSpPr>
          <p:cNvPr id="3" name="Content Placeholder 2"/>
          <p:cNvSpPr>
            <a:spLocks noGrp="1"/>
          </p:cNvSpPr>
          <p:nvPr>
            <p:ph idx="1"/>
          </p:nvPr>
        </p:nvSpPr>
        <p:spPr>
          <a:xfrm>
            <a:off x="304800" y="1554163"/>
            <a:ext cx="8686800" cy="4525962"/>
          </a:xfrm>
        </p:spPr>
        <p:txBody>
          <a:bodyPr/>
          <a:lstStyle/>
          <a:p>
            <a:pPr>
              <a:lnSpc>
                <a:spcPct val="150000"/>
              </a:lnSpc>
            </a:pPr>
            <a:r>
              <a:rPr lang="en-US" altLang="en-US" dirty="0">
                <a:ea typeface="ＭＳ Ｐゴシック" charset="-128"/>
                <a:cs typeface="Helvetica" charset="0"/>
              </a:rPr>
              <a:t>Professional DS tools aren’t student-friendly</a:t>
            </a:r>
          </a:p>
          <a:p>
            <a:pPr>
              <a:lnSpc>
                <a:spcPct val="150000"/>
              </a:lnSpc>
            </a:pPr>
            <a:r>
              <a:rPr lang="en-US" altLang="en-US" dirty="0" smtClean="0">
                <a:ea typeface="ＭＳ Ｐゴシック" charset="-128"/>
                <a:cs typeface="Helvetica" charset="0"/>
              </a:rPr>
              <a:t>Non-DS </a:t>
            </a:r>
            <a:r>
              <a:rPr lang="en-US" altLang="en-US" dirty="0" smtClean="0">
                <a:ea typeface="ＭＳ Ｐゴシック" charset="-128"/>
                <a:cs typeface="Helvetica" charset="0"/>
              </a:rPr>
              <a:t>languages are cumbersome</a:t>
            </a:r>
          </a:p>
          <a:p>
            <a:pPr lvl="1">
              <a:lnSpc>
                <a:spcPct val="150000"/>
              </a:lnSpc>
            </a:pPr>
            <a:r>
              <a:rPr lang="en-US" altLang="en-US" dirty="0" smtClean="0">
                <a:ea typeface="ＭＳ Ｐゴシック" charset="-128"/>
                <a:cs typeface="Helvetica" charset="0"/>
              </a:rPr>
              <a:t>Importing data is messy</a:t>
            </a:r>
            <a:endParaRPr lang="en-US" altLang="en-US" dirty="0" smtClean="0">
              <a:ea typeface="ＭＳ Ｐゴシック" charset="-128"/>
              <a:cs typeface="Helvetica" charset="0"/>
            </a:endParaRPr>
          </a:p>
          <a:p>
            <a:pPr lvl="1">
              <a:lnSpc>
                <a:spcPct val="150000"/>
              </a:lnSpc>
            </a:pPr>
            <a:r>
              <a:rPr lang="en-US" altLang="en-US" dirty="0" smtClean="0">
                <a:ea typeface="ＭＳ Ｐゴシック" charset="-128"/>
                <a:cs typeface="Helvetica" charset="0"/>
              </a:rPr>
              <a:t>Batteries not included (plotting, stats)</a:t>
            </a:r>
          </a:p>
          <a:p>
            <a:pPr lvl="1">
              <a:lnSpc>
                <a:spcPct val="150000"/>
              </a:lnSpc>
            </a:pPr>
            <a:r>
              <a:rPr lang="en-US" altLang="en-US" dirty="0" smtClean="0">
                <a:ea typeface="ＭＳ Ｐゴシック" charset="-128"/>
                <a:cs typeface="Helvetica" charset="0"/>
              </a:rPr>
              <a:t>Loops </a:t>
            </a:r>
            <a:r>
              <a:rPr lang="en-US" altLang="en-US" dirty="0" smtClean="0">
                <a:ea typeface="ＭＳ Ｐゴシック" charset="-128"/>
                <a:cs typeface="Helvetica" charset="0"/>
              </a:rPr>
              <a:t>and arrays make for a high floor!</a:t>
            </a:r>
            <a:endParaRPr lang="en-US" altLang="en-US" dirty="0" smtClean="0">
              <a:ea typeface="ＭＳ Ｐゴシック" charset="-128"/>
              <a:cs typeface="Helvetica" charset="0"/>
            </a:endParaRPr>
          </a:p>
          <a:p>
            <a:pPr>
              <a:spcBef>
                <a:spcPts val="1600"/>
              </a:spcBef>
            </a:pPr>
            <a:r>
              <a:rPr lang="en-US" altLang="en-US" dirty="0" smtClean="0">
                <a:ea typeface="ＭＳ Ｐゴシック" charset="-128"/>
                <a:cs typeface="Helvetica" charset="0"/>
              </a:rPr>
              <a:t>Mixing off-the-shelf tools means </a:t>
            </a:r>
            <a:r>
              <a:rPr lang="en-US" altLang="en-US" dirty="0" smtClean="0">
                <a:ea typeface="ＭＳ Ｐゴシック" charset="-128"/>
                <a:cs typeface="Helvetica" charset="0"/>
              </a:rPr>
              <a:t>teachers </a:t>
            </a:r>
            <a:r>
              <a:rPr lang="en-US" altLang="en-US" dirty="0" smtClean="0">
                <a:ea typeface="ＭＳ Ｐゴシック" charset="-128"/>
                <a:cs typeface="Helvetica" charset="0"/>
              </a:rPr>
              <a:t>must spend </a:t>
            </a:r>
            <a:r>
              <a:rPr lang="en-US" altLang="en-US" dirty="0" smtClean="0">
                <a:ea typeface="ＭＳ Ｐゴシック" charset="-128"/>
                <a:cs typeface="Helvetica" charset="0"/>
              </a:rPr>
              <a:t>time putting the pieces together.</a:t>
            </a:r>
            <a:endParaRPr lang="en-US" altLang="en-US" dirty="0">
              <a:ea typeface="ＭＳ Ｐゴシック" charset="-128"/>
              <a:cs typeface="Helvetica" charset="0"/>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406831"/>
          </a:xfrm>
          <a:prstGeom prst="rect">
            <a:avLst/>
          </a:prstGeom>
        </p:spPr>
      </p:pic>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7960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Bootstrap’s Solution</a:t>
            </a:r>
            <a:endParaRPr lang="en-US" dirty="0"/>
          </a:p>
        </p:txBody>
      </p:sp>
      <p:sp>
        <p:nvSpPr>
          <p:cNvPr id="3" name="Content Placeholder 2"/>
          <p:cNvSpPr>
            <a:spLocks noGrp="1"/>
          </p:cNvSpPr>
          <p:nvPr>
            <p:ph idx="1"/>
          </p:nvPr>
        </p:nvSpPr>
        <p:spPr/>
        <p:txBody>
          <a:bodyPr/>
          <a:lstStyle/>
          <a:p>
            <a:pPr>
              <a:lnSpc>
                <a:spcPct val="200000"/>
              </a:lnSpc>
            </a:pPr>
            <a:r>
              <a:rPr lang="en-US" altLang="en-US" sz="2400" dirty="0" smtClean="0">
                <a:ea typeface="ＭＳ Ｐゴシック" charset="-128"/>
                <a:cs typeface="Helvetica" charset="0"/>
              </a:rPr>
              <a:t>Build a DS tool made for learning!</a:t>
            </a:r>
            <a:endParaRPr lang="en-US" altLang="en-US" sz="2400" dirty="0">
              <a:ea typeface="ＭＳ Ｐゴシック" charset="-128"/>
              <a:cs typeface="Helvetica" charset="0"/>
            </a:endParaRPr>
          </a:p>
          <a:p>
            <a:pPr>
              <a:lnSpc>
                <a:spcPct val="200000"/>
              </a:lnSpc>
            </a:pPr>
            <a:r>
              <a:rPr lang="en-US" altLang="en-US" sz="2400" dirty="0" smtClean="0">
                <a:ea typeface="ＭＳ Ｐゴシック" charset="-128"/>
                <a:cs typeface="Helvetica" charset="0"/>
              </a:rPr>
              <a:t>Easy importing from Google Sheets</a:t>
            </a:r>
          </a:p>
          <a:p>
            <a:pPr>
              <a:lnSpc>
                <a:spcPct val="200000"/>
              </a:lnSpc>
            </a:pPr>
            <a:r>
              <a:rPr lang="en-US" altLang="en-US" sz="2400" dirty="0">
                <a:ea typeface="ＭＳ Ｐゴシック" charset="-128"/>
                <a:cs typeface="Helvetica" charset="0"/>
              </a:rPr>
              <a:t>Make tables as easy as numbers</a:t>
            </a:r>
          </a:p>
          <a:p>
            <a:pPr>
              <a:lnSpc>
                <a:spcPct val="200000"/>
              </a:lnSpc>
            </a:pPr>
            <a:r>
              <a:rPr lang="en-US" altLang="en-US" sz="2400" dirty="0" smtClean="0">
                <a:ea typeface="ＭＳ Ｐゴシック" charset="-128"/>
                <a:cs typeface="Helvetica" charset="0"/>
              </a:rPr>
              <a:t>If tables are </a:t>
            </a:r>
            <a:r>
              <a:rPr lang="en-US" altLang="en-US" sz="2400" i="1" dirty="0" smtClean="0">
                <a:ea typeface="ＭＳ Ｐゴシック" charset="-128"/>
                <a:cs typeface="Helvetica" charset="0"/>
              </a:rPr>
              <a:t>values</a:t>
            </a:r>
            <a:r>
              <a:rPr lang="en-US" altLang="en-US" sz="2400" dirty="0" smtClean="0">
                <a:ea typeface="ＭＳ Ｐゴシック" charset="-128"/>
                <a:cs typeface="Helvetica" charset="0"/>
              </a:rPr>
              <a:t>, queries are </a:t>
            </a:r>
            <a:r>
              <a:rPr lang="en-US" altLang="en-US" sz="2400" i="1" dirty="0" smtClean="0">
                <a:ea typeface="ＭＳ Ｐゴシック" charset="-128"/>
                <a:cs typeface="Helvetica" charset="0"/>
              </a:rPr>
              <a:t>expressions</a:t>
            </a:r>
          </a:p>
          <a:p>
            <a:pPr lvl="1">
              <a:lnSpc>
                <a:spcPct val="200000"/>
              </a:lnSpc>
              <a:buFont typeface="Wingdings" charset="2"/>
              <a:buChar char="Ø"/>
            </a:pPr>
            <a:r>
              <a:rPr lang="en-US" altLang="en-US" sz="2000" dirty="0" smtClean="0">
                <a:ea typeface="ＭＳ Ｐゴシック" charset="-128"/>
                <a:cs typeface="Helvetica" charset="0"/>
              </a:rPr>
              <a:t>You can teach a real DS course </a:t>
            </a:r>
            <a:r>
              <a:rPr lang="mr-IN" altLang="en-US" sz="2000" dirty="0" smtClean="0">
                <a:ea typeface="ＭＳ Ｐゴシック" charset="-128"/>
                <a:cs typeface="Helvetica" charset="0"/>
              </a:rPr>
              <a:t>–</a:t>
            </a:r>
            <a:r>
              <a:rPr lang="en-US" altLang="en-US" sz="2000" dirty="0" smtClean="0">
                <a:ea typeface="ＭＳ Ｐゴシック" charset="-128"/>
                <a:cs typeface="Helvetica" charset="0"/>
              </a:rPr>
              <a:t> </a:t>
            </a:r>
            <a:r>
              <a:rPr lang="en-US" altLang="en-US" sz="2000" i="1" dirty="0" smtClean="0">
                <a:ea typeface="ＭＳ Ｐゴシック" charset="-128"/>
                <a:cs typeface="Helvetica" charset="0"/>
              </a:rPr>
              <a:t>with #</a:t>
            </a:r>
            <a:r>
              <a:rPr lang="en-US" altLang="en-US" sz="2000" i="1" dirty="0" err="1" smtClean="0">
                <a:ea typeface="ＭＳ Ｐゴシック" charset="-128"/>
                <a:cs typeface="Helvetica" charset="0"/>
              </a:rPr>
              <a:t>NoLoops</a:t>
            </a:r>
            <a:r>
              <a:rPr lang="en-US" altLang="en-US" sz="2000" i="1" dirty="0" smtClean="0">
                <a:ea typeface="ＭＳ Ｐゴシック" charset="-128"/>
                <a:cs typeface="Helvetica" charset="0"/>
              </a:rPr>
              <a:t> and #</a:t>
            </a:r>
            <a:r>
              <a:rPr lang="en-US" altLang="en-US" sz="2000" i="1" dirty="0" err="1" smtClean="0">
                <a:ea typeface="ＭＳ Ｐゴシック" charset="-128"/>
                <a:cs typeface="Helvetica" charset="0"/>
              </a:rPr>
              <a:t>NoArrays</a:t>
            </a:r>
            <a:r>
              <a:rPr lang="en-US" altLang="en-US" sz="2000" i="1" dirty="0" smtClean="0">
                <a:ea typeface="ＭＳ Ｐゴシック" charset="-128"/>
                <a:cs typeface="Helvetica" charset="0"/>
              </a:rPr>
              <a:t>!</a:t>
            </a:r>
            <a:endParaRPr lang="en-US" altLang="en-US" sz="2000" i="1" dirty="0" smtClean="0">
              <a:ea typeface="ＭＳ Ｐゴシック" charset="-128"/>
              <a:cs typeface="Helvetica" charset="0"/>
            </a:endParaRPr>
          </a:p>
          <a:p>
            <a:pPr>
              <a:lnSpc>
                <a:spcPct val="200000"/>
              </a:lnSpc>
            </a:pPr>
            <a:r>
              <a:rPr lang="en-US" altLang="en-US" sz="2400" dirty="0" smtClean="0">
                <a:ea typeface="ＭＳ Ｐゴシック" charset="-128"/>
                <a:cs typeface="Helvetica" charset="0"/>
              </a:rPr>
              <a:t>But getting the tool right is only half of the equation</a:t>
            </a:r>
            <a:r>
              <a:rPr lang="mr-IN" altLang="en-US" sz="2400" dirty="0" smtClean="0">
                <a:ea typeface="ＭＳ Ｐゴシック" charset="-128"/>
                <a:cs typeface="Helvetica" charset="0"/>
              </a:rPr>
              <a:t>…</a:t>
            </a:r>
            <a:endParaRPr lang="en-US" altLang="en-US" sz="2400" dirty="0">
              <a:ea typeface="ＭＳ Ｐゴシック" charset="-128"/>
              <a:cs typeface="Helvetica" charset="0"/>
            </a:endParaRPr>
          </a:p>
        </p:txBody>
      </p:sp>
      <p:sp>
        <p:nvSpPr>
          <p:cNvPr id="8" name="Footer Placeholder 7"/>
          <p:cNvSpPr>
            <a:spLocks noGrp="1"/>
          </p:cNvSpPr>
          <p:nvPr>
            <p:ph type="ftr" sz="quarter" idx="11"/>
          </p:nvPr>
        </p:nvSpPr>
        <p:spPr/>
        <p:txBody>
          <a:bodyPr/>
          <a:lstStyle/>
          <a:p>
            <a:pPr>
              <a:defRPr/>
            </a:pPr>
            <a:r>
              <a:rPr lang="en-US" smtClean="0"/>
              <a:t>www.BootstrapWorld.org     |    #BootstrapCS</a:t>
            </a:r>
            <a:endParaRPr lang="en-US" dirty="0" smtClean="0"/>
          </a:p>
        </p:txBody>
      </p:sp>
      <p:grpSp>
        <p:nvGrpSpPr>
          <p:cNvPr id="7" name="Group 6"/>
          <p:cNvGrpSpPr/>
          <p:nvPr/>
        </p:nvGrpSpPr>
        <p:grpSpPr>
          <a:xfrm>
            <a:off x="6477000" y="1143001"/>
            <a:ext cx="2581156" cy="2190452"/>
            <a:chOff x="6648622" y="1143001"/>
            <a:chExt cx="2581156" cy="2190452"/>
          </a:xfrm>
        </p:grpSpPr>
        <p:pic>
          <p:nvPicPr>
            <p:cNvPr id="5" name="Picture 4"/>
            <p:cNvPicPr>
              <a:picLocks noChangeAspect="1"/>
            </p:cNvPicPr>
            <p:nvPr/>
          </p:nvPicPr>
          <p:blipFill>
            <a:blip r:embed="rId3"/>
            <a:stretch>
              <a:fillRect/>
            </a:stretch>
          </p:blipFill>
          <p:spPr>
            <a:xfrm>
              <a:off x="7074406" y="1143001"/>
              <a:ext cx="1736272" cy="1676400"/>
            </a:xfrm>
            <a:prstGeom prst="rect">
              <a:avLst/>
            </a:prstGeom>
          </p:spPr>
        </p:pic>
        <p:sp>
          <p:nvSpPr>
            <p:cNvPr id="6" name="TextBox 5"/>
            <p:cNvSpPr txBox="1"/>
            <p:nvPr/>
          </p:nvSpPr>
          <p:spPr>
            <a:xfrm>
              <a:off x="6648622" y="2871788"/>
              <a:ext cx="2581156" cy="461665"/>
            </a:xfrm>
            <a:prstGeom prst="rect">
              <a:avLst/>
            </a:prstGeom>
            <a:noFill/>
          </p:spPr>
          <p:txBody>
            <a:bodyPr wrap="none" rtlCol="0">
              <a:spAutoFit/>
            </a:bodyPr>
            <a:lstStyle/>
            <a:p>
              <a:r>
                <a:rPr lang="en-US" dirty="0" err="1" smtClean="0">
                  <a:solidFill>
                    <a:schemeClr val="bg1"/>
                  </a:solidFill>
                  <a:latin typeface="Courier New" charset="0"/>
                  <a:ea typeface="Courier New" charset="0"/>
                  <a:cs typeface="Courier New" charset="0"/>
                </a:rPr>
                <a:t>www.pyret.org</a:t>
              </a:r>
              <a:endParaRPr lang="en-US" dirty="0">
                <a:solidFill>
                  <a:schemeClr val="bg1"/>
                </a:solidFill>
                <a:latin typeface="Courier New" charset="0"/>
                <a:ea typeface="Courier New" charset="0"/>
                <a:cs typeface="Courier New" charset="0"/>
              </a:endParaRPr>
            </a:p>
          </p:txBody>
        </p:sp>
      </p:grpSp>
    </p:spTree>
    <p:extLst>
      <p:ext uri="{BB962C8B-B14F-4D97-AF65-F5344CB8AC3E}">
        <p14:creationId xmlns:p14="http://schemas.microsoft.com/office/powerpoint/2010/main" val="210428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smtClean="0"/>
              <a:t>The Austerity Problem</a:t>
            </a:r>
            <a:endParaRPr lang="en-US" dirty="0"/>
          </a:p>
        </p:txBody>
      </p:sp>
      <p:sp>
        <p:nvSpPr>
          <p:cNvPr id="18" name="Content Placeholder 17"/>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smtClean="0"/>
              <a:t>www.BootstrapWorld.org</a:t>
            </a:r>
            <a:r>
              <a:rPr lang="en-US" dirty="0" smtClean="0"/>
              <a:t>     |    #</a:t>
            </a:r>
            <a:r>
              <a:rPr lang="en-US" dirty="0" err="1" smtClean="0"/>
              <a:t>BootstrapCS</a:t>
            </a:r>
            <a:endParaRPr lang="en-US" dirty="0" smtClean="0"/>
          </a:p>
        </p:txBody>
      </p:sp>
      <p:pic>
        <p:nvPicPr>
          <p:cNvPr id="5" name="Picture 4"/>
          <p:cNvPicPr>
            <a:picLocks noChangeAspect="1"/>
          </p:cNvPicPr>
          <p:nvPr/>
        </p:nvPicPr>
        <p:blipFill>
          <a:blip r:embed="rId2"/>
          <a:stretch>
            <a:fillRect/>
          </a:stretch>
        </p:blipFill>
        <p:spPr>
          <a:xfrm>
            <a:off x="1642" y="1830616"/>
            <a:ext cx="5588000" cy="3352800"/>
          </a:xfrm>
          <a:prstGeom prst="rect">
            <a:avLst/>
          </a:prstGeom>
        </p:spPr>
      </p:pic>
      <p:pic>
        <p:nvPicPr>
          <p:cNvPr id="6" name="Picture 5"/>
          <p:cNvPicPr>
            <a:picLocks noChangeAspect="1"/>
          </p:cNvPicPr>
          <p:nvPr/>
        </p:nvPicPr>
        <p:blipFill>
          <a:blip r:embed="rId3"/>
          <a:stretch>
            <a:fillRect/>
          </a:stretch>
        </p:blipFill>
        <p:spPr>
          <a:xfrm>
            <a:off x="5093052" y="1850122"/>
            <a:ext cx="3720747" cy="2795588"/>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07781" y="3494592"/>
            <a:ext cx="3836219" cy="2548346"/>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955" y="3034716"/>
            <a:ext cx="4265667" cy="3200400"/>
          </a:xfrm>
          <a:prstGeom prst="rect">
            <a:avLst/>
          </a:prstGeom>
        </p:spPr>
      </p:pic>
      <p:pic>
        <p:nvPicPr>
          <p:cNvPr id="9" name="Picture 8"/>
          <p:cNvPicPr>
            <a:picLocks noChangeAspect="1"/>
          </p:cNvPicPr>
          <p:nvPr/>
        </p:nvPicPr>
        <p:blipFill>
          <a:blip r:embed="rId6"/>
          <a:stretch>
            <a:fillRect/>
          </a:stretch>
        </p:blipFill>
        <p:spPr>
          <a:xfrm>
            <a:off x="2192608" y="1895464"/>
            <a:ext cx="5191285" cy="2920098"/>
          </a:xfrm>
          <a:prstGeom prst="rect">
            <a:avLst/>
          </a:prstGeom>
        </p:spPr>
      </p:pic>
      <p:pic>
        <p:nvPicPr>
          <p:cNvPr id="10" name="Picture 9"/>
          <p:cNvPicPr>
            <a:picLocks noChangeAspect="1"/>
          </p:cNvPicPr>
          <p:nvPr/>
        </p:nvPicPr>
        <p:blipFill>
          <a:blip r:embed="rId7"/>
          <a:stretch>
            <a:fillRect/>
          </a:stretch>
        </p:blipFill>
        <p:spPr>
          <a:xfrm>
            <a:off x="3276503" y="1052425"/>
            <a:ext cx="5842000" cy="3898900"/>
          </a:xfrm>
          <a:prstGeom prst="rect">
            <a:avLst/>
          </a:prstGeom>
        </p:spPr>
      </p:pic>
      <p:pic>
        <p:nvPicPr>
          <p:cNvPr id="11" name="Picture 10"/>
          <p:cNvPicPr>
            <a:picLocks noChangeAspect="1"/>
          </p:cNvPicPr>
          <p:nvPr/>
        </p:nvPicPr>
        <p:blipFill>
          <a:blip r:embed="rId8"/>
          <a:stretch>
            <a:fillRect/>
          </a:stretch>
        </p:blipFill>
        <p:spPr>
          <a:xfrm>
            <a:off x="990600" y="3631326"/>
            <a:ext cx="4764231" cy="2689485"/>
          </a:xfrm>
          <a:prstGeom prst="rect">
            <a:avLst/>
          </a:prstGeom>
        </p:spPr>
      </p:pic>
      <p:pic>
        <p:nvPicPr>
          <p:cNvPr id="13" name="Picture 12"/>
          <p:cNvPicPr>
            <a:picLocks noChangeAspect="1"/>
          </p:cNvPicPr>
          <p:nvPr/>
        </p:nvPicPr>
        <p:blipFill>
          <a:blip r:embed="rId9"/>
          <a:stretch>
            <a:fillRect/>
          </a:stretch>
        </p:blipFill>
        <p:spPr>
          <a:xfrm>
            <a:off x="431315" y="1582829"/>
            <a:ext cx="3993405" cy="2963066"/>
          </a:xfrm>
          <a:prstGeom prst="rect">
            <a:avLst/>
          </a:prstGeom>
        </p:spPr>
      </p:pic>
      <p:pic>
        <p:nvPicPr>
          <p:cNvPr id="14" name="Picture 1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015699" y="1310169"/>
            <a:ext cx="5402693" cy="4642313"/>
          </a:xfrm>
          <a:prstGeom prst="rect">
            <a:avLst/>
          </a:prstGeom>
        </p:spPr>
      </p:pic>
      <p:pic>
        <p:nvPicPr>
          <p:cNvPr id="4" name="Picture 3"/>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33800" y="2988944"/>
            <a:ext cx="5410200" cy="2840355"/>
          </a:xfrm>
          <a:prstGeom prst="rect">
            <a:avLst/>
          </a:prstGeom>
        </p:spPr>
      </p:pic>
      <p:pic>
        <p:nvPicPr>
          <p:cNvPr id="12" name="Picture 11"/>
          <p:cNvPicPr>
            <a:picLocks noChangeAspect="1"/>
          </p:cNvPicPr>
          <p:nvPr/>
        </p:nvPicPr>
        <p:blipFill>
          <a:blip r:embed="rId12"/>
          <a:stretch>
            <a:fillRect/>
          </a:stretch>
        </p:blipFill>
        <p:spPr>
          <a:xfrm>
            <a:off x="61362" y="1684709"/>
            <a:ext cx="5896785" cy="3908998"/>
          </a:xfrm>
          <a:prstGeom prst="rect">
            <a:avLst/>
          </a:prstGeom>
        </p:spPr>
      </p:pic>
      <p:pic>
        <p:nvPicPr>
          <p:cNvPr id="16" name="Picture 15"/>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841739" y="1895464"/>
            <a:ext cx="5997461" cy="3801524"/>
          </a:xfrm>
          <a:prstGeom prst="rect">
            <a:avLst/>
          </a:prstGeom>
        </p:spPr>
      </p:pic>
    </p:spTree>
    <p:extLst>
      <p:ext uri="{BB962C8B-B14F-4D97-AF65-F5344CB8AC3E}">
        <p14:creationId xmlns:p14="http://schemas.microsoft.com/office/powerpoint/2010/main" val="34101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Austerity Problem</a:t>
            </a:r>
          </a:p>
        </p:txBody>
      </p:sp>
      <p:sp>
        <p:nvSpPr>
          <p:cNvPr id="6" name="Content Placeholder 5"/>
          <p:cNvSpPr>
            <a:spLocks noGrp="1"/>
          </p:cNvSpPr>
          <p:nvPr>
            <p:ph idx="1"/>
          </p:nvPr>
        </p:nvSpPr>
        <p:spPr/>
        <p:txBody>
          <a:bodyPr/>
          <a:lstStyle/>
          <a:p>
            <a:r>
              <a:rPr lang="en-US" sz="2400" dirty="0" smtClean="0"/>
              <a:t>Austerity measures were chosen </a:t>
            </a:r>
            <a:r>
              <a:rPr lang="mr-IN" sz="2400" dirty="0" smtClean="0"/>
              <a:t>–</a:t>
            </a:r>
            <a:r>
              <a:rPr lang="en-US" sz="2400" dirty="0" smtClean="0"/>
              <a:t> despite the misery they caused </a:t>
            </a:r>
            <a:r>
              <a:rPr lang="mr-IN" sz="2400" dirty="0" smtClean="0"/>
              <a:t>–</a:t>
            </a:r>
            <a:r>
              <a:rPr lang="en-US" sz="2400" dirty="0" smtClean="0"/>
              <a:t> because of recommendations from economists.</a:t>
            </a:r>
          </a:p>
          <a:p>
            <a:endParaRPr lang="en-US" sz="2400" dirty="0" smtClean="0"/>
          </a:p>
          <a:p>
            <a:r>
              <a:rPr lang="en-US" sz="2400" dirty="0" smtClean="0"/>
              <a:t>Those recommendations were based on an analysis of debt-to-growth trends: a giant excel spreadsheet, and lots of analysis of that data.</a:t>
            </a:r>
          </a:p>
          <a:p>
            <a:endParaRPr lang="en-US" sz="2400" dirty="0"/>
          </a:p>
          <a:p>
            <a:r>
              <a:rPr lang="en-US" sz="2400" dirty="0" smtClean="0"/>
              <a:t>“Backed by millions of data points” sounds a lot more convincing than “backed by hundreds of data points”.</a:t>
            </a:r>
          </a:p>
          <a:p>
            <a:endParaRPr lang="en-US" sz="2400" dirty="0" smtClean="0"/>
          </a:p>
          <a:p>
            <a:r>
              <a:rPr lang="en-US" sz="2400" dirty="0" smtClean="0"/>
              <a:t>There was just one problem</a:t>
            </a:r>
            <a:r>
              <a:rPr lang="mr-IN" sz="2400" dirty="0" smtClean="0"/>
              <a:t>…</a:t>
            </a:r>
            <a:endParaRPr lang="en-US" sz="24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86732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The Austerity Problem</a:t>
            </a:r>
          </a:p>
        </p:txBody>
      </p:sp>
      <p:sp>
        <p:nvSpPr>
          <p:cNvPr id="13" name="Content Placeholder 12"/>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pic>
        <p:nvPicPr>
          <p:cNvPr id="5" name="Picture 4"/>
          <p:cNvPicPr>
            <a:picLocks noChangeAspect="1"/>
          </p:cNvPicPr>
          <p:nvPr/>
        </p:nvPicPr>
        <p:blipFill>
          <a:blip r:embed="rId3"/>
          <a:stretch>
            <a:fillRect/>
          </a:stretch>
        </p:blipFill>
        <p:spPr>
          <a:xfrm>
            <a:off x="152400" y="1603584"/>
            <a:ext cx="6246866" cy="1827882"/>
          </a:xfrm>
          <a:prstGeom prst="rect">
            <a:avLst/>
          </a:prstGeom>
        </p:spPr>
      </p:pic>
      <p:pic>
        <p:nvPicPr>
          <p:cNvPr id="8" name="Picture 7"/>
          <p:cNvPicPr>
            <a:picLocks noChangeAspect="1"/>
          </p:cNvPicPr>
          <p:nvPr/>
        </p:nvPicPr>
        <p:blipFill>
          <a:blip r:embed="rId4"/>
          <a:stretch>
            <a:fillRect/>
          </a:stretch>
        </p:blipFill>
        <p:spPr>
          <a:xfrm>
            <a:off x="1371600" y="3427006"/>
            <a:ext cx="7188522" cy="2637400"/>
          </a:xfrm>
          <a:prstGeom prst="rect">
            <a:avLst/>
          </a:prstGeom>
        </p:spPr>
      </p:pic>
      <p:pic>
        <p:nvPicPr>
          <p:cNvPr id="7" name="Picture 6"/>
          <p:cNvPicPr>
            <a:picLocks noChangeAspect="1"/>
          </p:cNvPicPr>
          <p:nvPr/>
        </p:nvPicPr>
        <p:blipFill>
          <a:blip r:embed="rId5"/>
          <a:stretch>
            <a:fillRect/>
          </a:stretch>
        </p:blipFill>
        <p:spPr>
          <a:xfrm>
            <a:off x="2209800" y="2299579"/>
            <a:ext cx="6134100" cy="3695700"/>
          </a:xfrm>
          <a:prstGeom prst="rect">
            <a:avLst/>
          </a:prstGeom>
        </p:spPr>
      </p:pic>
    </p:spTree>
    <p:extLst>
      <p:ext uri="{BB962C8B-B14F-4D97-AF65-F5344CB8AC3E}">
        <p14:creationId xmlns:p14="http://schemas.microsoft.com/office/powerpoint/2010/main" val="31165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951038"/>
            <a:ext cx="8686800" cy="4525962"/>
          </a:xfrm>
        </p:spPr>
        <p:txBody>
          <a:bodyPr/>
          <a:lstStyle/>
          <a:p>
            <a:r>
              <a:rPr lang="en-US" sz="2600" dirty="0" smtClean="0"/>
              <a:t>Data Science is not about writing for-loops, queries or Excel formulas</a:t>
            </a:r>
            <a:r>
              <a:rPr lang="mr-IN" sz="2600" dirty="0" smtClean="0"/>
              <a:t>…</a:t>
            </a:r>
            <a:endParaRPr lang="en-US" sz="2600" dirty="0" smtClean="0"/>
          </a:p>
          <a:p>
            <a:endParaRPr lang="en-US" sz="2600" dirty="0"/>
          </a:p>
          <a:p>
            <a:r>
              <a:rPr lang="mr-IN" sz="2600" dirty="0" smtClean="0"/>
              <a:t>…</a:t>
            </a:r>
            <a:r>
              <a:rPr lang="en-US" sz="2600" dirty="0" smtClean="0"/>
              <a:t>any more than programming is about “writing code”</a:t>
            </a:r>
          </a:p>
          <a:p>
            <a:endParaRPr lang="en-US" sz="2600" i="1" dirty="0"/>
          </a:p>
          <a:p>
            <a:r>
              <a:rPr lang="en-US" sz="2600" dirty="0" smtClean="0"/>
              <a:t>Data Science is about analysis, and </a:t>
            </a:r>
            <a:r>
              <a:rPr lang="en-US" sz="2600" b="1" dirty="0" smtClean="0"/>
              <a:t>making sense of data</a:t>
            </a:r>
            <a:r>
              <a:rPr lang="en-US" sz="2600" dirty="0" smtClean="0"/>
              <a:t>. If all we do is teach kids Excel, R, </a:t>
            </a:r>
            <a:r>
              <a:rPr lang="en-US" sz="2600" dirty="0" err="1" smtClean="0"/>
              <a:t>etc</a:t>
            </a:r>
            <a:r>
              <a:rPr lang="mr-IN" sz="2600" dirty="0" smtClean="0"/>
              <a:t>…</a:t>
            </a:r>
            <a:r>
              <a:rPr lang="en-US" sz="2600" dirty="0" smtClean="0"/>
              <a:t>we fail.</a:t>
            </a:r>
          </a:p>
          <a:p>
            <a:endParaRPr lang="en-US" sz="2600" dirty="0"/>
          </a:p>
          <a:p>
            <a:pPr marL="0" indent="0" algn="ctr">
              <a:buNone/>
            </a:pPr>
            <a:r>
              <a:rPr lang="en-US" i="1" dirty="0" smtClean="0"/>
              <a:t>Data Science </a:t>
            </a:r>
            <a:r>
              <a:rPr lang="en-US" b="1" i="1" dirty="0" smtClean="0"/>
              <a:t>must </a:t>
            </a:r>
            <a:r>
              <a:rPr lang="en-US" i="1" dirty="0" smtClean="0"/>
              <a:t>be about more than the tool!</a:t>
            </a:r>
            <a:endParaRPr lang="en-US" i="1" dirty="0"/>
          </a:p>
        </p:txBody>
      </p:sp>
      <p:grpSp>
        <p:nvGrpSpPr>
          <p:cNvPr id="11" name="Group 10"/>
          <p:cNvGrpSpPr/>
          <p:nvPr/>
        </p:nvGrpSpPr>
        <p:grpSpPr>
          <a:xfrm>
            <a:off x="-457200" y="1600200"/>
            <a:ext cx="10013865" cy="3932354"/>
            <a:chOff x="-762000" y="-1676400"/>
            <a:chExt cx="10013865" cy="3932354"/>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000" y="-1676400"/>
              <a:ext cx="4576447" cy="3932354"/>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48000" y="-1676400"/>
              <a:ext cx="6203865" cy="3932354"/>
            </a:xfrm>
            <a:prstGeom prst="rect">
              <a:avLst/>
            </a:prstGeom>
          </p:spPr>
        </p:pic>
      </p:grpSp>
      <p:sp>
        <p:nvSpPr>
          <p:cNvPr id="12" name="Title 11"/>
          <p:cNvSpPr>
            <a:spLocks noGrp="1"/>
          </p:cNvSpPr>
          <p:nvPr>
            <p:ph type="title"/>
          </p:nvPr>
        </p:nvSpPr>
        <p:spPr/>
        <p:txBody>
          <a:bodyPr/>
          <a:lstStyle/>
          <a:p>
            <a:r>
              <a:rPr lang="en-US" dirty="0"/>
              <a:t>The Austerity Problem</a:t>
            </a:r>
          </a:p>
        </p:txBody>
      </p:sp>
    </p:spTree>
    <p:extLst>
      <p:ext uri="{BB962C8B-B14F-4D97-AF65-F5344CB8AC3E}">
        <p14:creationId xmlns:p14="http://schemas.microsoft.com/office/powerpoint/2010/main" val="186177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Agenda</a:t>
            </a:r>
            <a:endParaRPr lang="en-US" dirty="0"/>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dirty="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dirty="0">
                <a:latin typeface="Helvetica" charset="0"/>
                <a:ea typeface="ＭＳ Ｐゴシック" charset="-128"/>
                <a:cs typeface="Helvetica" charset="0"/>
              </a:rPr>
              <a:t>Overview</a:t>
            </a:r>
          </a:p>
          <a:p>
            <a:pPr marL="0" indent="0" algn="ctr">
              <a:lnSpc>
                <a:spcPct val="150000"/>
              </a:lnSpc>
              <a:buFont typeface="Wingdings" charset="2"/>
              <a:buNone/>
              <a:tabLst>
                <a:tab pos="1489075" algn="l"/>
              </a:tabLst>
            </a:pPr>
            <a:r>
              <a:rPr lang="en-US" altLang="en-US" sz="4800" dirty="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dirty="0">
                <a:latin typeface="Helvetica" charset="0"/>
                <a:ea typeface="ＭＳ Ｐゴシック" charset="-128"/>
                <a:cs typeface="Helvetica" charset="0"/>
              </a:rPr>
              <a:t>Pedagogy</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Bootstrap Materials</a:t>
            </a:r>
            <a:endParaRPr lang="en-US" cap="small" dirty="0"/>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Standards</a:t>
            </a:r>
            <a:r>
              <a:rPr lang="en-US" altLang="en-US" dirty="0">
                <a:ea typeface="ＭＳ Ｐゴシック" charset="-128"/>
                <a:cs typeface="Helvetica" charset="0"/>
              </a:rPr>
              <a:t>: All lessons are aligned to National and State </a:t>
            </a:r>
            <a:r>
              <a:rPr lang="en-US" altLang="en-US" dirty="0" smtClean="0">
                <a:ea typeface="ＭＳ Ｐゴシック" charset="-128"/>
                <a:cs typeface="Helvetica" charset="0"/>
              </a:rPr>
              <a:t>Standards.</a:t>
            </a:r>
            <a:endParaRPr lang="en-US" altLang="en-US"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a:t>
            </a:r>
            <a:r>
              <a:rPr lang="en-US" altLang="en-US" dirty="0" smtClean="0">
                <a:ea typeface="ＭＳ Ｐゴシック" charset="-128"/>
                <a:cs typeface="Helvetica" charset="0"/>
              </a:rPr>
              <a:t>integrated tables, integrated graphing and plotting</a:t>
            </a:r>
            <a:endParaRPr lang="en-US" altLang="en-US" dirty="0">
              <a:ea typeface="ＭＳ Ｐゴシック" charset="-128"/>
              <a:cs typeface="Helvetica" charset="0"/>
            </a:endParaRPr>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10,000 Foot View</a:t>
            </a:r>
            <a:endParaRPr lang="en-US" dirty="0"/>
          </a:p>
        </p:txBody>
      </p:sp>
      <p:sp>
        <p:nvSpPr>
          <p:cNvPr id="3" name="Content Placeholder 2"/>
          <p:cNvSpPr>
            <a:spLocks noGrp="1"/>
          </p:cNvSpPr>
          <p:nvPr>
            <p:ph idx="1"/>
          </p:nvPr>
        </p:nvSpPr>
        <p:spPr/>
        <p:txBody>
          <a:bodyPr/>
          <a:lstStyle/>
          <a:p>
            <a:pPr eaLnBrk="1" hangingPunct="1"/>
            <a:r>
              <a:rPr lang="en-US" altLang="en-US" sz="2400" dirty="0" smtClean="0">
                <a:latin typeface="Helvetica" charset="0"/>
                <a:ea typeface="ＭＳ Ｐゴシック" charset="-128"/>
                <a:cs typeface="Helvetica" charset="0"/>
              </a:rPr>
              <a:t>What Questions Matter to You?</a:t>
            </a:r>
          </a:p>
          <a:p>
            <a:pPr eaLnBrk="1" hangingPunct="1"/>
            <a:r>
              <a:rPr lang="en-US" altLang="en-US" sz="2400" dirty="0" smtClean="0">
                <a:latin typeface="Helvetica" charset="0"/>
                <a:ea typeface="ＭＳ Ｐゴシック" charset="-128"/>
                <a:cs typeface="Helvetica" charset="0"/>
              </a:rPr>
              <a:t>Introduction </a:t>
            </a:r>
            <a:r>
              <a:rPr lang="en-US" altLang="en-US" sz="2400" dirty="0" smtClean="0">
                <a:latin typeface="Helvetica" charset="0"/>
                <a:ea typeface="ＭＳ Ｐゴシック" charset="-128"/>
                <a:cs typeface="Helvetica" charset="0"/>
              </a:rPr>
              <a:t>to </a:t>
            </a:r>
            <a:r>
              <a:rPr lang="en-US" altLang="en-US" sz="2400" dirty="0" err="1" smtClean="0">
                <a:latin typeface="Helvetica" charset="0"/>
                <a:ea typeface="ＭＳ Ｐゴシック" charset="-128"/>
                <a:cs typeface="Helvetica" charset="0"/>
              </a:rPr>
              <a:t>Pyret</a:t>
            </a:r>
            <a:r>
              <a:rPr lang="en-US" altLang="en-US" sz="2400" dirty="0" smtClean="0">
                <a:latin typeface="Helvetica" charset="0"/>
                <a:ea typeface="ＭＳ Ｐゴシック" charset="-128"/>
                <a:cs typeface="Helvetica" charset="0"/>
              </a:rPr>
              <a:t>, plotting and tables</a:t>
            </a:r>
            <a:endParaRPr lang="en-US" altLang="en-US" sz="2400" dirty="0">
              <a:latin typeface="Helvetica" charset="0"/>
              <a:ea typeface="ＭＳ Ｐゴシック" charset="-128"/>
              <a:cs typeface="Helvetica"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12244" y="2514600"/>
            <a:ext cx="3752649" cy="3684131"/>
          </a:xfrm>
          <a:prstGeom prst="rect">
            <a:avLst/>
          </a:prstGeom>
        </p:spPr>
      </p:pic>
      <p:grpSp>
        <p:nvGrpSpPr>
          <p:cNvPr id="7" name="Group 6"/>
          <p:cNvGrpSpPr/>
          <p:nvPr/>
        </p:nvGrpSpPr>
        <p:grpSpPr>
          <a:xfrm>
            <a:off x="1242652" y="2450062"/>
            <a:ext cx="6811096" cy="3762501"/>
            <a:chOff x="381000" y="2038350"/>
            <a:chExt cx="8029581" cy="4435602"/>
          </a:xfrm>
          <a:solidFill>
            <a:schemeClr val="tx1"/>
          </a:solidFill>
        </p:grpSpPr>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81000" y="2038350"/>
              <a:ext cx="4114800" cy="4388815"/>
            </a:xfrm>
            <a:prstGeom prst="rect">
              <a:avLst/>
            </a:prstGeom>
            <a:grpFill/>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95800" y="2038350"/>
              <a:ext cx="3914781" cy="4435602"/>
            </a:xfrm>
            <a:prstGeom prst="rect">
              <a:avLst/>
            </a:prstGeom>
            <a:grpFill/>
          </p:spPr>
        </p:pic>
      </p:grpSp>
      <p:sp>
        <p:nvSpPr>
          <p:cNvPr id="8" name="Footer Placeholder 7"/>
          <p:cNvSpPr>
            <a:spLocks noGrp="1"/>
          </p:cNvSpPr>
          <p:nvPr>
            <p:ph type="ftr" sz="quarter" idx="11"/>
          </p:nvPr>
        </p:nvSpPr>
        <p:spPr/>
        <p:txBody>
          <a:bodyPr/>
          <a:lstStyle/>
          <a:p>
            <a:pPr>
              <a:defRPr/>
            </a:pPr>
            <a:r>
              <a:rPr lang="en-US" smtClean="0"/>
              <a:t>www.BootstrapWorld.org     |    #BootstrapCS</a:t>
            </a:r>
            <a:endParaRPr lang="en-US" dirty="0" smtClean="0"/>
          </a:p>
        </p:txBody>
      </p:sp>
    </p:spTree>
    <p:custDataLst>
      <p:tags r:id="rId1"/>
    </p:custDataLst>
  </p:cSld>
  <p:clrMapOvr>
    <a:masterClrMapping/>
  </p:clrMapOvr>
  <p:transition spd="slow" advTm="80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10,000 Foot View</a:t>
            </a:r>
            <a:endParaRPr lang="en-US" dirty="0"/>
          </a:p>
        </p:txBody>
      </p:sp>
      <p:sp>
        <p:nvSpPr>
          <p:cNvPr id="10" name="Content Placeholder 2"/>
          <p:cNvSpPr>
            <a:spLocks noGrp="1"/>
          </p:cNvSpPr>
          <p:nvPr>
            <p:ph idx="1"/>
          </p:nvPr>
        </p:nvSpPr>
        <p:spPr>
          <a:xfrm>
            <a:off x="304800" y="1554163"/>
            <a:ext cx="8686800" cy="4525962"/>
          </a:xfrm>
        </p:spPr>
        <p:txBody>
          <a:bodyPr/>
          <a:lstStyle/>
          <a:p>
            <a:pPr eaLnBrk="1" hangingPunct="1"/>
            <a:r>
              <a:rPr lang="en-US" altLang="en-US" sz="2400" dirty="0">
                <a:latin typeface="Helvetica" charset="0"/>
                <a:ea typeface="ＭＳ Ｐゴシック" charset="-128"/>
                <a:cs typeface="Helvetica" charset="0"/>
              </a:rPr>
              <a:t>What Questions Matter to You?</a:t>
            </a:r>
          </a:p>
          <a:p>
            <a:pPr eaLnBrk="1" hangingPunct="1"/>
            <a:r>
              <a:rPr lang="en-US" altLang="en-US" sz="2400" dirty="0">
                <a:latin typeface="Helvetica" charset="0"/>
                <a:ea typeface="ＭＳ Ｐゴシック" charset="-128"/>
                <a:cs typeface="Helvetica" charset="0"/>
              </a:rPr>
              <a:t>Introduction to </a:t>
            </a:r>
            <a:r>
              <a:rPr lang="en-US" altLang="en-US" sz="2400" dirty="0" err="1">
                <a:latin typeface="Helvetica" charset="0"/>
                <a:ea typeface="ＭＳ Ｐゴシック" charset="-128"/>
                <a:cs typeface="Helvetica" charset="0"/>
              </a:rPr>
              <a:t>Pyret</a:t>
            </a:r>
            <a:r>
              <a:rPr lang="en-US" altLang="en-US" sz="2400" dirty="0">
                <a:latin typeface="Helvetica" charset="0"/>
                <a:ea typeface="ＭＳ Ｐゴシック" charset="-128"/>
                <a:cs typeface="Helvetica" charset="0"/>
              </a:rPr>
              <a:t>, plotting and tables</a:t>
            </a:r>
          </a:p>
          <a:p>
            <a:pPr eaLnBrk="1" hangingPunct="1"/>
            <a:r>
              <a:rPr lang="en-US" altLang="en-US" sz="2400" dirty="0" smtClean="0">
                <a:latin typeface="Helvetica" charset="0"/>
                <a:ea typeface="ＭＳ Ｐゴシック" charset="-128"/>
                <a:cs typeface="Helvetica" charset="0"/>
              </a:rPr>
              <a:t>Measures </a:t>
            </a:r>
            <a:r>
              <a:rPr lang="en-US" altLang="en-US" sz="2400" dirty="0" smtClean="0">
                <a:latin typeface="Helvetica" charset="0"/>
                <a:ea typeface="ＭＳ Ｐゴシック" charset="-128"/>
                <a:cs typeface="Helvetica" charset="0"/>
              </a:rPr>
              <a:t>of Center</a:t>
            </a:r>
          </a:p>
          <a:p>
            <a:pPr eaLnBrk="1" hangingPunct="1"/>
            <a:r>
              <a:rPr lang="en-US" altLang="en-US" sz="2400" dirty="0" smtClean="0">
                <a:latin typeface="Helvetica" charset="0"/>
                <a:ea typeface="ＭＳ Ｐゴシック" charset="-128"/>
                <a:cs typeface="Helvetica" charset="0"/>
              </a:rPr>
              <a:t>Bar and Pie Charts</a:t>
            </a:r>
            <a:endParaRPr lang="en-US" altLang="en-US" sz="2400" dirty="0">
              <a:latin typeface="Helvetica" charset="0"/>
              <a:ea typeface="ＭＳ Ｐゴシック" charset="-128"/>
              <a:cs typeface="Helvetica" charset="0"/>
            </a:endParaRPr>
          </a:p>
        </p:txBody>
      </p:sp>
      <p:grpSp>
        <p:nvGrpSpPr>
          <p:cNvPr id="3" name="Group 2"/>
          <p:cNvGrpSpPr/>
          <p:nvPr/>
        </p:nvGrpSpPr>
        <p:grpSpPr>
          <a:xfrm>
            <a:off x="774090" y="3902661"/>
            <a:ext cx="7572436" cy="2374313"/>
            <a:chOff x="5715000" y="3821433"/>
            <a:chExt cx="8289702" cy="2599210"/>
          </a:xfrm>
        </p:grpSpPr>
        <p:pic>
          <p:nvPicPr>
            <p:cNvPr id="6" name="Picture 5"/>
            <p:cNvPicPr>
              <a:picLocks noChangeAspect="1"/>
            </p:cNvPicPr>
            <p:nvPr/>
          </p:nvPicPr>
          <p:blipFill>
            <a:blip r:embed="rId4"/>
            <a:stretch>
              <a:fillRect/>
            </a:stretch>
          </p:blipFill>
          <p:spPr>
            <a:xfrm>
              <a:off x="5715000" y="3848997"/>
              <a:ext cx="3049121" cy="2571646"/>
            </a:xfrm>
            <a:prstGeom prst="rect">
              <a:avLst/>
            </a:prstGeom>
          </p:spPr>
        </p:pic>
        <p:pic>
          <p:nvPicPr>
            <p:cNvPr id="11" name="Picture 10"/>
            <p:cNvPicPr>
              <a:picLocks noChangeAspect="1"/>
            </p:cNvPicPr>
            <p:nvPr/>
          </p:nvPicPr>
          <p:blipFill>
            <a:blip r:embed="rId5"/>
            <a:stretch>
              <a:fillRect/>
            </a:stretch>
          </p:blipFill>
          <p:spPr>
            <a:xfrm>
              <a:off x="10456574" y="3821433"/>
              <a:ext cx="3548128" cy="2599210"/>
            </a:xfrm>
            <a:prstGeom prst="rect">
              <a:avLst/>
            </a:prstGeom>
          </p:spPr>
        </p:pic>
      </p:gr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custDataLst>
      <p:tags r:id="rId1"/>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fade">
                                      <p:cBhvr>
                                        <p:cTn id="7" dur="500"/>
                                        <p:tgtEl>
                                          <p:spTgt spid="1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10,000 Foot View</a:t>
            </a:r>
            <a:endParaRPr lang="en-US" dirty="0"/>
          </a:p>
        </p:txBody>
      </p:sp>
      <p:sp>
        <p:nvSpPr>
          <p:cNvPr id="13" name="Content Placeholder 2"/>
          <p:cNvSpPr>
            <a:spLocks noGrp="1"/>
          </p:cNvSpPr>
          <p:nvPr>
            <p:ph idx="1"/>
          </p:nvPr>
        </p:nvSpPr>
        <p:spPr>
          <a:xfrm>
            <a:off x="304800" y="1554163"/>
            <a:ext cx="8686800" cy="4525962"/>
          </a:xfrm>
        </p:spPr>
        <p:txBody>
          <a:bodyPr/>
          <a:lstStyle/>
          <a:p>
            <a:pPr eaLnBrk="1" hangingPunct="1"/>
            <a:r>
              <a:rPr lang="en-US" altLang="en-US" sz="2400" dirty="0">
                <a:latin typeface="Helvetica" charset="0"/>
                <a:ea typeface="ＭＳ Ｐゴシック" charset="-128"/>
                <a:cs typeface="Helvetica" charset="0"/>
              </a:rPr>
              <a:t>What Questions Matter to You?</a:t>
            </a:r>
          </a:p>
          <a:p>
            <a:pPr eaLnBrk="1" hangingPunct="1"/>
            <a:r>
              <a:rPr lang="en-US" altLang="en-US" sz="2400" dirty="0">
                <a:latin typeface="Helvetica" charset="0"/>
                <a:ea typeface="ＭＳ Ｐゴシック" charset="-128"/>
                <a:cs typeface="Helvetica" charset="0"/>
              </a:rPr>
              <a:t>Introduction to </a:t>
            </a:r>
            <a:r>
              <a:rPr lang="en-US" altLang="en-US" sz="2400" dirty="0" err="1">
                <a:latin typeface="Helvetica" charset="0"/>
                <a:ea typeface="ＭＳ Ｐゴシック" charset="-128"/>
                <a:cs typeface="Helvetica" charset="0"/>
              </a:rPr>
              <a:t>Pyret</a:t>
            </a:r>
            <a:r>
              <a:rPr lang="en-US" altLang="en-US" sz="2400" dirty="0">
                <a:latin typeface="Helvetica" charset="0"/>
                <a:ea typeface="ＭＳ Ｐゴシック" charset="-128"/>
                <a:cs typeface="Helvetica" charset="0"/>
              </a:rPr>
              <a:t>, plotting and tables</a:t>
            </a:r>
          </a:p>
          <a:p>
            <a:pPr eaLnBrk="1" hangingPunct="1"/>
            <a:r>
              <a:rPr lang="en-US" altLang="en-US" sz="2400" dirty="0" smtClean="0">
                <a:latin typeface="Helvetica" charset="0"/>
                <a:ea typeface="ＭＳ Ｐゴシック" charset="-128"/>
                <a:cs typeface="Helvetica" charset="0"/>
              </a:rPr>
              <a:t>Measures </a:t>
            </a:r>
            <a:r>
              <a:rPr lang="en-US" altLang="en-US" sz="2400" dirty="0" smtClean="0">
                <a:latin typeface="Helvetica" charset="0"/>
                <a:ea typeface="ＭＳ Ｐゴシック" charset="-128"/>
                <a:cs typeface="Helvetica" charset="0"/>
              </a:rPr>
              <a:t>of Center</a:t>
            </a:r>
          </a:p>
          <a:p>
            <a:pPr eaLnBrk="1" hangingPunct="1"/>
            <a:r>
              <a:rPr lang="en-US" altLang="en-US" sz="2400" dirty="0" smtClean="0">
                <a:latin typeface="Helvetica" charset="0"/>
                <a:ea typeface="ＭＳ Ｐゴシック" charset="-128"/>
                <a:cs typeface="Helvetica" charset="0"/>
              </a:rPr>
              <a:t>Bar and Pie Charts</a:t>
            </a:r>
          </a:p>
          <a:p>
            <a:pPr eaLnBrk="1" hangingPunct="1"/>
            <a:r>
              <a:rPr lang="en-US" altLang="en-US" sz="2400" dirty="0" smtClean="0">
                <a:latin typeface="Helvetica" charset="0"/>
                <a:ea typeface="ＭＳ Ｐゴシック" charset="-128"/>
                <a:cs typeface="Helvetica" charset="0"/>
              </a:rPr>
              <a:t>Histograms</a:t>
            </a:r>
            <a:endParaRPr lang="en-US" altLang="en-US" sz="2400" dirty="0">
              <a:latin typeface="Helvetica" charset="0"/>
              <a:ea typeface="ＭＳ Ｐゴシック" charset="-128"/>
              <a:cs typeface="Helvetica" charset="0"/>
            </a:endParaRPr>
          </a:p>
        </p:txBody>
      </p:sp>
      <p:pic>
        <p:nvPicPr>
          <p:cNvPr id="7" name="Picture 6"/>
          <p:cNvPicPr>
            <a:picLocks noChangeAspect="1"/>
          </p:cNvPicPr>
          <p:nvPr/>
        </p:nvPicPr>
        <p:blipFill>
          <a:blip r:embed="rId4"/>
          <a:stretch>
            <a:fillRect/>
          </a:stretch>
        </p:blipFill>
        <p:spPr>
          <a:xfrm>
            <a:off x="4876800" y="2543764"/>
            <a:ext cx="3794173" cy="3891961"/>
          </a:xfrm>
          <a:prstGeom prst="rect">
            <a:avLst/>
          </a:prstGeom>
        </p:spPr>
      </p:pic>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custDataLst>
      <p:tags r:id="rId1"/>
    </p:custData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10,000 Foot View</a:t>
            </a:r>
            <a:endParaRPr lang="en-US" dirty="0"/>
          </a:p>
        </p:txBody>
      </p:sp>
      <p:sp>
        <p:nvSpPr>
          <p:cNvPr id="13" name="Content Placeholder 2"/>
          <p:cNvSpPr>
            <a:spLocks noGrp="1"/>
          </p:cNvSpPr>
          <p:nvPr>
            <p:ph idx="1"/>
          </p:nvPr>
        </p:nvSpPr>
        <p:spPr>
          <a:xfrm>
            <a:off x="304800" y="1554163"/>
            <a:ext cx="8686800" cy="4525962"/>
          </a:xfrm>
        </p:spPr>
        <p:txBody>
          <a:bodyPr/>
          <a:lstStyle/>
          <a:p>
            <a:pPr eaLnBrk="1" hangingPunct="1"/>
            <a:r>
              <a:rPr lang="en-US" altLang="en-US" sz="2400" dirty="0">
                <a:latin typeface="Helvetica" charset="0"/>
                <a:ea typeface="ＭＳ Ｐゴシック" charset="-128"/>
                <a:cs typeface="Helvetica" charset="0"/>
              </a:rPr>
              <a:t>What Questions Matter to You?</a:t>
            </a:r>
          </a:p>
          <a:p>
            <a:pPr eaLnBrk="1" hangingPunct="1"/>
            <a:r>
              <a:rPr lang="en-US" altLang="en-US" sz="2400" dirty="0">
                <a:latin typeface="Helvetica" charset="0"/>
                <a:ea typeface="ＭＳ Ｐゴシック" charset="-128"/>
                <a:cs typeface="Helvetica" charset="0"/>
              </a:rPr>
              <a:t>Introduction to </a:t>
            </a:r>
            <a:r>
              <a:rPr lang="en-US" altLang="en-US" sz="2400" dirty="0" err="1">
                <a:latin typeface="Helvetica" charset="0"/>
                <a:ea typeface="ＭＳ Ｐゴシック" charset="-128"/>
                <a:cs typeface="Helvetica" charset="0"/>
              </a:rPr>
              <a:t>Pyret</a:t>
            </a:r>
            <a:r>
              <a:rPr lang="en-US" altLang="en-US" sz="2400" dirty="0">
                <a:latin typeface="Helvetica" charset="0"/>
                <a:ea typeface="ＭＳ Ｐゴシック" charset="-128"/>
                <a:cs typeface="Helvetica" charset="0"/>
              </a:rPr>
              <a:t>, plotting and tables</a:t>
            </a:r>
          </a:p>
          <a:p>
            <a:pPr eaLnBrk="1" hangingPunct="1"/>
            <a:r>
              <a:rPr lang="en-US" altLang="en-US" sz="2400" dirty="0" smtClean="0">
                <a:latin typeface="Helvetica" charset="0"/>
                <a:ea typeface="ＭＳ Ｐゴシック" charset="-128"/>
                <a:cs typeface="Helvetica" charset="0"/>
              </a:rPr>
              <a:t>Measures </a:t>
            </a:r>
            <a:r>
              <a:rPr lang="en-US" altLang="en-US" sz="2400" dirty="0" smtClean="0">
                <a:latin typeface="Helvetica" charset="0"/>
                <a:ea typeface="ＭＳ Ｐゴシック" charset="-128"/>
                <a:cs typeface="Helvetica" charset="0"/>
              </a:rPr>
              <a:t>of Center</a:t>
            </a:r>
          </a:p>
          <a:p>
            <a:pPr eaLnBrk="1" hangingPunct="1"/>
            <a:r>
              <a:rPr lang="en-US" altLang="en-US" sz="2400" dirty="0" smtClean="0">
                <a:latin typeface="Helvetica" charset="0"/>
                <a:ea typeface="ＭＳ Ｐゴシック" charset="-128"/>
                <a:cs typeface="Helvetica" charset="0"/>
              </a:rPr>
              <a:t>Bar and Pie Charts</a:t>
            </a:r>
          </a:p>
          <a:p>
            <a:pPr eaLnBrk="1" hangingPunct="1"/>
            <a:r>
              <a:rPr lang="en-US" altLang="en-US" sz="2400" dirty="0" smtClean="0">
                <a:latin typeface="Helvetica" charset="0"/>
                <a:ea typeface="ＭＳ Ｐゴシック" charset="-128"/>
                <a:cs typeface="Helvetica" charset="0"/>
              </a:rPr>
              <a:t>Histograms</a:t>
            </a:r>
          </a:p>
          <a:p>
            <a:pPr eaLnBrk="1" hangingPunct="1"/>
            <a:r>
              <a:rPr lang="en-US" altLang="en-US" sz="2400" dirty="0" smtClean="0">
                <a:latin typeface="Helvetica" charset="0"/>
                <a:ea typeface="ＭＳ Ｐゴシック" charset="-128"/>
                <a:cs typeface="Helvetica" charset="0"/>
              </a:rPr>
              <a:t>Line of Best Fit</a:t>
            </a:r>
            <a:endParaRPr lang="en-US" altLang="en-US" sz="2400" dirty="0">
              <a:latin typeface="Helvetica" charset="0"/>
              <a:ea typeface="ＭＳ Ｐゴシック" charset="-128"/>
              <a:cs typeface="Helvetica" charset="0"/>
            </a:endParaRPr>
          </a:p>
        </p:txBody>
      </p:sp>
      <p:pic>
        <p:nvPicPr>
          <p:cNvPr id="2" name="Picture 1"/>
          <p:cNvPicPr>
            <a:picLocks noChangeAspect="1"/>
          </p:cNvPicPr>
          <p:nvPr/>
        </p:nvPicPr>
        <p:blipFill>
          <a:blip r:embed="rId4"/>
          <a:stretch>
            <a:fillRect/>
          </a:stretch>
        </p:blipFill>
        <p:spPr>
          <a:xfrm>
            <a:off x="5255322" y="2819400"/>
            <a:ext cx="3727133" cy="3940112"/>
          </a:xfrm>
          <a:prstGeom prst="rect">
            <a:avLst/>
          </a:prstGeom>
        </p:spPr>
      </p:pic>
      <p:pic>
        <p:nvPicPr>
          <p:cNvPr id="3" name="Picture 2"/>
          <p:cNvPicPr>
            <a:picLocks noChangeAspect="1"/>
          </p:cNvPicPr>
          <p:nvPr/>
        </p:nvPicPr>
        <p:blipFill>
          <a:blip r:embed="rId5"/>
          <a:stretch>
            <a:fillRect/>
          </a:stretch>
        </p:blipFill>
        <p:spPr>
          <a:xfrm>
            <a:off x="5243788" y="2807208"/>
            <a:ext cx="3750199" cy="3964496"/>
          </a:xfrm>
          <a:prstGeom prst="rect">
            <a:avLst/>
          </a:prstGeom>
        </p:spPr>
      </p:pic>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custDataLst>
      <p:tags r:id="rId1"/>
    </p:custDataLst>
    <p:extLst>
      <p:ext uri="{BB962C8B-B14F-4D97-AF65-F5344CB8AC3E}">
        <p14:creationId xmlns:p14="http://schemas.microsoft.com/office/powerpoint/2010/main" val="874469504"/>
      </p:ext>
    </p:ext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10,000 Foot View</a:t>
            </a:r>
            <a:endParaRPr lang="en-US" dirty="0"/>
          </a:p>
        </p:txBody>
      </p:sp>
      <p:sp>
        <p:nvSpPr>
          <p:cNvPr id="13" name="Content Placeholder 2"/>
          <p:cNvSpPr>
            <a:spLocks noGrp="1"/>
          </p:cNvSpPr>
          <p:nvPr>
            <p:ph idx="1"/>
          </p:nvPr>
        </p:nvSpPr>
        <p:spPr>
          <a:xfrm>
            <a:off x="304800" y="1554163"/>
            <a:ext cx="8686800" cy="4525962"/>
          </a:xfrm>
        </p:spPr>
        <p:txBody>
          <a:bodyPr/>
          <a:lstStyle/>
          <a:p>
            <a:pPr eaLnBrk="1" hangingPunct="1"/>
            <a:r>
              <a:rPr lang="en-US" altLang="en-US" sz="2400" dirty="0">
                <a:latin typeface="Helvetica" charset="0"/>
                <a:ea typeface="ＭＳ Ｐゴシック" charset="-128"/>
                <a:cs typeface="Helvetica" charset="0"/>
              </a:rPr>
              <a:t>What Questions Matter to You?</a:t>
            </a:r>
          </a:p>
          <a:p>
            <a:pPr eaLnBrk="1" hangingPunct="1"/>
            <a:r>
              <a:rPr lang="en-US" altLang="en-US" sz="2400" dirty="0">
                <a:latin typeface="Helvetica" charset="0"/>
                <a:ea typeface="ＭＳ Ｐゴシック" charset="-128"/>
                <a:cs typeface="Helvetica" charset="0"/>
              </a:rPr>
              <a:t>Introduction to </a:t>
            </a:r>
            <a:r>
              <a:rPr lang="en-US" altLang="en-US" sz="2400" dirty="0" err="1">
                <a:latin typeface="Helvetica" charset="0"/>
                <a:ea typeface="ＭＳ Ｐゴシック" charset="-128"/>
                <a:cs typeface="Helvetica" charset="0"/>
              </a:rPr>
              <a:t>Pyret</a:t>
            </a:r>
            <a:r>
              <a:rPr lang="en-US" altLang="en-US" sz="2400" dirty="0">
                <a:latin typeface="Helvetica" charset="0"/>
                <a:ea typeface="ＭＳ Ｐゴシック" charset="-128"/>
                <a:cs typeface="Helvetica" charset="0"/>
              </a:rPr>
              <a:t>, plotting and tables</a:t>
            </a:r>
          </a:p>
          <a:p>
            <a:pPr eaLnBrk="1" hangingPunct="1"/>
            <a:r>
              <a:rPr lang="en-US" altLang="en-US" sz="2400" dirty="0" smtClean="0">
                <a:latin typeface="Helvetica" charset="0"/>
                <a:ea typeface="ＭＳ Ｐゴシック" charset="-128"/>
                <a:cs typeface="Helvetica" charset="0"/>
              </a:rPr>
              <a:t>Measures </a:t>
            </a:r>
            <a:r>
              <a:rPr lang="en-US" altLang="en-US" sz="2400" dirty="0" smtClean="0">
                <a:latin typeface="Helvetica" charset="0"/>
                <a:ea typeface="ＭＳ Ｐゴシック" charset="-128"/>
                <a:cs typeface="Helvetica" charset="0"/>
              </a:rPr>
              <a:t>of Center</a:t>
            </a:r>
          </a:p>
          <a:p>
            <a:pPr eaLnBrk="1" hangingPunct="1"/>
            <a:r>
              <a:rPr lang="en-US" altLang="en-US" sz="2400" dirty="0" smtClean="0">
                <a:latin typeface="Helvetica" charset="0"/>
                <a:ea typeface="ＭＳ Ｐゴシック" charset="-128"/>
                <a:cs typeface="Helvetica" charset="0"/>
              </a:rPr>
              <a:t>Bar and Pie Charts</a:t>
            </a:r>
          </a:p>
          <a:p>
            <a:pPr eaLnBrk="1" hangingPunct="1"/>
            <a:r>
              <a:rPr lang="en-US" altLang="en-US" sz="2400" dirty="0" smtClean="0">
                <a:latin typeface="Helvetica" charset="0"/>
                <a:ea typeface="ＭＳ Ｐゴシック" charset="-128"/>
                <a:cs typeface="Helvetica" charset="0"/>
              </a:rPr>
              <a:t>Histograms</a:t>
            </a:r>
          </a:p>
          <a:p>
            <a:pPr eaLnBrk="1" hangingPunct="1"/>
            <a:r>
              <a:rPr lang="en-US" altLang="en-US" sz="2400" dirty="0" smtClean="0">
                <a:latin typeface="Helvetica" charset="0"/>
                <a:ea typeface="ＭＳ Ｐゴシック" charset="-128"/>
                <a:cs typeface="Helvetica" charset="0"/>
              </a:rPr>
              <a:t>Line of Best Fit</a:t>
            </a:r>
          </a:p>
          <a:p>
            <a:pPr eaLnBrk="1" hangingPunct="1"/>
            <a:r>
              <a:rPr lang="en-US" altLang="en-US" sz="2400" dirty="0" smtClean="0">
                <a:latin typeface="Helvetica" charset="0"/>
                <a:ea typeface="ＭＳ Ｐゴシック" charset="-128"/>
                <a:cs typeface="Helvetica" charset="0"/>
              </a:rPr>
              <a:t>Selecting and Sorting Tables</a:t>
            </a:r>
          </a:p>
          <a:p>
            <a:pPr eaLnBrk="1" hangingPunct="1"/>
            <a:r>
              <a:rPr lang="en-US" altLang="en-US" sz="2400" dirty="0" smtClean="0">
                <a:latin typeface="Helvetica" charset="0"/>
                <a:ea typeface="ＭＳ Ｐゴシック" charset="-128"/>
                <a:cs typeface="Helvetica" charset="0"/>
              </a:rPr>
              <a:t>Filtering rows with Boolean Expressions</a:t>
            </a:r>
          </a:p>
          <a:p>
            <a:pPr eaLnBrk="1" hangingPunct="1"/>
            <a:r>
              <a:rPr lang="en-US" altLang="en-US" sz="2400" dirty="0" smtClean="0">
                <a:latin typeface="Helvetica" charset="0"/>
                <a:ea typeface="ＭＳ Ｐゴシック" charset="-128"/>
                <a:cs typeface="Helvetica" charset="0"/>
              </a:rPr>
              <a:t>Computing new columns</a:t>
            </a:r>
            <a:endParaRPr lang="en-US" altLang="en-US" sz="2400" dirty="0">
              <a:latin typeface="Helvetica" charset="0"/>
              <a:ea typeface="ＭＳ Ｐゴシック" charset="-128"/>
              <a:cs typeface="Helvetica"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
        <p:nvSpPr>
          <p:cNvPr id="3" name="TextBox 2"/>
          <p:cNvSpPr txBox="1"/>
          <p:nvPr/>
        </p:nvSpPr>
        <p:spPr>
          <a:xfrm>
            <a:off x="6172200" y="1828800"/>
            <a:ext cx="2667000" cy="3170099"/>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20000" b="1" dirty="0" smtClean="0">
                <a:solidFill>
                  <a:schemeClr val="bg1"/>
                </a:solidFill>
                <a:ea typeface="Arial" charset="0"/>
                <a:cs typeface="Arial" charset="0"/>
              </a:rPr>
              <a:t>?</a:t>
            </a:r>
            <a:endParaRPr lang="en-US" sz="20000" b="1" dirty="0">
              <a:solidFill>
                <a:schemeClr val="bg1"/>
              </a:solidFill>
              <a:ea typeface="Arial" charset="0"/>
              <a:cs typeface="Arial" charset="0"/>
            </a:endParaRPr>
          </a:p>
        </p:txBody>
      </p:sp>
    </p:spTree>
    <p:custDataLst>
      <p:tags r:id="rId1"/>
    </p:custDataLst>
    <p:extLst>
      <p:ext uri="{BB962C8B-B14F-4D97-AF65-F5344CB8AC3E}">
        <p14:creationId xmlns:p14="http://schemas.microsoft.com/office/powerpoint/2010/main" val="759983503"/>
      </p:ext>
    </p:extLst>
  </p:cSld>
  <p:clrMapOvr>
    <a:masterClrMapping/>
  </p:clrMapOvr>
  <p:transition spd="med" advTm="80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6" end="6"/>
                                            </p:txEl>
                                          </p:spTgt>
                                        </p:tgtEl>
                                        <p:attrNameLst>
                                          <p:attrName>style.visibility</p:attrName>
                                        </p:attrNameLst>
                                      </p:cBhvr>
                                      <p:to>
                                        <p:strVal val="visible"/>
                                      </p:to>
                                    </p:set>
                                    <p:animEffect transition="in" filter="fade">
                                      <p:cBhvr>
                                        <p:cTn id="7" dur="500"/>
                                        <p:tgtEl>
                                          <p:spTgt spid="1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7" end="7"/>
                                            </p:txEl>
                                          </p:spTgt>
                                        </p:tgtEl>
                                        <p:attrNameLst>
                                          <p:attrName>style.visibility</p:attrName>
                                        </p:attrNameLst>
                                      </p:cBhvr>
                                      <p:to>
                                        <p:strVal val="visible"/>
                                      </p:to>
                                    </p:set>
                                    <p:animEffect transition="in" filter="fade">
                                      <p:cBhvr>
                                        <p:cTn id="12" dur="500"/>
                                        <p:tgtEl>
                                          <p:spTgt spid="1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8" end="8"/>
                                            </p:txEl>
                                          </p:spTgt>
                                        </p:tgtEl>
                                        <p:attrNameLst>
                                          <p:attrName>style.visibility</p:attrName>
                                        </p:attrNameLst>
                                      </p:cBhvr>
                                      <p:to>
                                        <p:strVal val="visible"/>
                                      </p:to>
                                    </p:set>
                                    <p:animEffect transition="in" filter="fade">
                                      <p:cBhvr>
                                        <p:cTn id="17"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900112" y="1600200"/>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lgn="ctr">
              <a:lnSpc>
                <a:spcPct val="200000"/>
              </a:lnSpc>
              <a:spcBef>
                <a:spcPts val="638"/>
              </a:spcBef>
              <a:buClrTx/>
              <a:buSzTx/>
              <a:buNone/>
            </a:pPr>
            <a:r>
              <a:rPr lang="en-US" altLang="en-US" sz="2500" dirty="0" smtClean="0">
                <a:latin typeface="Arial" charset="0"/>
              </a:rPr>
              <a:t>Data Science Classes</a:t>
            </a:r>
          </a:p>
          <a:p>
            <a:pPr algn="ctr">
              <a:lnSpc>
                <a:spcPct val="200000"/>
              </a:lnSpc>
              <a:spcBef>
                <a:spcPts val="638"/>
              </a:spcBef>
              <a:buClrTx/>
              <a:buSzTx/>
              <a:buNone/>
            </a:pPr>
            <a:r>
              <a:rPr lang="en-US" altLang="en-US" sz="2500" dirty="0" smtClean="0">
                <a:latin typeface="Arial" charset="0"/>
              </a:rPr>
              <a:t>Math &amp; Statistics Classes</a:t>
            </a:r>
          </a:p>
          <a:p>
            <a:pPr algn="ctr">
              <a:lnSpc>
                <a:spcPct val="200000"/>
              </a:lnSpc>
              <a:spcBef>
                <a:spcPts val="638"/>
              </a:spcBef>
              <a:buClrTx/>
              <a:buSzTx/>
              <a:buNone/>
            </a:pPr>
            <a:r>
              <a:rPr lang="en-US" altLang="en-US" sz="2500" dirty="0" smtClean="0">
                <a:latin typeface="Arial" charset="0"/>
              </a:rPr>
              <a:t>Business Classes</a:t>
            </a:r>
          </a:p>
          <a:p>
            <a:pPr algn="ctr">
              <a:lnSpc>
                <a:spcPct val="200000"/>
              </a:lnSpc>
              <a:spcBef>
                <a:spcPts val="638"/>
              </a:spcBef>
              <a:buClrTx/>
              <a:buSzTx/>
              <a:buNone/>
            </a:pPr>
            <a:r>
              <a:rPr lang="en-US" altLang="en-US" sz="2500" dirty="0" smtClean="0">
                <a:latin typeface="Arial" charset="0"/>
              </a:rPr>
              <a:t>Civics Classes</a:t>
            </a:r>
          </a:p>
          <a:p>
            <a:pPr algn="ctr">
              <a:lnSpc>
                <a:spcPct val="200000"/>
              </a:lnSpc>
              <a:spcBef>
                <a:spcPts val="638"/>
              </a:spcBef>
              <a:buClrTx/>
              <a:buSzTx/>
              <a:buNone/>
            </a:pPr>
            <a:r>
              <a:rPr lang="en-US" altLang="en-US" sz="2500" dirty="0" smtClean="0">
                <a:latin typeface="Arial" charset="0"/>
              </a:rPr>
              <a:t>AP CS Principles Classes</a:t>
            </a:r>
            <a:endParaRPr lang="en-US" altLang="en-US" sz="2500" dirty="0">
              <a:latin typeface="Arial" charset="0"/>
            </a:endParaRPr>
          </a:p>
        </p:txBody>
      </p:sp>
      <p:sp>
        <p:nvSpPr>
          <p:cNvPr id="2" name="Title 1"/>
          <p:cNvSpPr>
            <a:spLocks noGrp="1"/>
          </p:cNvSpPr>
          <p:nvPr>
            <p:ph type="title"/>
          </p:nvPr>
        </p:nvSpPr>
        <p:spPr/>
        <p:txBody>
          <a:bodyPr>
            <a:normAutofit/>
          </a:bodyPr>
          <a:lstStyle/>
          <a:p>
            <a:pPr>
              <a:defRPr/>
            </a:pPr>
            <a:r>
              <a:rPr lang="en-US" sz="3200" dirty="0" smtClean="0"/>
              <a:t>Where </a:t>
            </a:r>
            <a:r>
              <a:rPr lang="en-US" sz="3200" dirty="0" smtClean="0"/>
              <a:t>Does </a:t>
            </a:r>
            <a:r>
              <a:rPr lang="en-US" sz="3200" dirty="0" err="1" smtClean="0"/>
              <a:t>DataScience</a:t>
            </a:r>
            <a:r>
              <a:rPr lang="en-US" sz="3200" dirty="0" smtClean="0"/>
              <a:t> </a:t>
            </a:r>
            <a:r>
              <a:rPr lang="en-US" sz="3200" dirty="0" smtClean="0"/>
              <a:t>Fit</a:t>
            </a:r>
            <a:r>
              <a:rPr lang="en-US" sz="3200" dirty="0" smtClean="0"/>
              <a:t>?</a:t>
            </a:r>
            <a:endParaRPr lang="en-US" sz="32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Agenda</a:t>
            </a:r>
            <a:endParaRPr lang="en-US" dirty="0"/>
          </a:p>
        </p:txBody>
      </p:sp>
      <p:sp>
        <p:nvSpPr>
          <p:cNvPr id="5" name="Content Placeholder 4"/>
          <p:cNvSpPr>
            <a:spLocks noGrp="1"/>
          </p:cNvSpPr>
          <p:nvPr>
            <p:ph idx="1"/>
          </p:nvPr>
        </p:nvSpPr>
        <p:spPr>
          <a:xfrm>
            <a:off x="304800" y="1143000"/>
            <a:ext cx="8686800" cy="4525963"/>
          </a:xfrm>
        </p:spPr>
        <p:txBody>
          <a:bodyPr/>
          <a:lstStyle/>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Introduction</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Theory</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Practice</a:t>
            </a:r>
          </a:p>
          <a:p>
            <a:pPr marL="0" indent="0" algn="ctr">
              <a:lnSpc>
                <a:spcPct val="150000"/>
              </a:lnSpc>
              <a:buFont typeface="Wingdings" charset="2"/>
              <a:buNone/>
              <a:tabLst>
                <a:tab pos="1489075" algn="l"/>
              </a:tabLst>
            </a:pPr>
            <a:r>
              <a:rPr lang="en-US" altLang="en-US" sz="4800">
                <a:latin typeface="Helvetica" charset="0"/>
                <a:ea typeface="ＭＳ Ｐゴシック" charset="-128"/>
                <a:cs typeface="Helvetica" charset="0"/>
              </a:rPr>
              <a:t>Pedagogy</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Setting up your classroom</a:t>
            </a:r>
            <a:endParaRPr lang="en-US" dirty="0"/>
          </a:p>
        </p:txBody>
      </p:sp>
      <p:sp>
        <p:nvSpPr>
          <p:cNvPr id="3" name="Content Placeholder 2"/>
          <p:cNvSpPr>
            <a:spLocks noGrp="1"/>
          </p:cNvSpPr>
          <p:nvPr>
            <p:ph idx="1"/>
          </p:nvPr>
        </p:nvSpPr>
        <p:spPr/>
        <p:txBody>
          <a:bodyPr/>
          <a:lstStyle/>
          <a:p>
            <a:pPr>
              <a:buFont typeface="Wingdings" charset="2"/>
              <a:buChar char="ü"/>
            </a:pPr>
            <a:r>
              <a:rPr lang="en-US" altLang="en-US" dirty="0">
                <a:ea typeface="ＭＳ Ｐゴシック" charset="-128"/>
                <a:cs typeface="Helvetica" charset="0"/>
              </a:rPr>
              <a:t>Physical Materials (workbooks, pens, </a:t>
            </a:r>
            <a:r>
              <a:rPr lang="en-US" altLang="en-US" dirty="0" err="1">
                <a:ea typeface="ＭＳ Ｐゴシック" charset="-128"/>
                <a:cs typeface="Helvetica" charset="0"/>
              </a:rPr>
              <a:t>etc</a:t>
            </a:r>
            <a:r>
              <a:rPr lang="en-US" altLang="en-US" dirty="0">
                <a:ea typeface="ＭＳ Ｐゴシック" charset="-128"/>
                <a:cs typeface="Helvetica" charset="0"/>
              </a:rPr>
              <a:t>)</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One computer for each pair of students</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Gmail Account (per-class? per-pair?)</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Log into </a:t>
            </a:r>
            <a:r>
              <a:rPr lang="en-US" altLang="en-US" dirty="0" smtClean="0">
                <a:ea typeface="ＭＳ Ｐゴシック" charset="-128"/>
                <a:cs typeface="Helvetica" charset="0"/>
                <a:hlinkClick r:id="rId2"/>
              </a:rPr>
              <a:t>http://code.pyret.org/</a:t>
            </a:r>
            <a:r>
              <a:rPr lang="en-US" altLang="en-US" dirty="0" smtClean="0">
                <a:ea typeface="ＭＳ Ｐゴシック" charset="-128"/>
                <a:cs typeface="Helvetica" charset="0"/>
              </a:rPr>
              <a:t> (IE9</a:t>
            </a:r>
            <a:r>
              <a:rPr lang="en-US" altLang="en-US" dirty="0">
                <a:ea typeface="ＭＳ Ｐゴシック" charset="-128"/>
                <a:cs typeface="Helvetica" charset="0"/>
              </a:rPr>
              <a:t>+, FF, Chrome)</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Go to </a:t>
            </a:r>
            <a:r>
              <a:rPr lang="en-US" altLang="en-US" dirty="0">
                <a:ea typeface="ＭＳ Ｐゴシック" charset="-128"/>
                <a:cs typeface="Helvetica" charset="0"/>
                <a:hlinkClick r:id="rId3"/>
              </a:rPr>
              <a:t>www.BootstrapWorld.org/materials</a:t>
            </a:r>
            <a:endParaRPr lang="en-US" altLang="en-US" dirty="0">
              <a:ea typeface="ＭＳ Ｐゴシック" charset="-128"/>
              <a:cs typeface="Helvetica" charset="0"/>
            </a:endParaRPr>
          </a:p>
          <a:p>
            <a:pPr>
              <a:buFont typeface="Wingdings" charset="2"/>
              <a:buChar char="ü"/>
            </a:pPr>
            <a:endParaRPr lang="en-US" altLang="en-US" dirty="0">
              <a:ea typeface="ＭＳ Ｐゴシック" charset="-128"/>
              <a:cs typeface="Helvetica" charset="0"/>
            </a:endParaRPr>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1</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 Now</a:t>
            </a:r>
            <a:endParaRPr lang="en-US" dirty="0"/>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sz="2400" dirty="0" smtClean="0">
                <a:latin typeface="Helvetica" charset="0"/>
                <a:ea typeface="ＭＳ Ｐゴシック" charset="-128"/>
                <a:cs typeface="Helvetica" charset="0"/>
              </a:rPr>
              <a:t>Find a topic that interests you (max 4 students to a topic!)</a:t>
            </a:r>
          </a:p>
          <a:p>
            <a:pPr eaLnBrk="1" hangingPunct="1">
              <a:lnSpc>
                <a:spcPct val="200000"/>
              </a:lnSpc>
            </a:pPr>
            <a:r>
              <a:rPr lang="en-US" altLang="en-US" sz="2400" dirty="0" smtClean="0">
                <a:latin typeface="Helvetica" charset="0"/>
                <a:ea typeface="ＭＳ Ｐゴシック" charset="-128"/>
                <a:cs typeface="Helvetica" charset="0"/>
              </a:rPr>
              <a:t>Choose a question, or create your </a:t>
            </a:r>
            <a:r>
              <a:rPr lang="en-US" altLang="en-US" sz="2400" dirty="0" smtClean="0">
                <a:latin typeface="Helvetica" charset="0"/>
                <a:ea typeface="ＭＳ Ｐゴシック" charset="-128"/>
                <a:cs typeface="Helvetica" charset="0"/>
              </a:rPr>
              <a:t>own</a:t>
            </a:r>
          </a:p>
          <a:p>
            <a:pPr eaLnBrk="1" hangingPunct="1">
              <a:lnSpc>
                <a:spcPct val="200000"/>
              </a:lnSpc>
            </a:pPr>
            <a:r>
              <a:rPr lang="en-US" altLang="en-US" sz="2400" dirty="0" smtClean="0">
                <a:latin typeface="Helvetica" charset="0"/>
                <a:ea typeface="ＭＳ Ｐゴシック" charset="-128"/>
                <a:cs typeface="Helvetica" charset="0"/>
              </a:rPr>
              <a:t>Discuss </a:t>
            </a:r>
            <a:r>
              <a:rPr lang="en-US" altLang="en-US" sz="2400" dirty="0" smtClean="0">
                <a:latin typeface="Helvetica" charset="0"/>
                <a:ea typeface="ＭＳ Ｐゴシック" charset="-128"/>
                <a:cs typeface="Helvetica" charset="0"/>
              </a:rPr>
              <a:t>your answer to the question (2min)</a:t>
            </a:r>
          </a:p>
          <a:p>
            <a:pPr eaLnBrk="1" hangingPunct="1">
              <a:lnSpc>
                <a:spcPct val="200000"/>
              </a:lnSpc>
            </a:pPr>
            <a:r>
              <a:rPr lang="en-US" altLang="en-US" sz="2400" dirty="0" smtClean="0">
                <a:latin typeface="Helvetica" charset="0"/>
                <a:ea typeface="ＭＳ Ｐゴシック" charset="-128"/>
                <a:cs typeface="Helvetica" charset="0"/>
              </a:rPr>
              <a:t>What measurements/data came up? </a:t>
            </a:r>
            <a:r>
              <a:rPr lang="en-US" altLang="en-US" sz="2400" dirty="0" smtClean="0">
                <a:latin typeface="Helvetica" charset="0"/>
                <a:ea typeface="ＭＳ Ｐゴシック" charset="-128"/>
                <a:cs typeface="Helvetica" charset="0"/>
              </a:rPr>
              <a:t>(2min</a:t>
            </a:r>
            <a:r>
              <a:rPr lang="en-US" altLang="en-US" sz="2400" dirty="0" smtClean="0">
                <a:latin typeface="Helvetica" charset="0"/>
                <a:ea typeface="ＭＳ Ｐゴシック" charset="-128"/>
                <a:cs typeface="Helvetica" charset="0"/>
              </a:rPr>
              <a:t>)</a:t>
            </a:r>
          </a:p>
          <a:p>
            <a:pPr eaLnBrk="1" hangingPunct="1">
              <a:lnSpc>
                <a:spcPct val="200000"/>
              </a:lnSpc>
            </a:pPr>
            <a:r>
              <a:rPr lang="en-US" altLang="en-US" sz="2400" dirty="0">
                <a:latin typeface="Helvetica" charset="0"/>
                <a:ea typeface="ＭＳ Ｐゴシック" charset="-128"/>
                <a:cs typeface="Helvetica" charset="0"/>
              </a:rPr>
              <a:t>Complete Page 1 in your </a:t>
            </a:r>
            <a:r>
              <a:rPr lang="en-US" altLang="en-US" sz="2400" dirty="0" smtClean="0">
                <a:latin typeface="Helvetica" charset="0"/>
                <a:ea typeface="ＭＳ Ｐゴシック" charset="-128"/>
                <a:cs typeface="Helvetica" charset="0"/>
              </a:rPr>
              <a:t>workbook</a:t>
            </a:r>
            <a:endParaRPr lang="en-US" altLang="en-US" sz="2400" dirty="0">
              <a:latin typeface="Helvetica" charset="0"/>
              <a:ea typeface="ＭＳ Ｐゴシック" charset="-128"/>
              <a:cs typeface="Helvetica"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Driver / Navigator</a:t>
            </a:r>
            <a:endParaRPr lang="en-US" dirty="0"/>
          </a:p>
        </p:txBody>
      </p:sp>
      <p:sp>
        <p:nvSpPr>
          <p:cNvPr id="3" name="Content Placeholder 2"/>
          <p:cNvSpPr>
            <a:spLocks noGrp="1"/>
          </p:cNvSpPr>
          <p:nvPr>
            <p:ph idx="1"/>
          </p:nvPr>
        </p:nvSpPr>
        <p:spPr/>
        <p:txBody>
          <a:bodyPr/>
          <a:lstStyle/>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Pair programming needs structure!</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“Driver” has their eyes on the computer</a:t>
            </a:r>
            <a:endParaRPr lang="en-US" altLang="ja-JP">
              <a:ea typeface="ＭＳ Ｐゴシック" charset="-128"/>
              <a:cs typeface="Helvetica" charset="0"/>
            </a:endParaRP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The “Navigator” has their eyes on the workbook</a:t>
            </a:r>
          </a:p>
          <a:p>
            <a:pPr eaLnBrk="1" hangingPunct="1">
              <a:lnSpc>
                <a:spcPct val="200000"/>
              </a:lnSpc>
              <a:spcAft>
                <a:spcPts val="1800"/>
              </a:spcAft>
              <a:buClr>
                <a:srgbClr val="4C4C4C"/>
              </a:buClr>
              <a:buFont typeface="Arial" charset="0"/>
              <a:buChar char="•"/>
            </a:pPr>
            <a:r>
              <a:rPr lang="en-US" altLang="en-US">
                <a:ea typeface="ＭＳ Ｐゴシック" charset="-128"/>
                <a:cs typeface="Helvetica" charset="0"/>
              </a:rPr>
              <a:t>Switch roles regularly</a:t>
            </a:r>
          </a:p>
          <a:p>
            <a:pPr>
              <a:lnSpc>
                <a:spcPct val="200000"/>
              </a:lnSpc>
              <a:buFont typeface="Wingdings" charset="2"/>
              <a:buNone/>
            </a:pPr>
            <a:endParaRPr lang="en-US" altLang="en-US">
              <a:ea typeface="ＭＳ Ｐゴシック" charset="-128"/>
              <a:cs typeface="Helvetica" charset="0"/>
            </a:endParaRPr>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Numbers and Strings in </a:t>
            </a:r>
            <a:r>
              <a:rPr lang="en-US" dirty="0" err="1" smtClean="0"/>
              <a:t>Pyret</a:t>
            </a:r>
            <a:endParaRPr lang="en-US" dirty="0"/>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sz="2400" dirty="0" smtClean="0">
                <a:latin typeface="Helvetica" charset="0"/>
                <a:ea typeface="ＭＳ Ｐゴシック" charset="-128"/>
                <a:cs typeface="Helvetica" charset="0"/>
              </a:rPr>
              <a:t>Start a new </a:t>
            </a:r>
            <a:r>
              <a:rPr lang="en-US" altLang="en-US" sz="2400" dirty="0" err="1" smtClean="0">
                <a:latin typeface="Helvetica" charset="0"/>
                <a:ea typeface="ＭＳ Ｐゴシック" charset="-128"/>
                <a:cs typeface="Helvetica" charset="0"/>
              </a:rPr>
              <a:t>Pyret</a:t>
            </a:r>
            <a:r>
              <a:rPr lang="en-US" altLang="en-US" sz="2400" dirty="0" smtClean="0">
                <a:latin typeface="Helvetica" charset="0"/>
                <a:ea typeface="ＭＳ Ｐゴシック" charset="-128"/>
                <a:cs typeface="Helvetica" charset="0"/>
              </a:rPr>
              <a:t> Program</a:t>
            </a:r>
          </a:p>
          <a:p>
            <a:pPr eaLnBrk="1" hangingPunct="1">
              <a:lnSpc>
                <a:spcPct val="200000"/>
              </a:lnSpc>
            </a:pPr>
            <a:r>
              <a:rPr lang="en-US" altLang="en-US" sz="2400" dirty="0" smtClean="0">
                <a:latin typeface="Helvetica" charset="0"/>
                <a:ea typeface="ＭＳ Ｐゴシック" charset="-128"/>
                <a:cs typeface="Helvetica" charset="0"/>
              </a:rPr>
              <a:t>Making Numbers</a:t>
            </a:r>
          </a:p>
          <a:p>
            <a:pPr eaLnBrk="1" hangingPunct="1">
              <a:lnSpc>
                <a:spcPct val="200000"/>
              </a:lnSpc>
            </a:pPr>
            <a:r>
              <a:rPr lang="en-US" altLang="en-US" sz="2400" dirty="0" smtClean="0">
                <a:latin typeface="Helvetica" charset="0"/>
                <a:ea typeface="ＭＳ Ｐゴシック" charset="-128"/>
                <a:cs typeface="Helvetica" charset="0"/>
              </a:rPr>
              <a:t>Making Strings</a:t>
            </a:r>
          </a:p>
          <a:p>
            <a:pPr eaLnBrk="1" hangingPunct="1">
              <a:lnSpc>
                <a:spcPct val="200000"/>
              </a:lnSpc>
            </a:pPr>
            <a:r>
              <a:rPr lang="en-US" altLang="en-US" sz="2400" dirty="0" smtClean="0">
                <a:latin typeface="Helvetica" charset="0"/>
                <a:ea typeface="ＭＳ Ｐゴシック" charset="-128"/>
                <a:cs typeface="Helvetica" charset="0"/>
              </a:rPr>
              <a:t>Operations</a:t>
            </a:r>
          </a:p>
          <a:p>
            <a:pPr eaLnBrk="1" hangingPunct="1">
              <a:lnSpc>
                <a:spcPct val="200000"/>
              </a:lnSpc>
            </a:pPr>
            <a:r>
              <a:rPr lang="en-US" altLang="en-US" sz="2400" dirty="0" smtClean="0">
                <a:latin typeface="Helvetica" charset="0"/>
                <a:ea typeface="ＭＳ Ｐゴシック" charset="-128"/>
                <a:cs typeface="Helvetica" charset="0"/>
              </a:rPr>
              <a:t>Turn to Page 2</a:t>
            </a:r>
            <a:r>
              <a:rPr lang="mr-IN" altLang="en-US" sz="2400" dirty="0" smtClean="0">
                <a:latin typeface="Helvetica" charset="0"/>
                <a:ea typeface="ＭＳ Ｐゴシック" charset="-128"/>
                <a:cs typeface="Helvetica" charset="0"/>
              </a:rPr>
              <a:t>…</a:t>
            </a:r>
            <a:endParaRPr lang="en-US" altLang="en-US" sz="2400" dirty="0" smtClean="0">
              <a:latin typeface="Helvetica" charset="0"/>
              <a:ea typeface="ＭＳ Ｐゴシック" charset="-128"/>
              <a:cs typeface="Helvetica"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8241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Error Messages</a:t>
            </a:r>
            <a:endParaRPr lang="en-US" dirty="0"/>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smtClean="0">
                <a:latin typeface="Helvetica" charset="0"/>
                <a:ea typeface="ＭＳ Ｐゴシック" charset="-128"/>
                <a:cs typeface="Helvetica" charset="0"/>
              </a:rPr>
              <a:t>How we react is key: are we scared or excited?</a:t>
            </a:r>
          </a:p>
          <a:p>
            <a:pPr>
              <a:lnSpc>
                <a:spcPct val="200000"/>
              </a:lnSpc>
              <a:defRPr/>
            </a:pPr>
            <a:r>
              <a:rPr lang="en-US" altLang="en-US" dirty="0" smtClean="0">
                <a:latin typeface="Helvetica" charset="0"/>
                <a:ea typeface="ＭＳ Ｐゴシック" charset="-128"/>
                <a:cs typeface="Helvetica" charset="0"/>
              </a:rPr>
              <a:t>“The computer is giving you a </a:t>
            </a:r>
            <a:r>
              <a:rPr lang="en-US" altLang="en-US" i="1" dirty="0" smtClean="0">
                <a:latin typeface="Helvetica" charset="0"/>
                <a:ea typeface="ＭＳ Ｐゴシック" charset="-128"/>
                <a:cs typeface="Helvetica" charset="0"/>
              </a:rPr>
              <a:t>clue</a:t>
            </a:r>
            <a:r>
              <a:rPr lang="mr-IN" altLang="en-US" dirty="0" smtClean="0">
                <a:latin typeface="Helvetica" charset="0"/>
                <a:ea typeface="ＭＳ Ｐゴシック" charset="-128"/>
                <a:cs typeface="Helvetica" charset="0"/>
              </a:rPr>
              <a:t>…</a:t>
            </a:r>
            <a:r>
              <a:rPr lang="en-US" altLang="en-US" dirty="0" smtClean="0">
                <a:latin typeface="Helvetica" charset="0"/>
                <a:ea typeface="ＭＳ Ｐゴシック" charset="-128"/>
                <a:cs typeface="Helvetica" charset="0"/>
              </a:rPr>
              <a:t>”</a:t>
            </a:r>
          </a:p>
          <a:p>
            <a:pPr>
              <a:lnSpc>
                <a:spcPct val="200000"/>
              </a:lnSpc>
              <a:defRPr/>
            </a:pPr>
            <a:r>
              <a:rPr lang="en-US" altLang="en-US" dirty="0" smtClean="0">
                <a:latin typeface="Helvetica" charset="0"/>
                <a:ea typeface="ＭＳ Ｐゴシック" charset="-128"/>
                <a:cs typeface="Helvetica" charset="0"/>
              </a:rPr>
              <a:t>“What do you think it’s trying to tell us</a:t>
            </a:r>
            <a:r>
              <a:rPr lang="mr-IN" altLang="en-US" dirty="0" smtClean="0">
                <a:latin typeface="Helvetica" charset="0"/>
                <a:ea typeface="ＭＳ Ｐゴシック" charset="-128"/>
                <a:cs typeface="Helvetica" charset="0"/>
              </a:rPr>
              <a:t>…</a:t>
            </a:r>
            <a:r>
              <a:rPr lang="en-US" altLang="en-US" dirty="0" smtClean="0">
                <a:latin typeface="Helvetica" charset="0"/>
                <a:ea typeface="ＭＳ Ｐゴシック" charset="-128"/>
                <a:cs typeface="Helvetica" charset="0"/>
              </a:rPr>
              <a:t>?”</a:t>
            </a:r>
            <a:endParaRPr lang="en-US" altLang="en-US" dirty="0">
              <a:latin typeface="Helvetica" charset="0"/>
              <a:ea typeface="ＭＳ Ｐゴシック" charset="-128"/>
              <a:cs typeface="Helvetica"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Definitions in </a:t>
            </a:r>
            <a:r>
              <a:rPr lang="en-US" dirty="0" err="1" smtClean="0"/>
              <a:t>Pyret</a:t>
            </a:r>
            <a:endParaRPr lang="en-US" dirty="0"/>
          </a:p>
        </p:txBody>
      </p:sp>
      <p:sp>
        <p:nvSpPr>
          <p:cNvPr id="9" name="Content Placeholder 2"/>
          <p:cNvSpPr>
            <a:spLocks noGrp="1"/>
          </p:cNvSpPr>
          <p:nvPr>
            <p:ph idx="1"/>
          </p:nvPr>
        </p:nvSpPr>
        <p:spPr>
          <a:xfrm>
            <a:off x="304800" y="1554163"/>
            <a:ext cx="8686800" cy="4525962"/>
          </a:xfrm>
        </p:spPr>
        <p:txBody>
          <a:bodyPr/>
          <a:lstStyle/>
          <a:p>
            <a:pPr marL="0" indent="0">
              <a:buNone/>
            </a:pPr>
            <a:r>
              <a:rPr lang="en-US" sz="2400" dirty="0"/>
              <a:t>Suppose you want to throw a pizza party for a class of 16 students. We need to buy one of each of these per student:</a:t>
            </a:r>
          </a:p>
          <a:p>
            <a:pPr lvl="1" fontAlgn="ctr"/>
            <a:r>
              <a:rPr lang="en-US" sz="2000" dirty="0"/>
              <a:t>1 Slice of Pizza : $2.50</a:t>
            </a:r>
          </a:p>
          <a:p>
            <a:pPr lvl="1" fontAlgn="ctr"/>
            <a:r>
              <a:rPr lang="en-US" sz="2000" dirty="0"/>
              <a:t>1 Plastic Plate : $0.20</a:t>
            </a:r>
          </a:p>
          <a:p>
            <a:pPr lvl="1" fontAlgn="ctr"/>
            <a:r>
              <a:rPr lang="en-US" sz="2000" dirty="0"/>
              <a:t>1 Soda : $0.98</a:t>
            </a:r>
          </a:p>
          <a:p>
            <a:endParaRPr lang="en-US" sz="2400" dirty="0" smtClean="0"/>
          </a:p>
          <a:p>
            <a:r>
              <a:rPr lang="en-US" sz="2400" dirty="0" smtClean="0"/>
              <a:t>What code will compute </a:t>
            </a:r>
            <a:r>
              <a:rPr lang="en-US" sz="2400" dirty="0"/>
              <a:t>the total </a:t>
            </a:r>
            <a:r>
              <a:rPr lang="en-US" sz="2400" dirty="0" smtClean="0"/>
              <a:t>cost for the party?</a:t>
            </a:r>
            <a:endParaRPr lang="en-US" sz="2400" dirty="0" smtClean="0"/>
          </a:p>
          <a:p>
            <a:endParaRPr lang="en-US" sz="2400" dirty="0"/>
          </a:p>
          <a:p>
            <a:r>
              <a:rPr lang="en-US" sz="2400" dirty="0" smtClean="0"/>
              <a:t>Defining variables: </a:t>
            </a:r>
            <a:r>
              <a:rPr lang="en-US" sz="2400" dirty="0" smtClean="0">
                <a:latin typeface="Courier New" charset="0"/>
                <a:ea typeface="Courier New" charset="0"/>
                <a:cs typeface="Courier New" charset="0"/>
              </a:rPr>
              <a:t>party-people</a:t>
            </a:r>
          </a:p>
          <a:p>
            <a:endParaRPr lang="en-US" sz="2400" dirty="0">
              <a:latin typeface="Courier New" charset="0"/>
              <a:ea typeface="Courier New" charset="0"/>
              <a:cs typeface="Courier New" charset="0"/>
            </a:endParaRPr>
          </a:p>
          <a:p>
            <a:r>
              <a:rPr lang="en-US" sz="2400" dirty="0" smtClean="0"/>
              <a:t>Turn to page 3</a:t>
            </a:r>
            <a:r>
              <a:rPr lang="mr-IN" sz="2400" dirty="0" smtClean="0"/>
              <a:t>…</a:t>
            </a:r>
            <a:endParaRPr lang="en-US" sz="24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79451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7" end="7"/>
                                            </p:txEl>
                                          </p:spTgt>
                                        </p:tgtEl>
                                        <p:attrNameLst>
                                          <p:attrName>style.visibility</p:attrName>
                                        </p:attrNameLst>
                                      </p:cBhvr>
                                      <p:to>
                                        <p:strVal val="visible"/>
                                      </p:to>
                                    </p:set>
                                    <p:animEffect transition="in" filter="fade">
                                      <p:cBhvr>
                                        <p:cTn id="26" dur="500"/>
                                        <p:tgtEl>
                                          <p:spTgt spid="9">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animEffect transition="in" filter="fade">
                                      <p:cBhvr>
                                        <p:cTn id="31"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Functions in </a:t>
            </a:r>
            <a:r>
              <a:rPr lang="en-US" dirty="0" err="1" smtClean="0"/>
              <a:t>Pyret</a:t>
            </a:r>
            <a:endParaRPr lang="en-US" dirty="0"/>
          </a:p>
        </p:txBody>
      </p:sp>
      <p:sp>
        <p:nvSpPr>
          <p:cNvPr id="9" name="Content Placeholder 2"/>
          <p:cNvSpPr>
            <a:spLocks noGrp="1"/>
          </p:cNvSpPr>
          <p:nvPr>
            <p:ph idx="1"/>
          </p:nvPr>
        </p:nvSpPr>
        <p:spPr>
          <a:xfrm>
            <a:off x="304800" y="1554163"/>
            <a:ext cx="8686800" cy="4525962"/>
          </a:xfrm>
        </p:spPr>
        <p:txBody>
          <a:bodyPr/>
          <a:lstStyle/>
          <a:p>
            <a:pPr marL="0" indent="0">
              <a:buNone/>
            </a:pPr>
            <a:r>
              <a:rPr lang="en-US" sz="2400" dirty="0"/>
              <a:t>Let’s explore a new function, </a:t>
            </a:r>
            <a:r>
              <a:rPr lang="en-US" sz="2400" dirty="0" err="1"/>
              <a:t>num</a:t>
            </a:r>
            <a:r>
              <a:rPr lang="en-US" sz="2400" dirty="0"/>
              <a:t>-min. Type each of these lines of code into the interactions area and hit enter.</a:t>
            </a:r>
          </a:p>
          <a:p>
            <a:pPr lvl="1" fontAlgn="ctr"/>
            <a:r>
              <a:rPr lang="en-US" sz="2000" dirty="0" err="1">
                <a:latin typeface="Courier New" charset="0"/>
                <a:ea typeface="Courier New" charset="0"/>
                <a:cs typeface="Courier New" charset="0"/>
              </a:rPr>
              <a:t>num</a:t>
            </a:r>
            <a:r>
              <a:rPr lang="en-US" sz="2000" dirty="0">
                <a:latin typeface="Courier New" charset="0"/>
                <a:ea typeface="Courier New" charset="0"/>
                <a:cs typeface="Courier New" charset="0"/>
              </a:rPr>
              <a:t>-min(0, 1)</a:t>
            </a:r>
          </a:p>
          <a:p>
            <a:pPr lvl="1" fontAlgn="ctr"/>
            <a:r>
              <a:rPr lang="en-US" sz="2000" dirty="0" err="1">
                <a:latin typeface="Courier New" charset="0"/>
                <a:ea typeface="Courier New" charset="0"/>
                <a:cs typeface="Courier New" charset="0"/>
              </a:rPr>
              <a:t>num</a:t>
            </a:r>
            <a:r>
              <a:rPr lang="en-US" sz="2000" dirty="0">
                <a:latin typeface="Courier New" charset="0"/>
                <a:ea typeface="Courier New" charset="0"/>
                <a:cs typeface="Courier New" charset="0"/>
              </a:rPr>
              <a:t>-min(-5, 2)</a:t>
            </a:r>
          </a:p>
          <a:p>
            <a:pPr lvl="1" fontAlgn="ctr"/>
            <a:r>
              <a:rPr lang="en-US" sz="2000" dirty="0" err="1">
                <a:latin typeface="Courier New" charset="0"/>
                <a:ea typeface="Courier New" charset="0"/>
                <a:cs typeface="Courier New" charset="0"/>
              </a:rPr>
              <a:t>num</a:t>
            </a:r>
            <a:r>
              <a:rPr lang="en-US" sz="2000" dirty="0">
                <a:latin typeface="Courier New" charset="0"/>
                <a:ea typeface="Courier New" charset="0"/>
                <a:cs typeface="Courier New" charset="0"/>
              </a:rPr>
              <a:t>-min(8, 6</a:t>
            </a:r>
            <a:r>
              <a:rPr lang="en-US" sz="2000" dirty="0" smtClean="0">
                <a:latin typeface="Courier New" charset="0"/>
                <a:ea typeface="Courier New" charset="0"/>
                <a:cs typeface="Courier New" charset="0"/>
              </a:rPr>
              <a:t>)</a:t>
            </a:r>
          </a:p>
          <a:p>
            <a:pPr lvl="1" fontAlgn="ctr"/>
            <a:endParaRPr lang="en-US" sz="2000" dirty="0">
              <a:latin typeface="Courier New" charset="0"/>
              <a:ea typeface="Courier New" charset="0"/>
              <a:cs typeface="Courier New" charset="0"/>
            </a:endParaRPr>
          </a:p>
          <a:p>
            <a:r>
              <a:rPr lang="en-US" sz="2400" dirty="0"/>
              <a:t>How many arguments does </a:t>
            </a:r>
            <a:r>
              <a:rPr lang="en-US" sz="2400" dirty="0" err="1">
                <a:latin typeface="Courier New" charset="0"/>
                <a:ea typeface="Courier New" charset="0"/>
                <a:cs typeface="Courier New" charset="0"/>
              </a:rPr>
              <a:t>num</a:t>
            </a:r>
            <a:r>
              <a:rPr lang="en-US" sz="2400" dirty="0">
                <a:latin typeface="Courier New" charset="0"/>
                <a:ea typeface="Courier New" charset="0"/>
                <a:cs typeface="Courier New" charset="0"/>
              </a:rPr>
              <a:t>-min</a:t>
            </a:r>
            <a:r>
              <a:rPr lang="en-US" sz="2400" dirty="0"/>
              <a:t> have? </a:t>
            </a:r>
            <a:endParaRPr lang="en-US" sz="2400" dirty="0" smtClean="0"/>
          </a:p>
          <a:p>
            <a:r>
              <a:rPr lang="en-US" sz="2400" dirty="0" smtClean="0"/>
              <a:t>What </a:t>
            </a:r>
            <a:r>
              <a:rPr lang="en-US" sz="2400" dirty="0"/>
              <a:t>type of values does this function take in? </a:t>
            </a:r>
            <a:endParaRPr lang="en-US" sz="2400" dirty="0" smtClean="0"/>
          </a:p>
          <a:p>
            <a:r>
              <a:rPr lang="en-US" sz="2400" dirty="0" smtClean="0"/>
              <a:t>What </a:t>
            </a:r>
            <a:r>
              <a:rPr lang="en-US" sz="2400" dirty="0"/>
              <a:t>type of value does this function output? </a:t>
            </a:r>
            <a:endParaRPr lang="en-US" sz="2400" dirty="0" smtClean="0"/>
          </a:p>
          <a:p>
            <a:r>
              <a:rPr lang="en-US" sz="2400" dirty="0" smtClean="0"/>
              <a:t>How </a:t>
            </a:r>
            <a:r>
              <a:rPr lang="en-US" sz="2400" dirty="0"/>
              <a:t>does this output relate </a:t>
            </a:r>
            <a:r>
              <a:rPr lang="en-US" sz="2400" dirty="0" smtClean="0"/>
              <a:t>to </a:t>
            </a:r>
            <a:r>
              <a:rPr lang="en-US" sz="2400" dirty="0"/>
              <a:t>the arguments</a:t>
            </a:r>
            <a:r>
              <a:rPr lang="en-US" sz="2400" dirty="0" smtClean="0"/>
              <a:t>?</a:t>
            </a:r>
          </a:p>
          <a:p>
            <a:endParaRPr lang="en-US" sz="2400" dirty="0"/>
          </a:p>
          <a:p>
            <a:r>
              <a:rPr lang="en-US" sz="2400" dirty="0"/>
              <a:t>Try </a:t>
            </a:r>
            <a:r>
              <a:rPr lang="en-US" sz="2400" dirty="0" err="1">
                <a:latin typeface="Courier New" charset="0"/>
                <a:ea typeface="Courier New" charset="0"/>
                <a:cs typeface="Courier New" charset="0"/>
              </a:rPr>
              <a:t>num-sqrt</a:t>
            </a:r>
            <a:endParaRPr lang="en-US" sz="2400" dirty="0">
              <a:latin typeface="Courier New" charset="0"/>
              <a:ea typeface="Courier New" charset="0"/>
              <a:cs typeface="Courier New" charset="0"/>
            </a:endParaRPr>
          </a:p>
          <a:p>
            <a:endParaRPr lang="en-US" sz="2400" dirty="0" smtClean="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8016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6" end="6"/>
                                            </p:txEl>
                                          </p:spTgt>
                                        </p:tgtEl>
                                        <p:attrNameLst>
                                          <p:attrName>style.visibility</p:attrName>
                                        </p:attrNameLst>
                                      </p:cBhvr>
                                      <p:to>
                                        <p:strVal val="visible"/>
                                      </p:to>
                                    </p:set>
                                    <p:animEffect transition="in" filter="fade">
                                      <p:cBhvr>
                                        <p:cTn id="26" dur="500"/>
                                        <p:tgtEl>
                                          <p:spTgt spid="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Effect transition="in" filter="fade">
                                      <p:cBhvr>
                                        <p:cTn id="31" dur="500"/>
                                        <p:tgtEl>
                                          <p:spTgt spid="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xEl>
                                              <p:pRg st="8" end="8"/>
                                            </p:txEl>
                                          </p:spTgt>
                                        </p:tgtEl>
                                        <p:attrNameLst>
                                          <p:attrName>style.visibility</p:attrName>
                                        </p:attrNameLst>
                                      </p:cBhvr>
                                      <p:to>
                                        <p:strVal val="visible"/>
                                      </p:to>
                                    </p:set>
                                    <p:animEffect transition="in" filter="fade">
                                      <p:cBhvr>
                                        <p:cTn id="36" dur="500"/>
                                        <p:tgtEl>
                                          <p:spTgt spid="9">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xEl>
                                              <p:pRg st="10" end="10"/>
                                            </p:txEl>
                                          </p:spTgt>
                                        </p:tgtEl>
                                        <p:attrNameLst>
                                          <p:attrName>style.visibility</p:attrName>
                                        </p:attrNameLst>
                                      </p:cBhvr>
                                      <p:to>
                                        <p:strVal val="visible"/>
                                      </p:to>
                                    </p:set>
                                    <p:animEffect transition="in" filter="fade">
                                      <p:cBhvr>
                                        <p:cTn id="41"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Page 46: </a:t>
            </a:r>
            <a:r>
              <a:rPr lang="en-US" b="0" dirty="0" smtClean="0"/>
              <a:t>Contracts</a:t>
            </a:r>
            <a:endParaRPr lang="en-US" b="0" dirty="0"/>
          </a:p>
        </p:txBody>
      </p:sp>
      <p:sp>
        <p:nvSpPr>
          <p:cNvPr id="4" name="Rectangle 3"/>
          <p:cNvSpPr>
            <a:spLocks noChangeArrowheads="1"/>
          </p:cNvSpPr>
          <p:nvPr/>
        </p:nvSpPr>
        <p:spPr bwMode="auto">
          <a:xfrm>
            <a:off x="304800" y="1819275"/>
            <a:ext cx="8610600" cy="248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indent="346075" eaLnBrk="1" hangingPunct="1">
              <a:spcAft>
                <a:spcPts val="1800"/>
              </a:spcAft>
              <a:buClr>
                <a:srgbClr val="4C4C4C"/>
              </a:buClr>
              <a:buSzTx/>
              <a:buFontTx/>
              <a:buNone/>
              <a:tabLst>
                <a:tab pos="1655763" algn="l"/>
                <a:tab pos="2227263" algn="l"/>
                <a:tab pos="4746625" algn="l"/>
              </a:tabLst>
            </a:pPr>
            <a:r>
              <a:rPr lang="en-US" altLang="en-US" sz="2400" i="1" u="sng" dirty="0" smtClean="0">
                <a:latin typeface="Courier New" charset="0"/>
                <a:ea typeface="Courier New" charset="0"/>
                <a:cs typeface="Courier New" charset="0"/>
              </a:rPr>
              <a:t>&lt;</a:t>
            </a:r>
            <a:r>
              <a:rPr lang="en-US" altLang="en-US" sz="2400" i="1" u="sng" dirty="0">
                <a:latin typeface="Courier New" charset="0"/>
                <a:ea typeface="Courier New" charset="0"/>
                <a:cs typeface="Courier New" charset="0"/>
              </a:rPr>
              <a:t>name&gt;	</a:t>
            </a:r>
            <a:r>
              <a:rPr lang="en-US" altLang="en-US" sz="2400" i="1" u="sng" dirty="0" smtClean="0">
                <a:latin typeface="Courier New" charset="0"/>
                <a:ea typeface="Courier New" charset="0"/>
                <a:cs typeface="Courier New" charset="0"/>
              </a:rPr>
              <a:t>	:  </a:t>
            </a:r>
            <a:r>
              <a:rPr lang="en-US" altLang="en-US" sz="2400" i="1" u="sng" dirty="0">
                <a:latin typeface="Courier New" charset="0"/>
                <a:ea typeface="Courier New" charset="0"/>
                <a:cs typeface="Courier New" charset="0"/>
              </a:rPr>
              <a:t>&lt;domain&gt;   	</a:t>
            </a:r>
            <a:r>
              <a:rPr lang="en-US" altLang="en-US" sz="2400" i="1" u="sng" dirty="0">
                <a:latin typeface="Courier New" charset="0"/>
                <a:ea typeface="Courier New" charset="0"/>
                <a:cs typeface="Courier New" charset="0"/>
                <a:sym typeface="Wingdings" charset="2"/>
              </a:rPr>
              <a:t> </a:t>
            </a:r>
            <a:r>
              <a:rPr lang="en-US" altLang="en-US" sz="2400" i="1" u="sng" dirty="0" smtClean="0">
                <a:latin typeface="Courier New" charset="0"/>
                <a:ea typeface="Courier New" charset="0"/>
                <a:cs typeface="Courier New" charset="0"/>
                <a:sym typeface="Wingdings" charset="2"/>
              </a:rPr>
              <a:t>&lt;</a:t>
            </a:r>
            <a:r>
              <a:rPr lang="en-US" altLang="en-US" sz="2400" i="1" u="sng" dirty="0">
                <a:latin typeface="Courier New" charset="0"/>
                <a:ea typeface="Courier New" charset="0"/>
                <a:cs typeface="Courier New" charset="0"/>
                <a:sym typeface="Wingdings" charset="2"/>
              </a:rPr>
              <a:t>range&gt;</a:t>
            </a:r>
            <a:endParaRPr lang="en-US" altLang="en-US" sz="2400" i="1" u="sng" dirty="0">
              <a:latin typeface="Courier New" charset="0"/>
              <a:ea typeface="Courier New" charset="0"/>
              <a:cs typeface="Courier New" charset="0"/>
            </a:endParaRPr>
          </a:p>
          <a:p>
            <a:pPr indent="346075" eaLnBrk="1" hangingPunct="1">
              <a:spcAft>
                <a:spcPts val="1800"/>
              </a:spcAft>
              <a:buClr>
                <a:srgbClr val="4C4C4C"/>
              </a:buClr>
              <a:buSzTx/>
              <a:buFontTx/>
              <a:buNone/>
              <a:tabLst>
                <a:tab pos="1655763" algn="l"/>
                <a:tab pos="2227263" algn="l"/>
                <a:tab pos="4746625" algn="l"/>
              </a:tabLst>
            </a:pPr>
            <a:r>
              <a:rPr lang="en-US" altLang="en-US" sz="2400" b="1" dirty="0" smtClean="0">
                <a:solidFill>
                  <a:schemeClr val="accent1"/>
                </a:solidFill>
                <a:latin typeface="Courier New" charset="0"/>
                <a:ea typeface="Courier New" charset="0"/>
                <a:cs typeface="Courier New" charset="0"/>
              </a:rPr>
              <a:t># </a:t>
            </a:r>
            <a:r>
              <a:rPr lang="en-US" altLang="en-US" sz="2400" b="1" dirty="0" err="1">
                <a:solidFill>
                  <a:schemeClr val="accent1"/>
                </a:solidFill>
                <a:latin typeface="Courier New" charset="0"/>
                <a:ea typeface="Courier New" charset="0"/>
                <a:cs typeface="Courier New" charset="0"/>
              </a:rPr>
              <a:t>MrCoffee</a:t>
            </a:r>
            <a:r>
              <a:rPr lang="en-US" altLang="en-US" sz="2400" b="1" dirty="0">
                <a:solidFill>
                  <a:schemeClr val="accent1"/>
                </a:solidFill>
                <a:latin typeface="Courier New" charset="0"/>
                <a:ea typeface="Courier New" charset="0"/>
                <a:cs typeface="Courier New" charset="0"/>
              </a:rPr>
              <a:t>	</a:t>
            </a:r>
            <a:r>
              <a:rPr lang="en-US" altLang="en-US" sz="2400" b="1" dirty="0" smtClean="0">
                <a:solidFill>
                  <a:schemeClr val="accent1"/>
                </a:solidFill>
                <a:latin typeface="Courier New" charset="0"/>
                <a:ea typeface="Courier New" charset="0"/>
                <a:cs typeface="Courier New" charset="0"/>
              </a:rPr>
              <a:t>: Beans Water    </a:t>
            </a:r>
            <a:r>
              <a:rPr lang="en-US" altLang="en-US" sz="2400" b="1" dirty="0">
                <a:solidFill>
                  <a:schemeClr val="accent1"/>
                </a:solidFill>
                <a:latin typeface="Courier New" charset="0"/>
                <a:ea typeface="Courier New" charset="0"/>
                <a:cs typeface="Courier New" charset="0"/>
              </a:rPr>
              <a:t>	</a:t>
            </a:r>
            <a:r>
              <a:rPr lang="en-US" altLang="en-US" sz="2400" b="1" dirty="0">
                <a:solidFill>
                  <a:schemeClr val="accent1"/>
                </a:solidFill>
                <a:latin typeface="Courier New" charset="0"/>
                <a:ea typeface="Courier New" charset="0"/>
                <a:cs typeface="Courier New" charset="0"/>
                <a:sym typeface="Wingdings" charset="2"/>
              </a:rPr>
              <a:t> Coffee</a:t>
            </a:r>
            <a:endParaRPr lang="en-US" altLang="en-US" sz="2400" b="1" dirty="0">
              <a:solidFill>
                <a:schemeClr val="accent1"/>
              </a:solidFill>
              <a:latin typeface="Courier New" charset="0"/>
              <a:ea typeface="Courier New" charset="0"/>
              <a:cs typeface="Courier New" charset="0"/>
            </a:endParaRPr>
          </a:p>
          <a:p>
            <a:pPr indent="346075" eaLnBrk="1" hangingPunct="1">
              <a:spcAft>
                <a:spcPts val="1800"/>
              </a:spcAft>
              <a:buClr>
                <a:srgbClr val="4C4C4C"/>
              </a:buClr>
              <a:buSzTx/>
              <a:buFontTx/>
              <a:buNone/>
              <a:tabLst>
                <a:tab pos="1655763" algn="l"/>
                <a:tab pos="2227263" algn="l"/>
                <a:tab pos="4746625" algn="l"/>
              </a:tabLst>
            </a:pPr>
            <a:r>
              <a:rPr lang="en-US" altLang="en-US" sz="2400" b="1" dirty="0" smtClean="0">
                <a:solidFill>
                  <a:schemeClr val="accent1"/>
                </a:solidFill>
                <a:latin typeface="Courier New" charset="0"/>
                <a:ea typeface="Courier New" charset="0"/>
                <a:cs typeface="Courier New" charset="0"/>
              </a:rPr>
              <a:t># </a:t>
            </a:r>
            <a:r>
              <a:rPr lang="en-US" altLang="en-US" sz="2400" b="1" dirty="0" err="1" smtClean="0">
                <a:solidFill>
                  <a:schemeClr val="accent1"/>
                </a:solidFill>
                <a:latin typeface="Courier New" charset="0"/>
                <a:ea typeface="Courier New" charset="0"/>
                <a:cs typeface="Courier New" charset="0"/>
              </a:rPr>
              <a:t>num-sqrt</a:t>
            </a:r>
            <a:r>
              <a:rPr lang="en-US" altLang="en-US" sz="2400" b="1" dirty="0" smtClean="0">
                <a:solidFill>
                  <a:schemeClr val="accent1"/>
                </a:solidFill>
                <a:latin typeface="Courier New" charset="0"/>
                <a:ea typeface="Courier New" charset="0"/>
                <a:cs typeface="Courier New" charset="0"/>
              </a:rPr>
              <a:t>	:   Number </a:t>
            </a:r>
            <a:r>
              <a:rPr lang="en-US" altLang="en-US" sz="2400" b="1" dirty="0">
                <a:solidFill>
                  <a:schemeClr val="accent1"/>
                </a:solidFill>
                <a:latin typeface="Courier New" charset="0"/>
                <a:ea typeface="Courier New" charset="0"/>
                <a:cs typeface="Courier New" charset="0"/>
              </a:rPr>
              <a:t>	</a:t>
            </a:r>
            <a:r>
              <a:rPr lang="en-US" altLang="en-US" sz="2400" b="1" dirty="0" smtClean="0">
                <a:solidFill>
                  <a:schemeClr val="accent1"/>
                </a:solidFill>
                <a:latin typeface="Courier New" charset="0"/>
                <a:ea typeface="Courier New" charset="0"/>
                <a:cs typeface="Courier New" charset="0"/>
              </a:rPr>
              <a:t>	</a:t>
            </a:r>
            <a:r>
              <a:rPr lang="en-US" altLang="en-US" sz="2400" b="1" dirty="0" smtClean="0">
                <a:solidFill>
                  <a:schemeClr val="accent1"/>
                </a:solidFill>
                <a:latin typeface="Courier New" charset="0"/>
                <a:ea typeface="Courier New" charset="0"/>
                <a:cs typeface="Courier New" charset="0"/>
                <a:sym typeface="Wingdings" charset="2"/>
              </a:rPr>
              <a:t> </a:t>
            </a:r>
            <a:r>
              <a:rPr lang="en-US" altLang="en-US" sz="2400" b="1" dirty="0">
                <a:solidFill>
                  <a:schemeClr val="accent1"/>
                </a:solidFill>
                <a:latin typeface="Courier New" charset="0"/>
                <a:ea typeface="Courier New" charset="0"/>
                <a:cs typeface="Courier New" charset="0"/>
                <a:sym typeface="Wingdings" charset="2"/>
              </a:rPr>
              <a:t>Number</a:t>
            </a:r>
          </a:p>
          <a:p>
            <a:pPr indent="346075" eaLnBrk="1" hangingPunct="1">
              <a:spcAft>
                <a:spcPts val="1800"/>
              </a:spcAft>
              <a:buClr>
                <a:srgbClr val="4C4C4C"/>
              </a:buClr>
              <a:buSzTx/>
              <a:buFontTx/>
              <a:buNone/>
              <a:tabLst>
                <a:tab pos="1655763" algn="l"/>
                <a:tab pos="2227263" algn="l"/>
                <a:tab pos="4746625" algn="l"/>
              </a:tabLst>
            </a:pPr>
            <a:r>
              <a:rPr lang="en-US" altLang="en-US" sz="2400" b="1" dirty="0" smtClean="0">
                <a:solidFill>
                  <a:schemeClr val="accent1"/>
                </a:solidFill>
                <a:latin typeface="Courier New" charset="0"/>
                <a:ea typeface="Courier New" charset="0"/>
                <a:cs typeface="Courier New" charset="0"/>
                <a:sym typeface="Wingdings" charset="2"/>
              </a:rPr>
              <a:t># </a:t>
            </a:r>
            <a:r>
              <a:rPr lang="en-US" altLang="en-US" sz="2400" b="1" dirty="0" err="1" smtClean="0">
                <a:solidFill>
                  <a:schemeClr val="accent1"/>
                </a:solidFill>
                <a:latin typeface="Courier New" charset="0"/>
                <a:ea typeface="Courier New" charset="0"/>
                <a:cs typeface="Courier New" charset="0"/>
                <a:sym typeface="Wingdings" charset="2"/>
              </a:rPr>
              <a:t>num-sqr</a:t>
            </a:r>
            <a:r>
              <a:rPr lang="en-US" altLang="en-US" sz="2400" b="1" dirty="0">
                <a:solidFill>
                  <a:schemeClr val="accent1"/>
                </a:solidFill>
                <a:latin typeface="Courier New" charset="0"/>
                <a:ea typeface="Courier New" charset="0"/>
                <a:cs typeface="Courier New" charset="0"/>
                <a:sym typeface="Wingdings" charset="2"/>
              </a:rPr>
              <a:t>	</a:t>
            </a:r>
            <a:r>
              <a:rPr lang="en-US" altLang="en-US" sz="2400" b="1" dirty="0" smtClean="0">
                <a:solidFill>
                  <a:schemeClr val="accent1"/>
                </a:solidFill>
                <a:latin typeface="Courier New" charset="0"/>
                <a:ea typeface="Courier New" charset="0"/>
                <a:cs typeface="Courier New" charset="0"/>
                <a:sym typeface="Wingdings" charset="2"/>
              </a:rPr>
              <a:t>:   Number</a:t>
            </a:r>
            <a:r>
              <a:rPr lang="en-US" altLang="en-US" sz="2400" b="1" dirty="0">
                <a:solidFill>
                  <a:schemeClr val="accent1"/>
                </a:solidFill>
                <a:latin typeface="Courier New" charset="0"/>
                <a:ea typeface="Courier New" charset="0"/>
                <a:cs typeface="Courier New" charset="0"/>
                <a:sym typeface="Wingdings" charset="2"/>
              </a:rPr>
              <a:t>	</a:t>
            </a:r>
            <a:r>
              <a:rPr lang="en-US" altLang="en-US" sz="2400" b="1" dirty="0" smtClean="0">
                <a:solidFill>
                  <a:schemeClr val="accent1"/>
                </a:solidFill>
                <a:latin typeface="Courier New" charset="0"/>
                <a:ea typeface="Courier New" charset="0"/>
                <a:cs typeface="Courier New" charset="0"/>
                <a:sym typeface="Wingdings" charset="2"/>
              </a:rPr>
              <a:t>	 Number</a:t>
            </a:r>
            <a:endParaRPr lang="en-US" altLang="en-US" sz="2400" b="1" dirty="0">
              <a:solidFill>
                <a:schemeClr val="accent1"/>
              </a:solidFill>
              <a:latin typeface="Courier New" charset="0"/>
              <a:ea typeface="Courier New" charset="0"/>
              <a:cs typeface="Courier New"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
        <p:nvSpPr>
          <p:cNvPr id="5" name="Rectangular Callout 4"/>
          <p:cNvSpPr/>
          <p:nvPr/>
        </p:nvSpPr>
        <p:spPr>
          <a:xfrm>
            <a:off x="533400" y="4800600"/>
            <a:ext cx="1905000" cy="609600"/>
          </a:xfrm>
          <a:prstGeom prst="wedgeRectCallout">
            <a:avLst>
              <a:gd name="adj1" fmla="val -34166"/>
              <a:gd name="adj2" fmla="val -1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“Comment”</a:t>
            </a:r>
            <a:endParaRPr lang="en-US"/>
          </a:p>
        </p:txBody>
      </p:sp>
    </p:spTree>
    <p:extLst>
      <p:ext uri="{BB962C8B-B14F-4D97-AF65-F5344CB8AC3E}">
        <p14:creationId xmlns:p14="http://schemas.microsoft.com/office/powerpoint/2010/main" val="181607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Plotting in </a:t>
            </a:r>
            <a:r>
              <a:rPr lang="en-US" dirty="0" err="1" smtClean="0"/>
              <a:t>Pyret</a:t>
            </a:r>
            <a:endParaRPr lang="en-US" dirty="0"/>
          </a:p>
        </p:txBody>
      </p:sp>
      <p:sp>
        <p:nvSpPr>
          <p:cNvPr id="4" name="Rectangle 3"/>
          <p:cNvSpPr>
            <a:spLocks noChangeArrowheads="1"/>
          </p:cNvSpPr>
          <p:nvPr/>
        </p:nvSpPr>
        <p:spPr bwMode="auto">
          <a:xfrm>
            <a:off x="304800" y="1819275"/>
            <a:ext cx="8610600" cy="455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Add </a:t>
            </a:r>
            <a:r>
              <a:rPr lang="en-US" altLang="en-US" sz="2400" dirty="0" smtClean="0">
                <a:latin typeface="Courier New" charset="0"/>
                <a:ea typeface="Courier New" charset="0"/>
                <a:cs typeface="Courier New" charset="0"/>
              </a:rPr>
              <a:t>include </a:t>
            </a:r>
            <a:r>
              <a:rPr lang="en-US" altLang="en-US" sz="2400" dirty="0" smtClean="0">
                <a:latin typeface="Courier New" charset="0"/>
                <a:ea typeface="Courier New" charset="0"/>
                <a:cs typeface="Courier New" charset="0"/>
              </a:rPr>
              <a:t>plot-list </a:t>
            </a:r>
            <a:r>
              <a:rPr lang="en-US" altLang="en-US" sz="2400" dirty="0" smtClean="0">
                <a:latin typeface="Arial" charset="0"/>
                <a:ea typeface="Arial" charset="0"/>
                <a:cs typeface="Arial" charset="0"/>
              </a:rPr>
              <a:t>at the top of Definitions</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Two new functions (and datatypes!):</a:t>
            </a:r>
            <a:r>
              <a:rPr lang="en-US" dirty="0"/>
              <a:t> </a:t>
            </a:r>
            <a:endParaRPr lang="en-US" sz="1000" dirty="0"/>
          </a:p>
          <a:p>
            <a:pPr lvl="1"/>
            <a:r>
              <a:rPr lang="en-US" sz="2200" dirty="0">
                <a:solidFill>
                  <a:schemeClr val="accent1"/>
                </a:solidFill>
                <a:latin typeface="Courier New" charset="0"/>
                <a:ea typeface="Courier New" charset="0"/>
                <a:cs typeface="Courier New" charset="0"/>
              </a:rPr>
              <a:t># function-plot: (Number -&gt; Number) -&gt; </a:t>
            </a:r>
            <a:r>
              <a:rPr lang="en-US" sz="2200" dirty="0" smtClean="0">
                <a:solidFill>
                  <a:schemeClr val="accent1"/>
                </a:solidFill>
                <a:latin typeface="Courier New" charset="0"/>
                <a:ea typeface="Courier New" charset="0"/>
                <a:cs typeface="Courier New" charset="0"/>
              </a:rPr>
              <a:t>Series</a:t>
            </a:r>
          </a:p>
          <a:p>
            <a:pPr lvl="1"/>
            <a:r>
              <a:rPr lang="en-US" sz="2200" dirty="0" smtClean="0">
                <a:solidFill>
                  <a:schemeClr val="accent1"/>
                </a:solidFill>
                <a:latin typeface="Courier New" charset="0"/>
                <a:ea typeface="Courier New" charset="0"/>
                <a:cs typeface="Courier New" charset="0"/>
              </a:rPr>
              <a:t># </a:t>
            </a:r>
            <a:r>
              <a:rPr lang="en-US" sz="2200" dirty="0">
                <a:solidFill>
                  <a:schemeClr val="accent1"/>
                </a:solidFill>
                <a:latin typeface="Courier New" charset="0"/>
                <a:ea typeface="Courier New" charset="0"/>
                <a:cs typeface="Courier New" charset="0"/>
              </a:rPr>
              <a:t>plot : Series -&gt; </a:t>
            </a:r>
            <a:r>
              <a:rPr lang="en-US" sz="2200" dirty="0" smtClean="0">
                <a:solidFill>
                  <a:schemeClr val="accent1"/>
                </a:solidFill>
                <a:latin typeface="Courier New" charset="0"/>
                <a:ea typeface="Courier New" charset="0"/>
                <a:cs typeface="Courier New" charset="0"/>
              </a:rPr>
              <a:t>Plot</a:t>
            </a:r>
            <a:endParaRPr lang="en-US" sz="2200" dirty="0" smtClean="0">
              <a:solidFill>
                <a:schemeClr val="accent1"/>
              </a:solidFill>
              <a:latin typeface="Courier New" charset="0"/>
              <a:ea typeface="Courier New" charset="0"/>
              <a:cs typeface="Courier New" charset="0"/>
            </a:endParaRPr>
          </a:p>
          <a:p>
            <a:pPr lvl="1"/>
            <a:endParaRPr lang="en-US" altLang="en-US"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Use them to plot </a:t>
            </a:r>
            <a:r>
              <a:rPr lang="en-US" altLang="en-US" sz="2400" dirty="0" err="1" smtClean="0">
                <a:latin typeface="Courier New" charset="0"/>
                <a:ea typeface="Courier New" charset="0"/>
                <a:cs typeface="Courier New" charset="0"/>
              </a:rPr>
              <a:t>num-sqrt</a:t>
            </a:r>
            <a:r>
              <a:rPr lang="en-US" altLang="en-US" sz="2400" dirty="0" smtClean="0">
                <a:latin typeface="Arial" charset="0"/>
                <a:ea typeface="Arial" charset="0"/>
                <a:cs typeface="Arial" charset="0"/>
              </a:rPr>
              <a:t>:</a:t>
            </a:r>
            <a:r>
              <a:rPr lang="en-US" sz="2400" dirty="0"/>
              <a:t> </a:t>
            </a:r>
          </a:p>
          <a:p>
            <a:r>
              <a:rPr lang="en-US" sz="2000" dirty="0" smtClean="0">
                <a:solidFill>
                  <a:schemeClr val="accent1"/>
                </a:solidFill>
                <a:latin typeface="Courier New" charset="0"/>
                <a:ea typeface="Courier New" charset="0"/>
                <a:cs typeface="Courier New" charset="0"/>
              </a:rPr>
              <a:t># </a:t>
            </a:r>
            <a:r>
              <a:rPr lang="en-US" sz="2000" dirty="0">
                <a:solidFill>
                  <a:schemeClr val="accent1"/>
                </a:solidFill>
                <a:latin typeface="Courier New" charset="0"/>
                <a:ea typeface="Courier New" charset="0"/>
                <a:cs typeface="Courier New" charset="0"/>
              </a:rPr>
              <a:t>define the series and </a:t>
            </a:r>
            <a:r>
              <a:rPr lang="en-US" sz="2000" dirty="0" smtClean="0">
                <a:solidFill>
                  <a:schemeClr val="accent1"/>
                </a:solidFill>
                <a:latin typeface="Courier New" charset="0"/>
                <a:ea typeface="Courier New" charset="0"/>
                <a:cs typeface="Courier New" charset="0"/>
              </a:rPr>
              <a:t>graph </a:t>
            </a:r>
            <a:r>
              <a:rPr lang="en-US" sz="2000" dirty="0">
                <a:solidFill>
                  <a:schemeClr val="accent1"/>
                </a:solidFill>
                <a:latin typeface="Courier New" charset="0"/>
                <a:ea typeface="Courier New" charset="0"/>
                <a:cs typeface="Courier New" charset="0"/>
              </a:rPr>
              <a:t>for the function f(x)=√</a:t>
            </a:r>
            <a:r>
              <a:rPr lang="en-US" sz="2000" dirty="0" smtClean="0">
                <a:solidFill>
                  <a:schemeClr val="accent1"/>
                </a:solidFill>
                <a:latin typeface="Courier New" charset="0"/>
                <a:ea typeface="Courier New" charset="0"/>
                <a:cs typeface="Courier New" charset="0"/>
              </a:rPr>
              <a:t>x</a:t>
            </a:r>
          </a:p>
          <a:p>
            <a:r>
              <a:rPr lang="en-US" sz="2000" dirty="0" err="1" smtClean="0">
                <a:latin typeface="Courier New" charset="0"/>
                <a:ea typeface="Courier New" charset="0"/>
                <a:cs typeface="Courier New" charset="0"/>
              </a:rPr>
              <a:t>sqrt</a:t>
            </a:r>
            <a:r>
              <a:rPr lang="en-US" sz="2000" dirty="0" smtClean="0">
                <a:latin typeface="Courier New" charset="0"/>
                <a:ea typeface="Courier New" charset="0"/>
                <a:cs typeface="Courier New" charset="0"/>
              </a:rPr>
              <a:t>-series </a:t>
            </a:r>
            <a:r>
              <a:rPr lang="en-US" sz="2000" dirty="0">
                <a:latin typeface="Courier New" charset="0"/>
                <a:ea typeface="Courier New" charset="0"/>
                <a:cs typeface="Courier New" charset="0"/>
              </a:rPr>
              <a:t>= function-plot(</a:t>
            </a:r>
            <a:r>
              <a:rPr lang="en-US" sz="2000" dirty="0" err="1">
                <a:latin typeface="Courier New" charset="0"/>
                <a:ea typeface="Courier New" charset="0"/>
                <a:cs typeface="Courier New" charset="0"/>
              </a:rPr>
              <a:t>num-sqrt</a:t>
            </a:r>
            <a:r>
              <a:rPr lang="en-US" sz="2000" dirty="0" smtClean="0">
                <a:latin typeface="Courier New" charset="0"/>
                <a:ea typeface="Courier New" charset="0"/>
                <a:cs typeface="Courier New" charset="0"/>
              </a:rPr>
              <a:t>)</a:t>
            </a:r>
          </a:p>
          <a:p>
            <a:r>
              <a:rPr lang="en-US" sz="2000" dirty="0" err="1" smtClean="0">
                <a:latin typeface="Courier New" charset="0"/>
                <a:ea typeface="Courier New" charset="0"/>
                <a:cs typeface="Courier New" charset="0"/>
              </a:rPr>
              <a:t>sqrt</a:t>
            </a:r>
            <a:r>
              <a:rPr lang="en-US" sz="2000" dirty="0" smtClean="0">
                <a:latin typeface="Courier New" charset="0"/>
                <a:ea typeface="Courier New" charset="0"/>
                <a:cs typeface="Courier New" charset="0"/>
              </a:rPr>
              <a:t>-graph </a:t>
            </a:r>
            <a:r>
              <a:rPr lang="en-US" sz="2000" dirty="0" smtClean="0">
                <a:latin typeface="Courier New" charset="0"/>
                <a:ea typeface="Courier New" charset="0"/>
                <a:cs typeface="Courier New" charset="0"/>
              </a:rPr>
              <a:t> = </a:t>
            </a:r>
            <a:r>
              <a:rPr lang="en-US" sz="2000" dirty="0" smtClean="0">
                <a:latin typeface="Courier New" charset="0"/>
                <a:ea typeface="Courier New" charset="0"/>
                <a:cs typeface="Courier New" charset="0"/>
              </a:rPr>
              <a:t>plot(</a:t>
            </a:r>
            <a:r>
              <a:rPr lang="en-US" sz="2000" dirty="0" err="1">
                <a:latin typeface="Courier New" charset="0"/>
                <a:ea typeface="Courier New" charset="0"/>
                <a:cs typeface="Courier New" charset="0"/>
              </a:rPr>
              <a:t>sqrt</a:t>
            </a:r>
            <a:r>
              <a:rPr lang="en-US" sz="2000" dirty="0">
                <a:latin typeface="Courier New" charset="0"/>
                <a:ea typeface="Courier New" charset="0"/>
                <a:cs typeface="Courier New" charset="0"/>
              </a:rPr>
              <a:t>-series</a:t>
            </a:r>
            <a:r>
              <a:rPr lang="en-US" sz="2000" dirty="0" smtClean="0">
                <a:latin typeface="Courier New" charset="0"/>
                <a:ea typeface="Courier New" charset="0"/>
                <a:cs typeface="Courier New" charset="0"/>
              </a:rPr>
              <a:t>)</a:t>
            </a:r>
            <a:r>
              <a:rPr lang="en-US" sz="2000" dirty="0">
                <a:latin typeface="Courier New" charset="0"/>
                <a:ea typeface="Courier New" charset="0"/>
                <a:cs typeface="Courier New" charset="0"/>
              </a:rPr>
              <a:t> </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4298163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500"/>
                                        <p:tgtEl>
                                          <p:spTgt spid="4">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fade">
                                      <p:cBhvr>
                                        <p:cTn id="33" dur="500"/>
                                        <p:tgtEl>
                                          <p:spTgt spid="4">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Plotting in </a:t>
            </a:r>
            <a:r>
              <a:rPr lang="en-US" dirty="0" err="1" smtClean="0"/>
              <a:t>Pyret</a:t>
            </a:r>
            <a:endParaRPr lang="en-US" dirty="0"/>
          </a:p>
        </p:txBody>
      </p:sp>
      <p:sp>
        <p:nvSpPr>
          <p:cNvPr id="4" name="Rectangle 3"/>
          <p:cNvSpPr>
            <a:spLocks noChangeArrowheads="1"/>
          </p:cNvSpPr>
          <p:nvPr/>
        </p:nvSpPr>
        <p:spPr bwMode="auto">
          <a:xfrm>
            <a:off x="304800" y="1819275"/>
            <a:ext cx="8610600" cy="113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You can zoom by drawing a rectangle!</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Save your </a:t>
            </a:r>
            <a:r>
              <a:rPr lang="en-US" altLang="en-US" sz="2400" dirty="0" smtClean="0">
                <a:latin typeface="Arial" charset="0"/>
                <a:ea typeface="Arial" charset="0"/>
                <a:cs typeface="Arial" charset="0"/>
              </a:rPr>
              <a:t>work</a:t>
            </a:r>
            <a:endParaRPr lang="en-US" altLang="en-US" sz="2400" dirty="0" smtClean="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00025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2</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 Now</a:t>
            </a:r>
            <a:endParaRPr lang="en-US" dirty="0"/>
          </a:p>
        </p:txBody>
      </p:sp>
      <p:sp>
        <p:nvSpPr>
          <p:cNvPr id="4" name="Rectangle 3"/>
          <p:cNvSpPr>
            <a:spLocks noChangeArrowheads="1"/>
          </p:cNvSpPr>
          <p:nvPr/>
        </p:nvSpPr>
        <p:spPr bwMode="auto">
          <a:xfrm>
            <a:off x="304800" y="1819275"/>
            <a:ext cx="8610600" cy="388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ctr" eaLnBrk="1" hangingPunct="1">
              <a:lnSpc>
                <a:spcPct val="200000"/>
              </a:lnSpc>
              <a:spcAft>
                <a:spcPts val="1800"/>
              </a:spcAft>
              <a:buClr>
                <a:srgbClr val="4C4C4C"/>
              </a:buClr>
              <a:buSzTx/>
              <a:buNone/>
            </a:pPr>
            <a:r>
              <a:rPr lang="en-US" altLang="en-US" sz="4800" i="1" dirty="0" smtClean="0">
                <a:latin typeface="Arial" charset="0"/>
                <a:ea typeface="Arial" charset="0"/>
                <a:cs typeface="Arial" charset="0"/>
              </a:rPr>
              <a:t>“What is the relationship between calories and sugar?”</a:t>
            </a:r>
          </a:p>
          <a:p>
            <a:pPr algn="r" eaLnBrk="1" hangingPunct="1">
              <a:lnSpc>
                <a:spcPct val="200000"/>
              </a:lnSpc>
              <a:spcAft>
                <a:spcPts val="1800"/>
              </a:spcAft>
              <a:buClr>
                <a:srgbClr val="4C4C4C"/>
              </a:buClr>
              <a:buSzTx/>
              <a:buNone/>
            </a:pPr>
            <a:r>
              <a:rPr lang="en-US" sz="1800" i="1" dirty="0">
                <a:latin typeface="Arial" charset="0"/>
                <a:ea typeface="Arial" charset="0"/>
                <a:cs typeface="Arial" charset="0"/>
              </a:rPr>
              <a:t>- Write your </a:t>
            </a:r>
            <a:r>
              <a:rPr lang="en-US" sz="1800" i="1" dirty="0" smtClean="0">
                <a:latin typeface="Arial" charset="0"/>
                <a:ea typeface="Arial" charset="0"/>
                <a:cs typeface="Arial" charset="0"/>
              </a:rPr>
              <a:t>hypothesis on </a:t>
            </a:r>
            <a:r>
              <a:rPr lang="en-US" sz="1800" i="1" dirty="0">
                <a:latin typeface="Arial" charset="0"/>
                <a:ea typeface="Arial" charset="0"/>
                <a:cs typeface="Arial" charset="0"/>
              </a:rPr>
              <a:t>Page </a:t>
            </a:r>
            <a:r>
              <a:rPr lang="en-US" sz="1800" i="1" dirty="0" smtClean="0">
                <a:latin typeface="Arial" charset="0"/>
                <a:ea typeface="Arial" charset="0"/>
                <a:cs typeface="Arial" charset="0"/>
              </a:rPr>
              <a:t>4</a:t>
            </a:r>
            <a:endParaRPr lang="en-US" sz="1800" i="1"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6476924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Tabular Data</a:t>
            </a:r>
            <a:endParaRPr lang="en-US" dirty="0"/>
          </a:p>
        </p:txBody>
      </p:sp>
      <p:sp>
        <p:nvSpPr>
          <p:cNvPr id="5" name="Content Placeholder 2"/>
          <p:cNvSpPr>
            <a:spLocks noGrp="1"/>
          </p:cNvSpPr>
          <p:nvPr>
            <p:ph idx="1"/>
          </p:nvPr>
        </p:nvSpPr>
        <p:spPr>
          <a:xfrm>
            <a:off x="304800" y="1554163"/>
            <a:ext cx="8686800" cy="4525962"/>
          </a:xfrm>
        </p:spPr>
        <p:txBody>
          <a:bodyPr/>
          <a:lstStyle/>
          <a:p>
            <a:r>
              <a:rPr lang="en-US" sz="2400" dirty="0" smtClean="0"/>
              <a:t>Not all data is atomic.</a:t>
            </a:r>
          </a:p>
          <a:p>
            <a:r>
              <a:rPr lang="en-US" sz="2400" dirty="0" smtClean="0"/>
              <a:t>We live in a world of </a:t>
            </a:r>
            <a:r>
              <a:rPr lang="en-US" sz="2400" i="1" dirty="0" smtClean="0"/>
              <a:t>structured data!</a:t>
            </a:r>
          </a:p>
          <a:p>
            <a:pPr lvl="1"/>
            <a:r>
              <a:rPr lang="en-US" sz="2000" dirty="0" smtClean="0"/>
              <a:t>Restaurant menus</a:t>
            </a:r>
          </a:p>
          <a:p>
            <a:pPr lvl="1"/>
            <a:r>
              <a:rPr lang="en-US" sz="2000" dirty="0" smtClean="0"/>
              <a:t>Flight itineraries</a:t>
            </a:r>
          </a:p>
          <a:p>
            <a:pPr lvl="1"/>
            <a:r>
              <a:rPr lang="en-US" sz="2000" dirty="0" smtClean="0"/>
              <a:t>Musical </a:t>
            </a:r>
            <a:r>
              <a:rPr lang="en-US" sz="2000" dirty="0" smtClean="0"/>
              <a:t>playlists</a:t>
            </a:r>
          </a:p>
          <a:p>
            <a:r>
              <a:rPr lang="en-US" sz="2400" dirty="0" smtClean="0"/>
              <a:t>Let’s look at an example</a:t>
            </a:r>
            <a:endParaRPr lang="en-US" sz="2400" dirty="0" smtClean="0"/>
          </a:p>
          <a:p>
            <a:pPr lvl="1"/>
            <a:endParaRPr lang="en-US" sz="2000" dirty="0"/>
          </a:p>
          <a:p>
            <a:pPr lvl="1"/>
            <a:endParaRPr lang="en-US" sz="2000" dirty="0"/>
          </a:p>
          <a:p>
            <a:pPr>
              <a:spcBef>
                <a:spcPts val="1500"/>
              </a:spcBef>
            </a:pPr>
            <a:r>
              <a:rPr lang="en-US" sz="2400" dirty="0" smtClean="0"/>
              <a:t>Vocabulary: Rows</a:t>
            </a:r>
            <a:r>
              <a:rPr lang="en-US" sz="2400" dirty="0" smtClean="0"/>
              <a:t>, Columns and Entries</a:t>
            </a:r>
          </a:p>
          <a:p>
            <a:r>
              <a:rPr lang="en-US" sz="2400" dirty="0" smtClean="0"/>
              <a:t>Header Row</a:t>
            </a:r>
          </a:p>
          <a:p>
            <a:r>
              <a:rPr lang="en-US" sz="2400" dirty="0" smtClean="0"/>
              <a:t>Turn to Page 5</a:t>
            </a:r>
            <a:r>
              <a:rPr lang="mr-IN" sz="2400" dirty="0" smtClean="0"/>
              <a:t>…</a:t>
            </a:r>
            <a:endParaRPr lang="en-US" sz="2400" dirty="0" smtClean="0"/>
          </a:p>
        </p:txBody>
      </p:sp>
      <p:graphicFrame>
        <p:nvGraphicFramePr>
          <p:cNvPr id="6" name="Table 5"/>
          <p:cNvGraphicFramePr>
            <a:graphicFrameLocks noGrp="1"/>
          </p:cNvGraphicFramePr>
          <p:nvPr>
            <p:extLst>
              <p:ext uri="{D42A27DB-BD31-4B8C-83A1-F6EECF244321}">
                <p14:modId xmlns:p14="http://schemas.microsoft.com/office/powerpoint/2010/main" val="902482881"/>
              </p:ext>
            </p:extLst>
          </p:nvPr>
        </p:nvGraphicFramePr>
        <p:xfrm>
          <a:off x="304800" y="1638300"/>
          <a:ext cx="8458200" cy="3022600"/>
        </p:xfrm>
        <a:graphic>
          <a:graphicData uri="http://schemas.openxmlformats.org/drawingml/2006/table">
            <a:tbl>
              <a:tblPr firstRow="1" bandRow="1">
                <a:tableStyleId>{5C22544A-7EE6-4342-B048-85BDC9FD1C3A}</a:tableStyleId>
              </a:tblPr>
              <a:tblGrid>
                <a:gridCol w="2114550"/>
                <a:gridCol w="2114550"/>
                <a:gridCol w="2181325"/>
                <a:gridCol w="2047775"/>
              </a:tblGrid>
              <a:tr h="370840">
                <a:tc>
                  <a:txBody>
                    <a:bodyPr/>
                    <a:lstStyle/>
                    <a:p>
                      <a:pPr algn="ctr"/>
                      <a:r>
                        <a:rPr lang="en-US" sz="2200" b="0" dirty="0">
                          <a:effectLst/>
                        </a:rPr>
                        <a:t>First</a:t>
                      </a:r>
                    </a:p>
                  </a:txBody>
                  <a:tcPr marL="0" marR="0" anchor="ctr"/>
                </a:tc>
                <a:tc>
                  <a:txBody>
                    <a:bodyPr/>
                    <a:lstStyle/>
                    <a:p>
                      <a:pPr algn="ctr"/>
                      <a:r>
                        <a:rPr lang="en-US" sz="2200" b="0" dirty="0">
                          <a:effectLst/>
                        </a:rPr>
                        <a:t>Last</a:t>
                      </a:r>
                    </a:p>
                  </a:txBody>
                  <a:tcPr marL="0" marR="0" anchor="ctr"/>
                </a:tc>
                <a:tc>
                  <a:txBody>
                    <a:bodyPr/>
                    <a:lstStyle/>
                    <a:p>
                      <a:pPr algn="ctr"/>
                      <a:r>
                        <a:rPr lang="en-US" sz="2200" b="0" dirty="0">
                          <a:effectLst/>
                        </a:rPr>
                        <a:t>Eye-Color</a:t>
                      </a:r>
                    </a:p>
                  </a:txBody>
                  <a:tcPr marL="0" marR="0" anchor="ctr"/>
                </a:tc>
                <a:tc>
                  <a:txBody>
                    <a:bodyPr/>
                    <a:lstStyle/>
                    <a:p>
                      <a:pPr algn="ctr"/>
                      <a:r>
                        <a:rPr lang="en-US" sz="2200" b="0" dirty="0">
                          <a:effectLst/>
                        </a:rPr>
                        <a:t>Height</a:t>
                      </a:r>
                    </a:p>
                  </a:txBody>
                  <a:tcPr marL="0" marR="0" anchor="ctr"/>
                </a:tc>
              </a:tr>
              <a:tr h="370840">
                <a:tc>
                  <a:txBody>
                    <a:bodyPr/>
                    <a:lstStyle/>
                    <a:p>
                      <a:pPr algn="ctr"/>
                      <a:r>
                        <a:rPr lang="mr-IN" dirty="0">
                          <a:effectLst/>
                        </a:rPr>
                        <a:t>"</a:t>
                      </a:r>
                      <a:r>
                        <a:rPr lang="mr-IN" dirty="0" err="1">
                          <a:effectLst/>
                        </a:rPr>
                        <a:t>John</a:t>
                      </a:r>
                      <a:r>
                        <a:rPr lang="mr-IN" dirty="0">
                          <a:effectLst/>
                        </a:rPr>
                        <a:t>"</a:t>
                      </a:r>
                    </a:p>
                  </a:txBody>
                  <a:tcPr marL="0" marR="0" anchor="ctr"/>
                </a:tc>
                <a:tc>
                  <a:txBody>
                    <a:bodyPr/>
                    <a:lstStyle/>
                    <a:p>
                      <a:pPr algn="ctr"/>
                      <a:r>
                        <a:rPr lang="mr-IN">
                          <a:effectLst/>
                        </a:rPr>
                        <a:t>"Doe"</a:t>
                      </a:r>
                    </a:p>
                  </a:txBody>
                  <a:tcPr marL="0" marR="0" anchor="ctr"/>
                </a:tc>
                <a:tc>
                  <a:txBody>
                    <a:bodyPr/>
                    <a:lstStyle/>
                    <a:p>
                      <a:pPr algn="ctr"/>
                      <a:r>
                        <a:rPr lang="en-US">
                          <a:effectLst/>
                        </a:rPr>
                        <a:t>"Green"</a:t>
                      </a:r>
                    </a:p>
                  </a:txBody>
                  <a:tcPr marL="0" marR="0" anchor="ctr"/>
                </a:tc>
                <a:tc>
                  <a:txBody>
                    <a:bodyPr/>
                    <a:lstStyle/>
                    <a:p>
                      <a:pPr algn="ctr"/>
                      <a:r>
                        <a:rPr lang="hr-HR">
                          <a:effectLst/>
                        </a:rPr>
                        <a:t>52.0</a:t>
                      </a:r>
                    </a:p>
                  </a:txBody>
                  <a:tcPr marL="0" marR="0" anchor="ctr"/>
                </a:tc>
              </a:tr>
              <a:tr h="370840">
                <a:tc>
                  <a:txBody>
                    <a:bodyPr/>
                    <a:lstStyle/>
                    <a:p>
                      <a:pPr algn="ctr"/>
                      <a:r>
                        <a:rPr lang="mr-IN" dirty="0">
                          <a:effectLst/>
                        </a:rPr>
                        <a:t>"</a:t>
                      </a:r>
                      <a:r>
                        <a:rPr lang="mr-IN" dirty="0" err="1">
                          <a:effectLst/>
                        </a:rPr>
                        <a:t>Jane</a:t>
                      </a:r>
                      <a:r>
                        <a:rPr lang="mr-IN" dirty="0">
                          <a:effectLst/>
                        </a:rPr>
                        <a:t>"</a:t>
                      </a:r>
                    </a:p>
                  </a:txBody>
                  <a:tcPr marL="0" marR="0" anchor="ctr"/>
                </a:tc>
                <a:tc>
                  <a:txBody>
                    <a:bodyPr/>
                    <a:lstStyle/>
                    <a:p>
                      <a:pPr algn="ctr"/>
                      <a:r>
                        <a:rPr lang="en-US">
                          <a:effectLst/>
                        </a:rPr>
                        <a:t>"Smith"</a:t>
                      </a:r>
                    </a:p>
                  </a:txBody>
                  <a:tcPr marL="0" marR="0" anchor="ctr"/>
                </a:tc>
                <a:tc>
                  <a:txBody>
                    <a:bodyPr/>
                    <a:lstStyle/>
                    <a:p>
                      <a:pPr algn="ctr"/>
                      <a:r>
                        <a:rPr lang="en-US">
                          <a:effectLst/>
                        </a:rPr>
                        <a:t>"Brown"</a:t>
                      </a:r>
                    </a:p>
                  </a:txBody>
                  <a:tcPr marL="0" marR="0" anchor="ctr"/>
                </a:tc>
                <a:tc>
                  <a:txBody>
                    <a:bodyPr/>
                    <a:lstStyle/>
                    <a:p>
                      <a:pPr algn="ctr"/>
                      <a:r>
                        <a:rPr lang="hr-HR">
                          <a:effectLst/>
                        </a:rPr>
                        <a:t>49.1</a:t>
                      </a:r>
                    </a:p>
                  </a:txBody>
                  <a:tcPr marL="0" marR="0" anchor="ctr"/>
                </a:tc>
              </a:tr>
              <a:tr h="370840">
                <a:tc>
                  <a:txBody>
                    <a:bodyPr/>
                    <a:lstStyle/>
                    <a:p>
                      <a:pPr algn="ctr"/>
                      <a:r>
                        <a:rPr lang="en-US">
                          <a:effectLst/>
                        </a:rPr>
                        <a:t>"Javon"</a:t>
                      </a:r>
                    </a:p>
                  </a:txBody>
                  <a:tcPr marL="0" marR="0" anchor="ctr"/>
                </a:tc>
                <a:tc>
                  <a:txBody>
                    <a:bodyPr/>
                    <a:lstStyle/>
                    <a:p>
                      <a:pPr algn="ctr"/>
                      <a:r>
                        <a:rPr lang="en-US" dirty="0">
                          <a:effectLst/>
                        </a:rPr>
                        <a:t>"Jackson"</a:t>
                      </a:r>
                    </a:p>
                  </a:txBody>
                  <a:tcPr marL="0" marR="0" anchor="ctr"/>
                </a:tc>
                <a:tc>
                  <a:txBody>
                    <a:bodyPr/>
                    <a:lstStyle/>
                    <a:p>
                      <a:pPr algn="ctr"/>
                      <a:r>
                        <a:rPr lang="en-US">
                          <a:effectLst/>
                        </a:rPr>
                        <a:t>"Brown"</a:t>
                      </a:r>
                    </a:p>
                  </a:txBody>
                  <a:tcPr marL="0" marR="0" anchor="ctr"/>
                </a:tc>
                <a:tc>
                  <a:txBody>
                    <a:bodyPr/>
                    <a:lstStyle/>
                    <a:p>
                      <a:pPr algn="ctr"/>
                      <a:r>
                        <a:rPr lang="nb-NO" dirty="0">
                          <a:effectLst/>
                        </a:rPr>
                        <a:t>57.7</a:t>
                      </a:r>
                    </a:p>
                  </a:txBody>
                  <a:tcPr marL="0" marR="0" anchor="ctr"/>
                </a:tc>
              </a:tr>
              <a:tr h="370840">
                <a:tc>
                  <a:txBody>
                    <a:bodyPr/>
                    <a:lstStyle/>
                    <a:p>
                      <a:pPr algn="ctr"/>
                      <a:r>
                        <a:rPr lang="en-US">
                          <a:effectLst/>
                        </a:rPr>
                        <a:t>"Angela"</a:t>
                      </a:r>
                    </a:p>
                  </a:txBody>
                  <a:tcPr marL="0" marR="0" anchor="ctr"/>
                </a:tc>
                <a:tc>
                  <a:txBody>
                    <a:bodyPr/>
                    <a:lstStyle/>
                    <a:p>
                      <a:pPr algn="ctr"/>
                      <a:r>
                        <a:rPr lang="en-US" dirty="0">
                          <a:effectLst/>
                        </a:rPr>
                        <a:t>"Enriquez"</a:t>
                      </a:r>
                    </a:p>
                  </a:txBody>
                  <a:tcPr marL="0" marR="0" anchor="ctr"/>
                </a:tc>
                <a:tc>
                  <a:txBody>
                    <a:bodyPr/>
                    <a:lstStyle/>
                    <a:p>
                      <a:pPr algn="ctr"/>
                      <a:r>
                        <a:rPr lang="en-US">
                          <a:effectLst/>
                        </a:rPr>
                        <a:t>"Hazel"</a:t>
                      </a:r>
                    </a:p>
                  </a:txBody>
                  <a:tcPr marL="0" marR="0" anchor="ctr"/>
                </a:tc>
                <a:tc>
                  <a:txBody>
                    <a:bodyPr/>
                    <a:lstStyle/>
                    <a:p>
                      <a:pPr algn="ctr"/>
                      <a:r>
                        <a:rPr lang="hr-HR">
                          <a:effectLst/>
                        </a:rPr>
                        <a:t>52.5</a:t>
                      </a:r>
                    </a:p>
                  </a:txBody>
                  <a:tcPr marL="0" marR="0" anchor="ctr"/>
                </a:tc>
              </a:tr>
              <a:tr h="370840">
                <a:tc>
                  <a:txBody>
                    <a:bodyPr/>
                    <a:lstStyle/>
                    <a:p>
                      <a:pPr algn="ctr"/>
                      <a:r>
                        <a:rPr lang="mr-IN">
                          <a:effectLst/>
                        </a:rPr>
                        <a:t>"Jack"</a:t>
                      </a:r>
                    </a:p>
                  </a:txBody>
                  <a:tcPr marL="0" marR="0" anchor="ctr"/>
                </a:tc>
                <a:tc>
                  <a:txBody>
                    <a:bodyPr/>
                    <a:lstStyle/>
                    <a:p>
                      <a:pPr algn="ctr"/>
                      <a:r>
                        <a:rPr lang="en-US" dirty="0">
                          <a:effectLst/>
                        </a:rPr>
                        <a:t>"Thompson"</a:t>
                      </a:r>
                    </a:p>
                  </a:txBody>
                  <a:tcPr marL="0" marR="0" anchor="ctr"/>
                </a:tc>
                <a:tc>
                  <a:txBody>
                    <a:bodyPr/>
                    <a:lstStyle/>
                    <a:p>
                      <a:pPr algn="ctr"/>
                      <a:r>
                        <a:rPr lang="mr-IN" dirty="0">
                          <a:effectLst/>
                        </a:rPr>
                        <a:t>"</a:t>
                      </a:r>
                      <a:r>
                        <a:rPr lang="mr-IN" dirty="0" err="1">
                          <a:effectLst/>
                        </a:rPr>
                        <a:t>Blue</a:t>
                      </a:r>
                      <a:r>
                        <a:rPr lang="mr-IN" dirty="0">
                          <a:effectLst/>
                        </a:rPr>
                        <a:t>"</a:t>
                      </a:r>
                    </a:p>
                  </a:txBody>
                  <a:tcPr marL="0" marR="0" anchor="ctr"/>
                </a:tc>
                <a:tc>
                  <a:txBody>
                    <a:bodyPr/>
                    <a:lstStyle/>
                    <a:p>
                      <a:pPr algn="ctr"/>
                      <a:r>
                        <a:rPr lang="hr-HR">
                          <a:effectLst/>
                        </a:rPr>
                        <a:t>53.0</a:t>
                      </a:r>
                    </a:p>
                  </a:txBody>
                  <a:tcPr marL="0" marR="0" anchor="ctr"/>
                </a:tc>
              </a:tr>
              <a:tr h="370840">
                <a:tc>
                  <a:txBody>
                    <a:bodyPr/>
                    <a:lstStyle/>
                    <a:p>
                      <a:pPr algn="ctr"/>
                      <a:r>
                        <a:rPr lang="en-US">
                          <a:effectLst/>
                        </a:rPr>
                        <a:t>"Dominique"</a:t>
                      </a:r>
                    </a:p>
                  </a:txBody>
                  <a:tcPr marL="0" marR="0" anchor="ctr"/>
                </a:tc>
                <a:tc>
                  <a:txBody>
                    <a:bodyPr/>
                    <a:lstStyle/>
                    <a:p>
                      <a:pPr algn="ctr"/>
                      <a:r>
                        <a:rPr lang="en-US">
                          <a:effectLst/>
                        </a:rPr>
                        <a:t>"Rodriguez"</a:t>
                      </a:r>
                    </a:p>
                  </a:txBody>
                  <a:tcPr marL="0" marR="0" anchor="ctr"/>
                </a:tc>
                <a:tc>
                  <a:txBody>
                    <a:bodyPr/>
                    <a:lstStyle/>
                    <a:p>
                      <a:pPr algn="ctr"/>
                      <a:r>
                        <a:rPr lang="en-US" dirty="0">
                          <a:effectLst/>
                        </a:rPr>
                        <a:t>"Hazel"</a:t>
                      </a:r>
                    </a:p>
                  </a:txBody>
                  <a:tcPr marL="0" marR="0" anchor="ctr"/>
                </a:tc>
                <a:tc>
                  <a:txBody>
                    <a:bodyPr/>
                    <a:lstStyle/>
                    <a:p>
                      <a:pPr algn="ctr"/>
                      <a:r>
                        <a:rPr lang="nb-NO">
                          <a:effectLst/>
                        </a:rPr>
                        <a:t>51.1</a:t>
                      </a:r>
                    </a:p>
                  </a:txBody>
                  <a:tcPr marL="0" marR="0" anchor="ctr"/>
                </a:tc>
              </a:tr>
              <a:tr h="370840">
                <a:tc>
                  <a:txBody>
                    <a:bodyPr/>
                    <a:lstStyle/>
                    <a:p>
                      <a:pPr algn="ctr"/>
                      <a:r>
                        <a:rPr lang="en-US" dirty="0">
                          <a:effectLst/>
                        </a:rPr>
                        <a:t>"Sammy"</a:t>
                      </a:r>
                    </a:p>
                  </a:txBody>
                  <a:tcPr marL="0" marR="0" anchor="ctr"/>
                </a:tc>
                <a:tc>
                  <a:txBody>
                    <a:bodyPr/>
                    <a:lstStyle/>
                    <a:p>
                      <a:pPr algn="ctr"/>
                      <a:r>
                        <a:rPr lang="en-US" dirty="0">
                          <a:effectLst/>
                        </a:rPr>
                        <a:t>"Carter"</a:t>
                      </a:r>
                    </a:p>
                  </a:txBody>
                  <a:tcPr marL="0" marR="0" anchor="ctr"/>
                </a:tc>
                <a:tc>
                  <a:txBody>
                    <a:bodyPr/>
                    <a:lstStyle/>
                    <a:p>
                      <a:pPr algn="ctr"/>
                      <a:r>
                        <a:rPr lang="mr-IN" dirty="0">
                          <a:effectLst/>
                        </a:rPr>
                        <a:t>"</a:t>
                      </a:r>
                      <a:r>
                        <a:rPr lang="mr-IN" dirty="0" err="1">
                          <a:effectLst/>
                        </a:rPr>
                        <a:t>Blue</a:t>
                      </a:r>
                      <a:r>
                        <a:rPr lang="mr-IN" dirty="0">
                          <a:effectLst/>
                        </a:rPr>
                        <a:t>"</a:t>
                      </a:r>
                    </a:p>
                  </a:txBody>
                  <a:tcPr marL="0" marR="0" anchor="ctr"/>
                </a:tc>
                <a:tc>
                  <a:txBody>
                    <a:bodyPr/>
                    <a:lstStyle/>
                    <a:p>
                      <a:pPr algn="ctr"/>
                      <a:r>
                        <a:rPr lang="hr-HR" dirty="0">
                          <a:effectLst/>
                        </a:rPr>
                        <a:t>56.2</a:t>
                      </a:r>
                    </a:p>
                  </a:txBody>
                  <a:tcPr marL="0" marR="0" anchor="ctr"/>
                </a:tc>
              </a:tr>
            </a:tbl>
          </a:graphicData>
        </a:graphic>
      </p:graphicFrame>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9673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fade">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Tables in </a:t>
            </a:r>
            <a:r>
              <a:rPr lang="en-US" dirty="0" err="1" smtClean="0"/>
              <a:t>Pyret</a:t>
            </a:r>
            <a:endParaRPr lang="en-US" dirty="0"/>
          </a:p>
        </p:txBody>
      </p:sp>
      <p:sp>
        <p:nvSpPr>
          <p:cNvPr id="4" name="Rectangle 3"/>
          <p:cNvSpPr>
            <a:spLocks noChangeArrowheads="1"/>
          </p:cNvSpPr>
          <p:nvPr/>
        </p:nvSpPr>
        <p:spPr bwMode="auto">
          <a:xfrm>
            <a:off x="304800" y="1819275"/>
            <a:ext cx="8610600" cy="3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Open the </a:t>
            </a:r>
            <a:r>
              <a:rPr lang="en-US" altLang="en-US" sz="2400" dirty="0" smtClean="0">
                <a:latin typeface="Arial" charset="0"/>
                <a:ea typeface="Arial" charset="0"/>
                <a:cs typeface="Arial" charset="0"/>
                <a:hlinkClick r:id="rId2"/>
              </a:rPr>
              <a:t>Unit 2 Starter File</a:t>
            </a:r>
            <a:endParaRPr lang="en-US" altLang="en-US" sz="2400" dirty="0" smtClean="0">
              <a:latin typeface="Arial" charset="0"/>
              <a:ea typeface="Arial" charset="0"/>
              <a:cs typeface="Arial" charset="0"/>
            </a:endParaRPr>
          </a:p>
          <a:p>
            <a:pPr marL="342900" indent="-342900" eaLnBrk="1" hangingPunct="1">
              <a:spcAft>
                <a:spcPts val="1800"/>
              </a:spcAft>
              <a:buClr>
                <a:srgbClr val="4C4C4C"/>
              </a:buClr>
              <a:buSzTx/>
            </a:pPr>
            <a:r>
              <a:rPr lang="en-US" sz="2400" dirty="0" smtClean="0">
                <a:latin typeface="Arial" charset="0"/>
                <a:ea typeface="Arial" charset="0"/>
                <a:cs typeface="Arial" charset="0"/>
              </a:rPr>
              <a:t>Save a Copy</a:t>
            </a:r>
          </a:p>
          <a:p>
            <a:pPr marL="342900" indent="-342900" eaLnBrk="1" hangingPunct="1">
              <a:spcAft>
                <a:spcPts val="1800"/>
              </a:spcAft>
              <a:buClr>
                <a:srgbClr val="4C4C4C"/>
              </a:buClr>
              <a:buSzTx/>
            </a:pPr>
            <a:r>
              <a:rPr lang="en-US" sz="2400" dirty="0" smtClean="0">
                <a:latin typeface="Arial" charset="0"/>
                <a:ea typeface="Arial" charset="0"/>
                <a:cs typeface="Arial" charset="0"/>
              </a:rPr>
              <a:t>Click Run</a:t>
            </a:r>
          </a:p>
          <a:p>
            <a:pPr marL="342900" indent="-342900" eaLnBrk="1" hangingPunct="1">
              <a:spcAft>
                <a:spcPts val="1800"/>
              </a:spcAft>
              <a:buClr>
                <a:srgbClr val="4C4C4C"/>
              </a:buClr>
              <a:buSzTx/>
            </a:pPr>
            <a:r>
              <a:rPr lang="en-US" sz="2400" dirty="0" smtClean="0">
                <a:latin typeface="Arial" charset="0"/>
                <a:ea typeface="Arial" charset="0"/>
                <a:cs typeface="Arial" charset="0"/>
              </a:rPr>
              <a:t>What definitions do you see?</a:t>
            </a:r>
          </a:p>
          <a:p>
            <a:pPr marL="342900" indent="-342900" eaLnBrk="1" hangingPunct="1">
              <a:spcAft>
                <a:spcPts val="1800"/>
              </a:spcAft>
              <a:buClr>
                <a:srgbClr val="4C4C4C"/>
              </a:buClr>
              <a:buSzTx/>
            </a:pPr>
            <a:r>
              <a:rPr lang="en-US" sz="2400" dirty="0" smtClean="0">
                <a:latin typeface="Arial" charset="0"/>
                <a:ea typeface="Arial" charset="0"/>
                <a:cs typeface="Arial" charset="0"/>
              </a:rPr>
              <a:t>Loading spreadsheets and tables</a:t>
            </a:r>
            <a:endParaRPr lang="en-US" sz="1800" dirty="0">
              <a:latin typeface="Courier New" charset="0"/>
              <a:ea typeface="Courier New" charset="0"/>
              <a:cs typeface="Courier New"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482606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Quantitative v. Categorical</a:t>
            </a:r>
            <a:endParaRPr lang="en-US" dirty="0"/>
          </a:p>
        </p:txBody>
      </p:sp>
      <p:sp>
        <p:nvSpPr>
          <p:cNvPr id="4" name="Rectangle 3"/>
          <p:cNvSpPr>
            <a:spLocks noChangeArrowheads="1"/>
          </p:cNvSpPr>
          <p:nvPr/>
        </p:nvSpPr>
        <p:spPr bwMode="auto">
          <a:xfrm>
            <a:off x="228600" y="4969352"/>
            <a:ext cx="8610600" cy="1482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500"/>
              </a:spcBef>
              <a:spcAft>
                <a:spcPts val="600"/>
              </a:spcAft>
              <a:buClr>
                <a:srgbClr val="4C4C4C"/>
              </a:buClr>
              <a:buSzTx/>
            </a:pPr>
            <a:r>
              <a:rPr lang="en-US" sz="2400" dirty="0" smtClean="0">
                <a:latin typeface="Arial" charset="0"/>
                <a:ea typeface="Arial" charset="0"/>
                <a:cs typeface="Arial" charset="0"/>
              </a:rPr>
              <a:t>Quantitative data answers “How </a:t>
            </a:r>
            <a:r>
              <a:rPr lang="en-US" sz="2400" dirty="0" smtClean="0">
                <a:latin typeface="Arial" charset="0"/>
                <a:ea typeface="Arial" charset="0"/>
                <a:cs typeface="Arial" charset="0"/>
              </a:rPr>
              <a:t>much?”</a:t>
            </a:r>
          </a:p>
          <a:p>
            <a:pPr marL="342900" indent="-342900" eaLnBrk="1" hangingPunct="1">
              <a:spcBef>
                <a:spcPts val="500"/>
              </a:spcBef>
              <a:spcAft>
                <a:spcPts val="600"/>
              </a:spcAft>
              <a:buClr>
                <a:srgbClr val="4C4C4C"/>
              </a:buClr>
              <a:buSzTx/>
            </a:pPr>
            <a:r>
              <a:rPr lang="en-US" sz="2400" dirty="0" smtClean="0">
                <a:latin typeface="Arial" charset="0"/>
                <a:ea typeface="Arial" charset="0"/>
                <a:cs typeface="Arial" charset="0"/>
              </a:rPr>
              <a:t>Categorical data answers “</a:t>
            </a:r>
            <a:r>
              <a:rPr lang="en-US" sz="2400" dirty="0">
                <a:latin typeface="Arial" charset="0"/>
                <a:ea typeface="Arial" charset="0"/>
                <a:cs typeface="Arial" charset="0"/>
              </a:rPr>
              <a:t>Which </a:t>
            </a:r>
            <a:r>
              <a:rPr lang="en-US" sz="2400" dirty="0" smtClean="0">
                <a:latin typeface="Arial" charset="0"/>
                <a:ea typeface="Arial" charset="0"/>
                <a:cs typeface="Arial" charset="0"/>
              </a:rPr>
              <a:t>one?”</a:t>
            </a:r>
          </a:p>
          <a:p>
            <a:pPr marL="342900" indent="-342900" eaLnBrk="1" hangingPunct="1">
              <a:spcBef>
                <a:spcPts val="500"/>
              </a:spcBef>
              <a:spcAft>
                <a:spcPts val="600"/>
              </a:spcAft>
              <a:buClr>
                <a:srgbClr val="4C4C4C"/>
              </a:buClr>
              <a:buSzTx/>
            </a:pPr>
            <a:r>
              <a:rPr lang="en-US" sz="2400" dirty="0" smtClean="0">
                <a:latin typeface="Arial" charset="0"/>
                <a:ea typeface="Arial" charset="0"/>
                <a:cs typeface="Arial" charset="0"/>
              </a:rPr>
              <a:t>Turn to Page 6</a:t>
            </a:r>
            <a:r>
              <a:rPr lang="mr-IN" sz="2400" dirty="0" smtClean="0">
                <a:latin typeface="Arial" charset="0"/>
                <a:ea typeface="Arial" charset="0"/>
                <a:cs typeface="Arial" charset="0"/>
              </a:rPr>
              <a:t>…</a:t>
            </a:r>
            <a:endParaRPr lang="en-US" sz="1800" dirty="0">
              <a:latin typeface="Courier New" charset="0"/>
              <a:ea typeface="Courier New" charset="0"/>
              <a:cs typeface="Courier New"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69341867"/>
              </p:ext>
            </p:extLst>
          </p:nvPr>
        </p:nvGraphicFramePr>
        <p:xfrm>
          <a:off x="381000" y="1676400"/>
          <a:ext cx="8458200" cy="3022600"/>
        </p:xfrm>
        <a:graphic>
          <a:graphicData uri="http://schemas.openxmlformats.org/drawingml/2006/table">
            <a:tbl>
              <a:tblPr firstRow="1" bandRow="1">
                <a:tableStyleId>{5C22544A-7EE6-4342-B048-85BDC9FD1C3A}</a:tableStyleId>
              </a:tblPr>
              <a:tblGrid>
                <a:gridCol w="2114550"/>
                <a:gridCol w="2114550"/>
                <a:gridCol w="2181325"/>
                <a:gridCol w="2047775"/>
              </a:tblGrid>
              <a:tr h="370840">
                <a:tc>
                  <a:txBody>
                    <a:bodyPr/>
                    <a:lstStyle/>
                    <a:p>
                      <a:pPr algn="ctr"/>
                      <a:r>
                        <a:rPr lang="en-US" sz="2200" b="0" dirty="0">
                          <a:effectLst/>
                        </a:rPr>
                        <a:t>First</a:t>
                      </a:r>
                    </a:p>
                  </a:txBody>
                  <a:tcPr marL="0" marR="0" anchor="ctr"/>
                </a:tc>
                <a:tc>
                  <a:txBody>
                    <a:bodyPr/>
                    <a:lstStyle/>
                    <a:p>
                      <a:pPr algn="ctr"/>
                      <a:r>
                        <a:rPr lang="en-US" sz="2200" b="0" dirty="0">
                          <a:effectLst/>
                        </a:rPr>
                        <a:t>Last</a:t>
                      </a:r>
                    </a:p>
                  </a:txBody>
                  <a:tcPr marL="0" marR="0" anchor="ctr"/>
                </a:tc>
                <a:tc>
                  <a:txBody>
                    <a:bodyPr/>
                    <a:lstStyle/>
                    <a:p>
                      <a:pPr algn="ctr"/>
                      <a:r>
                        <a:rPr lang="en-US" sz="2200" b="0" dirty="0">
                          <a:effectLst/>
                        </a:rPr>
                        <a:t>Eye-Color</a:t>
                      </a:r>
                    </a:p>
                  </a:txBody>
                  <a:tcPr marL="0" marR="0" anchor="ctr"/>
                </a:tc>
                <a:tc>
                  <a:txBody>
                    <a:bodyPr/>
                    <a:lstStyle/>
                    <a:p>
                      <a:pPr algn="ctr"/>
                      <a:r>
                        <a:rPr lang="en-US" sz="2200" b="0" dirty="0">
                          <a:effectLst/>
                        </a:rPr>
                        <a:t>Height</a:t>
                      </a:r>
                    </a:p>
                  </a:txBody>
                  <a:tcPr marL="0" marR="0" anchor="ctr"/>
                </a:tc>
              </a:tr>
              <a:tr h="370840">
                <a:tc>
                  <a:txBody>
                    <a:bodyPr/>
                    <a:lstStyle/>
                    <a:p>
                      <a:pPr algn="ctr"/>
                      <a:r>
                        <a:rPr lang="mr-IN" dirty="0">
                          <a:effectLst/>
                        </a:rPr>
                        <a:t>"</a:t>
                      </a:r>
                      <a:r>
                        <a:rPr lang="mr-IN" dirty="0" err="1">
                          <a:effectLst/>
                        </a:rPr>
                        <a:t>John</a:t>
                      </a:r>
                      <a:r>
                        <a:rPr lang="mr-IN" dirty="0">
                          <a:effectLst/>
                        </a:rPr>
                        <a:t>"</a:t>
                      </a:r>
                    </a:p>
                  </a:txBody>
                  <a:tcPr marL="0" marR="0" anchor="ctr"/>
                </a:tc>
                <a:tc>
                  <a:txBody>
                    <a:bodyPr/>
                    <a:lstStyle/>
                    <a:p>
                      <a:pPr algn="ctr"/>
                      <a:r>
                        <a:rPr lang="mr-IN">
                          <a:effectLst/>
                        </a:rPr>
                        <a:t>"Doe"</a:t>
                      </a:r>
                    </a:p>
                  </a:txBody>
                  <a:tcPr marL="0" marR="0" anchor="ctr"/>
                </a:tc>
                <a:tc>
                  <a:txBody>
                    <a:bodyPr/>
                    <a:lstStyle/>
                    <a:p>
                      <a:pPr algn="ctr"/>
                      <a:r>
                        <a:rPr lang="en-US">
                          <a:effectLst/>
                        </a:rPr>
                        <a:t>"Green"</a:t>
                      </a:r>
                    </a:p>
                  </a:txBody>
                  <a:tcPr marL="0" marR="0" anchor="ctr"/>
                </a:tc>
                <a:tc>
                  <a:txBody>
                    <a:bodyPr/>
                    <a:lstStyle/>
                    <a:p>
                      <a:pPr algn="ctr"/>
                      <a:r>
                        <a:rPr lang="hr-HR">
                          <a:effectLst/>
                        </a:rPr>
                        <a:t>52.0</a:t>
                      </a:r>
                    </a:p>
                  </a:txBody>
                  <a:tcPr marL="0" marR="0" anchor="ctr"/>
                </a:tc>
              </a:tr>
              <a:tr h="370840">
                <a:tc>
                  <a:txBody>
                    <a:bodyPr/>
                    <a:lstStyle/>
                    <a:p>
                      <a:pPr algn="ctr"/>
                      <a:r>
                        <a:rPr lang="mr-IN" dirty="0">
                          <a:effectLst/>
                        </a:rPr>
                        <a:t>"</a:t>
                      </a:r>
                      <a:r>
                        <a:rPr lang="mr-IN" dirty="0" err="1">
                          <a:effectLst/>
                        </a:rPr>
                        <a:t>Jane</a:t>
                      </a:r>
                      <a:r>
                        <a:rPr lang="mr-IN" dirty="0">
                          <a:effectLst/>
                        </a:rPr>
                        <a:t>"</a:t>
                      </a:r>
                    </a:p>
                  </a:txBody>
                  <a:tcPr marL="0" marR="0" anchor="ctr"/>
                </a:tc>
                <a:tc>
                  <a:txBody>
                    <a:bodyPr/>
                    <a:lstStyle/>
                    <a:p>
                      <a:pPr algn="ctr"/>
                      <a:r>
                        <a:rPr lang="en-US">
                          <a:effectLst/>
                        </a:rPr>
                        <a:t>"Smith"</a:t>
                      </a:r>
                    </a:p>
                  </a:txBody>
                  <a:tcPr marL="0" marR="0" anchor="ctr"/>
                </a:tc>
                <a:tc>
                  <a:txBody>
                    <a:bodyPr/>
                    <a:lstStyle/>
                    <a:p>
                      <a:pPr algn="ctr"/>
                      <a:r>
                        <a:rPr lang="en-US">
                          <a:effectLst/>
                        </a:rPr>
                        <a:t>"Brown"</a:t>
                      </a:r>
                    </a:p>
                  </a:txBody>
                  <a:tcPr marL="0" marR="0" anchor="ctr"/>
                </a:tc>
                <a:tc>
                  <a:txBody>
                    <a:bodyPr/>
                    <a:lstStyle/>
                    <a:p>
                      <a:pPr algn="ctr"/>
                      <a:r>
                        <a:rPr lang="hr-HR">
                          <a:effectLst/>
                        </a:rPr>
                        <a:t>49.1</a:t>
                      </a:r>
                    </a:p>
                  </a:txBody>
                  <a:tcPr marL="0" marR="0" anchor="ctr"/>
                </a:tc>
              </a:tr>
              <a:tr h="370840">
                <a:tc>
                  <a:txBody>
                    <a:bodyPr/>
                    <a:lstStyle/>
                    <a:p>
                      <a:pPr algn="ctr"/>
                      <a:r>
                        <a:rPr lang="en-US">
                          <a:effectLst/>
                        </a:rPr>
                        <a:t>"Javon"</a:t>
                      </a:r>
                    </a:p>
                  </a:txBody>
                  <a:tcPr marL="0" marR="0" anchor="ctr"/>
                </a:tc>
                <a:tc>
                  <a:txBody>
                    <a:bodyPr/>
                    <a:lstStyle/>
                    <a:p>
                      <a:pPr algn="ctr"/>
                      <a:r>
                        <a:rPr lang="en-US">
                          <a:effectLst/>
                        </a:rPr>
                        <a:t>"Jackson"</a:t>
                      </a:r>
                    </a:p>
                  </a:txBody>
                  <a:tcPr marL="0" marR="0" anchor="ctr"/>
                </a:tc>
                <a:tc>
                  <a:txBody>
                    <a:bodyPr/>
                    <a:lstStyle/>
                    <a:p>
                      <a:pPr algn="ctr"/>
                      <a:r>
                        <a:rPr lang="en-US">
                          <a:effectLst/>
                        </a:rPr>
                        <a:t>"Brown"</a:t>
                      </a:r>
                    </a:p>
                  </a:txBody>
                  <a:tcPr marL="0" marR="0" anchor="ctr"/>
                </a:tc>
                <a:tc>
                  <a:txBody>
                    <a:bodyPr/>
                    <a:lstStyle/>
                    <a:p>
                      <a:pPr algn="ctr"/>
                      <a:r>
                        <a:rPr lang="nb-NO" dirty="0">
                          <a:effectLst/>
                        </a:rPr>
                        <a:t>57.7</a:t>
                      </a:r>
                    </a:p>
                  </a:txBody>
                  <a:tcPr marL="0" marR="0" anchor="ctr"/>
                </a:tc>
              </a:tr>
              <a:tr h="370840">
                <a:tc>
                  <a:txBody>
                    <a:bodyPr/>
                    <a:lstStyle/>
                    <a:p>
                      <a:pPr algn="ctr"/>
                      <a:r>
                        <a:rPr lang="en-US">
                          <a:effectLst/>
                        </a:rPr>
                        <a:t>"Angela"</a:t>
                      </a:r>
                    </a:p>
                  </a:txBody>
                  <a:tcPr marL="0" marR="0" anchor="ctr"/>
                </a:tc>
                <a:tc>
                  <a:txBody>
                    <a:bodyPr/>
                    <a:lstStyle/>
                    <a:p>
                      <a:pPr algn="ctr"/>
                      <a:r>
                        <a:rPr lang="en-US" dirty="0">
                          <a:effectLst/>
                        </a:rPr>
                        <a:t>"Enriquez"</a:t>
                      </a:r>
                    </a:p>
                  </a:txBody>
                  <a:tcPr marL="0" marR="0" anchor="ctr"/>
                </a:tc>
                <a:tc>
                  <a:txBody>
                    <a:bodyPr/>
                    <a:lstStyle/>
                    <a:p>
                      <a:pPr algn="ctr"/>
                      <a:r>
                        <a:rPr lang="en-US">
                          <a:effectLst/>
                        </a:rPr>
                        <a:t>"Hazel"</a:t>
                      </a:r>
                    </a:p>
                  </a:txBody>
                  <a:tcPr marL="0" marR="0" anchor="ctr"/>
                </a:tc>
                <a:tc>
                  <a:txBody>
                    <a:bodyPr/>
                    <a:lstStyle/>
                    <a:p>
                      <a:pPr algn="ctr"/>
                      <a:r>
                        <a:rPr lang="hr-HR">
                          <a:effectLst/>
                        </a:rPr>
                        <a:t>52.5</a:t>
                      </a:r>
                    </a:p>
                  </a:txBody>
                  <a:tcPr marL="0" marR="0" anchor="ctr"/>
                </a:tc>
              </a:tr>
              <a:tr h="370840">
                <a:tc>
                  <a:txBody>
                    <a:bodyPr/>
                    <a:lstStyle/>
                    <a:p>
                      <a:pPr algn="ctr"/>
                      <a:r>
                        <a:rPr lang="mr-IN">
                          <a:effectLst/>
                        </a:rPr>
                        <a:t>"Jack"</a:t>
                      </a:r>
                    </a:p>
                  </a:txBody>
                  <a:tcPr marL="0" marR="0" anchor="ctr"/>
                </a:tc>
                <a:tc>
                  <a:txBody>
                    <a:bodyPr/>
                    <a:lstStyle/>
                    <a:p>
                      <a:pPr algn="ctr"/>
                      <a:r>
                        <a:rPr lang="en-US" dirty="0">
                          <a:effectLst/>
                        </a:rPr>
                        <a:t>"Thompson"</a:t>
                      </a:r>
                    </a:p>
                  </a:txBody>
                  <a:tcPr marL="0" marR="0" anchor="ctr"/>
                </a:tc>
                <a:tc>
                  <a:txBody>
                    <a:bodyPr/>
                    <a:lstStyle/>
                    <a:p>
                      <a:pPr algn="ctr"/>
                      <a:r>
                        <a:rPr lang="mr-IN" dirty="0">
                          <a:effectLst/>
                        </a:rPr>
                        <a:t>"</a:t>
                      </a:r>
                      <a:r>
                        <a:rPr lang="mr-IN" dirty="0" err="1">
                          <a:effectLst/>
                        </a:rPr>
                        <a:t>Blue</a:t>
                      </a:r>
                      <a:r>
                        <a:rPr lang="mr-IN" dirty="0">
                          <a:effectLst/>
                        </a:rPr>
                        <a:t>"</a:t>
                      </a:r>
                    </a:p>
                  </a:txBody>
                  <a:tcPr marL="0" marR="0" anchor="ctr"/>
                </a:tc>
                <a:tc>
                  <a:txBody>
                    <a:bodyPr/>
                    <a:lstStyle/>
                    <a:p>
                      <a:pPr algn="ctr"/>
                      <a:r>
                        <a:rPr lang="hr-HR">
                          <a:effectLst/>
                        </a:rPr>
                        <a:t>53.0</a:t>
                      </a:r>
                    </a:p>
                  </a:txBody>
                  <a:tcPr marL="0" marR="0" anchor="ctr"/>
                </a:tc>
              </a:tr>
              <a:tr h="370840">
                <a:tc>
                  <a:txBody>
                    <a:bodyPr/>
                    <a:lstStyle/>
                    <a:p>
                      <a:pPr algn="ctr"/>
                      <a:r>
                        <a:rPr lang="en-US">
                          <a:effectLst/>
                        </a:rPr>
                        <a:t>"Dominique"</a:t>
                      </a:r>
                    </a:p>
                  </a:txBody>
                  <a:tcPr marL="0" marR="0" anchor="ctr"/>
                </a:tc>
                <a:tc>
                  <a:txBody>
                    <a:bodyPr/>
                    <a:lstStyle/>
                    <a:p>
                      <a:pPr algn="ctr"/>
                      <a:r>
                        <a:rPr lang="en-US">
                          <a:effectLst/>
                        </a:rPr>
                        <a:t>"Rodriguez"</a:t>
                      </a:r>
                    </a:p>
                  </a:txBody>
                  <a:tcPr marL="0" marR="0" anchor="ctr"/>
                </a:tc>
                <a:tc>
                  <a:txBody>
                    <a:bodyPr/>
                    <a:lstStyle/>
                    <a:p>
                      <a:pPr algn="ctr"/>
                      <a:r>
                        <a:rPr lang="en-US" dirty="0">
                          <a:effectLst/>
                        </a:rPr>
                        <a:t>"Hazel"</a:t>
                      </a:r>
                    </a:p>
                  </a:txBody>
                  <a:tcPr marL="0" marR="0" anchor="ctr"/>
                </a:tc>
                <a:tc>
                  <a:txBody>
                    <a:bodyPr/>
                    <a:lstStyle/>
                    <a:p>
                      <a:pPr algn="ctr"/>
                      <a:r>
                        <a:rPr lang="nb-NO">
                          <a:effectLst/>
                        </a:rPr>
                        <a:t>51.1</a:t>
                      </a:r>
                    </a:p>
                  </a:txBody>
                  <a:tcPr marL="0" marR="0" anchor="ctr"/>
                </a:tc>
              </a:tr>
              <a:tr h="370840">
                <a:tc>
                  <a:txBody>
                    <a:bodyPr/>
                    <a:lstStyle/>
                    <a:p>
                      <a:pPr algn="ctr"/>
                      <a:r>
                        <a:rPr lang="en-US">
                          <a:effectLst/>
                        </a:rPr>
                        <a:t>"Sammy"</a:t>
                      </a:r>
                    </a:p>
                  </a:txBody>
                  <a:tcPr marL="0" marR="0" anchor="ctr"/>
                </a:tc>
                <a:tc>
                  <a:txBody>
                    <a:bodyPr/>
                    <a:lstStyle/>
                    <a:p>
                      <a:pPr algn="ctr"/>
                      <a:r>
                        <a:rPr lang="en-US" dirty="0">
                          <a:effectLst/>
                        </a:rPr>
                        <a:t>"Carter"</a:t>
                      </a:r>
                    </a:p>
                  </a:txBody>
                  <a:tcPr marL="0" marR="0" anchor="ctr"/>
                </a:tc>
                <a:tc>
                  <a:txBody>
                    <a:bodyPr/>
                    <a:lstStyle/>
                    <a:p>
                      <a:pPr algn="ctr"/>
                      <a:r>
                        <a:rPr lang="mr-IN" dirty="0">
                          <a:effectLst/>
                        </a:rPr>
                        <a:t>"</a:t>
                      </a:r>
                      <a:r>
                        <a:rPr lang="mr-IN" dirty="0" err="1">
                          <a:effectLst/>
                        </a:rPr>
                        <a:t>Blue</a:t>
                      </a:r>
                      <a:r>
                        <a:rPr lang="mr-IN" dirty="0">
                          <a:effectLst/>
                        </a:rPr>
                        <a:t>"</a:t>
                      </a:r>
                    </a:p>
                  </a:txBody>
                  <a:tcPr marL="0" marR="0" anchor="ctr"/>
                </a:tc>
                <a:tc>
                  <a:txBody>
                    <a:bodyPr/>
                    <a:lstStyle/>
                    <a:p>
                      <a:pPr algn="ctr"/>
                      <a:r>
                        <a:rPr lang="hr-HR" dirty="0">
                          <a:effectLst/>
                        </a:rPr>
                        <a:t>56.2</a:t>
                      </a:r>
                    </a:p>
                  </a:txBody>
                  <a:tcPr marL="0" marR="0" anchor="ctr"/>
                </a:tc>
              </a:tr>
            </a:tbl>
          </a:graphicData>
        </a:graphic>
      </p:graphicFrame>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74001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Extracting Lists From Tables</a:t>
            </a:r>
            <a:endParaRPr lang="en-US" dirty="0"/>
          </a:p>
        </p:txBody>
      </p:sp>
      <p:sp>
        <p:nvSpPr>
          <p:cNvPr id="5" name="Rectangle 4"/>
          <p:cNvSpPr/>
          <p:nvPr/>
        </p:nvSpPr>
        <p:spPr>
          <a:xfrm>
            <a:off x="139528" y="1752600"/>
            <a:ext cx="8848897" cy="4647426"/>
          </a:xfrm>
          <a:prstGeom prst="rect">
            <a:avLst/>
          </a:prstGeom>
        </p:spPr>
        <p:txBody>
          <a:bodyPr wrap="square">
            <a:spAutoFit/>
          </a:bodyPr>
          <a:lstStyle/>
          <a:p>
            <a:r>
              <a:rPr lang="en-US" dirty="0" smtClean="0">
                <a:solidFill>
                  <a:schemeClr val="bg1"/>
                </a:solidFill>
                <a:latin typeface="Courier New" charset="0"/>
                <a:ea typeface="Courier New" charset="0"/>
                <a:cs typeface="Courier New" charset="0"/>
              </a:rPr>
              <a:t>sodium-list = </a:t>
            </a:r>
            <a:r>
              <a:rPr lang="en-US" b="1" dirty="0" smtClean="0">
                <a:solidFill>
                  <a:schemeClr val="bg1"/>
                </a:solidFill>
                <a:latin typeface="Courier New" charset="0"/>
                <a:ea typeface="Courier New" charset="0"/>
                <a:cs typeface="Courier New" charset="0"/>
              </a:rPr>
              <a:t>extract</a:t>
            </a:r>
            <a:r>
              <a:rPr lang="en-US" dirty="0" smtClean="0">
                <a:solidFill>
                  <a:schemeClr val="bg1"/>
                </a:solidFill>
                <a:latin typeface="Courier New" charset="0"/>
                <a:ea typeface="Courier New" charset="0"/>
                <a:cs typeface="Courier New" charset="0"/>
              </a:rPr>
              <a:t> sodium </a:t>
            </a:r>
            <a:r>
              <a:rPr lang="en-US" b="1" dirty="0" smtClean="0">
                <a:solidFill>
                  <a:schemeClr val="bg1"/>
                </a:solidFill>
                <a:latin typeface="Courier New" charset="0"/>
                <a:ea typeface="Courier New" charset="0"/>
                <a:cs typeface="Courier New" charset="0"/>
              </a:rPr>
              <a:t>from</a:t>
            </a:r>
            <a:r>
              <a:rPr lang="en-US" dirty="0" smtClean="0">
                <a:solidFill>
                  <a:schemeClr val="bg1"/>
                </a:solidFill>
                <a:latin typeface="Courier New" charset="0"/>
                <a:ea typeface="Courier New" charset="0"/>
                <a:cs typeface="Courier New" charset="0"/>
              </a:rPr>
              <a:t> nutrition </a:t>
            </a:r>
            <a:r>
              <a:rPr lang="en-US" b="1" dirty="0" smtClean="0">
                <a:solidFill>
                  <a:schemeClr val="bg1"/>
                </a:solidFill>
                <a:latin typeface="Courier New" charset="0"/>
                <a:ea typeface="Courier New" charset="0"/>
                <a:cs typeface="Courier New" charset="0"/>
              </a:rPr>
              <a:t>end</a:t>
            </a:r>
          </a:p>
          <a:p>
            <a:endParaRPr lang="en-US" b="1" dirty="0">
              <a:solidFill>
                <a:schemeClr val="bg1"/>
              </a:solidFill>
              <a:latin typeface="Courier New" charset="0"/>
              <a:ea typeface="Courier New" charset="0"/>
              <a:cs typeface="Courier New" charset="0"/>
            </a:endParaRPr>
          </a:p>
          <a:p>
            <a:r>
              <a:rPr lang="en-US" dirty="0" smtClean="0">
                <a:solidFill>
                  <a:schemeClr val="bg1"/>
                </a:solidFill>
                <a:ea typeface="Arial" charset="0"/>
                <a:cs typeface="Arial" charset="0"/>
              </a:rPr>
              <a:t>What is the type of </a:t>
            </a:r>
            <a:r>
              <a:rPr lang="en-US" dirty="0" smtClean="0">
                <a:solidFill>
                  <a:schemeClr val="bg1"/>
                </a:solidFill>
                <a:latin typeface="Courier New" charset="0"/>
                <a:ea typeface="Courier New" charset="0"/>
                <a:cs typeface="Courier New" charset="0"/>
              </a:rPr>
              <a:t>sodium-list</a:t>
            </a:r>
            <a:r>
              <a:rPr lang="en-US" dirty="0" smtClean="0">
                <a:solidFill>
                  <a:schemeClr val="bg1"/>
                </a:solidFill>
                <a:ea typeface="Arial" charset="0"/>
                <a:cs typeface="Arial" charset="0"/>
              </a:rPr>
              <a:t>?</a:t>
            </a:r>
          </a:p>
          <a:p>
            <a:endParaRPr lang="en-US" dirty="0">
              <a:solidFill>
                <a:schemeClr val="bg1"/>
              </a:solidFill>
              <a:ea typeface="Arial" charset="0"/>
              <a:cs typeface="Arial" charset="0"/>
            </a:endParaRPr>
          </a:p>
          <a:p>
            <a:pPr marL="342900" indent="-342900" fontAlgn="ctr">
              <a:buFont typeface="Arial" charset="0"/>
              <a:buChar char="•"/>
            </a:pPr>
            <a:r>
              <a:rPr lang="en-US" sz="2200" dirty="0" smtClean="0">
                <a:solidFill>
                  <a:schemeClr val="bg1"/>
                </a:solidFill>
              </a:rPr>
              <a:t>Define</a:t>
            </a:r>
            <a:r>
              <a:rPr lang="en-US" sz="2200" dirty="0">
                <a:solidFill>
                  <a:schemeClr val="bg1"/>
                </a:solidFill>
                <a:latin typeface="Courier New" charset="0"/>
                <a:ea typeface="Courier New" charset="0"/>
                <a:cs typeface="Courier New" charset="0"/>
              </a:rPr>
              <a:t> </a:t>
            </a:r>
            <a:r>
              <a:rPr lang="en-US" sz="2200" dirty="0" smtClean="0">
                <a:solidFill>
                  <a:schemeClr val="bg1"/>
                </a:solidFill>
                <a:latin typeface="Courier New" charset="0"/>
                <a:ea typeface="Courier New" charset="0"/>
                <a:cs typeface="Courier New" charset="0"/>
              </a:rPr>
              <a:t>state-list</a:t>
            </a:r>
            <a:r>
              <a:rPr lang="en-US" sz="2200" dirty="0" smtClean="0">
                <a:solidFill>
                  <a:schemeClr val="bg1"/>
                </a:solidFill>
              </a:rPr>
              <a:t>, </a:t>
            </a:r>
            <a:r>
              <a:rPr lang="en-US" sz="2200" dirty="0">
                <a:solidFill>
                  <a:schemeClr val="bg1"/>
                </a:solidFill>
              </a:rPr>
              <a:t> </a:t>
            </a:r>
            <a:r>
              <a:rPr lang="en-US" sz="2200" dirty="0" smtClean="0">
                <a:solidFill>
                  <a:schemeClr val="bg1"/>
                </a:solidFill>
              </a:rPr>
              <a:t>which contains the</a:t>
            </a:r>
            <a:r>
              <a:rPr lang="en-US" sz="2200" dirty="0">
                <a:solidFill>
                  <a:schemeClr val="bg1"/>
                </a:solidFill>
              </a:rPr>
              <a:t> </a:t>
            </a:r>
            <a:r>
              <a:rPr lang="en-US" sz="2200" dirty="0">
                <a:solidFill>
                  <a:schemeClr val="bg1"/>
                </a:solidFill>
                <a:latin typeface="Courier New" charset="0"/>
                <a:ea typeface="Courier New" charset="0"/>
                <a:cs typeface="Courier New" charset="0"/>
              </a:rPr>
              <a:t>state</a:t>
            </a:r>
            <a:r>
              <a:rPr lang="en-US" sz="2200" dirty="0">
                <a:solidFill>
                  <a:schemeClr val="bg1"/>
                </a:solidFill>
              </a:rPr>
              <a:t> column from </a:t>
            </a:r>
            <a:r>
              <a:rPr lang="en-US" sz="2200" dirty="0" smtClean="0">
                <a:solidFill>
                  <a:schemeClr val="bg1"/>
                </a:solidFill>
                <a:latin typeface="Courier New" charset="0"/>
                <a:ea typeface="Courier New" charset="0"/>
                <a:cs typeface="Courier New" charset="0"/>
              </a:rPr>
              <a:t>presidents</a:t>
            </a:r>
            <a:endParaRPr lang="en-US" sz="2200" dirty="0" smtClean="0">
              <a:solidFill>
                <a:schemeClr val="bg1"/>
              </a:solidFill>
            </a:endParaRPr>
          </a:p>
          <a:p>
            <a:pPr marL="342900" indent="-342900" fontAlgn="ctr">
              <a:buFont typeface="Arial" charset="0"/>
              <a:buChar char="•"/>
            </a:pPr>
            <a:endParaRPr lang="en-US" sz="2200" dirty="0">
              <a:solidFill>
                <a:schemeClr val="bg1"/>
              </a:solidFill>
            </a:endParaRPr>
          </a:p>
          <a:p>
            <a:pPr marL="342900" indent="-342900" fontAlgn="ctr">
              <a:buFont typeface="Arial" charset="0"/>
              <a:buChar char="•"/>
            </a:pPr>
            <a:r>
              <a:rPr lang="en-US" sz="2200" dirty="0" smtClean="0">
                <a:solidFill>
                  <a:schemeClr val="bg1"/>
                </a:solidFill>
              </a:rPr>
              <a:t>Define</a:t>
            </a:r>
            <a:r>
              <a:rPr lang="en-US" sz="2200" dirty="0">
                <a:solidFill>
                  <a:schemeClr val="bg1"/>
                </a:solidFill>
              </a:rPr>
              <a:t> </a:t>
            </a:r>
            <a:r>
              <a:rPr lang="en-US" sz="2200" dirty="0" smtClean="0">
                <a:solidFill>
                  <a:schemeClr val="bg1"/>
                </a:solidFill>
                <a:latin typeface="Courier New" charset="0"/>
                <a:ea typeface="Courier New" charset="0"/>
                <a:cs typeface="Courier New" charset="0"/>
              </a:rPr>
              <a:t>calories-list</a:t>
            </a:r>
            <a:r>
              <a:rPr lang="en-US" sz="2200" dirty="0" smtClean="0">
                <a:solidFill>
                  <a:schemeClr val="bg1"/>
                </a:solidFill>
              </a:rPr>
              <a:t>, </a:t>
            </a:r>
            <a:r>
              <a:rPr lang="en-US" sz="2200" dirty="0">
                <a:solidFill>
                  <a:schemeClr val="bg1"/>
                </a:solidFill>
              </a:rPr>
              <a:t> which contains the</a:t>
            </a:r>
            <a:r>
              <a:rPr lang="en-US" sz="2200" dirty="0">
                <a:solidFill>
                  <a:schemeClr val="bg1"/>
                </a:solidFill>
              </a:rPr>
              <a:t> </a:t>
            </a:r>
            <a:r>
              <a:rPr lang="en-US" sz="2200" dirty="0">
                <a:solidFill>
                  <a:schemeClr val="bg1"/>
                </a:solidFill>
                <a:latin typeface="Courier New" charset="0"/>
                <a:ea typeface="Courier New" charset="0"/>
                <a:cs typeface="Courier New" charset="0"/>
              </a:rPr>
              <a:t>calories</a:t>
            </a:r>
            <a:r>
              <a:rPr lang="en-US" sz="2200" dirty="0">
                <a:solidFill>
                  <a:schemeClr val="bg1"/>
                </a:solidFill>
              </a:rPr>
              <a:t> column from </a:t>
            </a:r>
            <a:r>
              <a:rPr lang="en-US" sz="2200" dirty="0" smtClean="0">
                <a:solidFill>
                  <a:schemeClr val="bg1"/>
                </a:solidFill>
              </a:rPr>
              <a:t>nutrition</a:t>
            </a:r>
            <a:endParaRPr lang="en-US" sz="2200" dirty="0" smtClean="0">
              <a:solidFill>
                <a:schemeClr val="bg1"/>
              </a:solidFill>
            </a:endParaRPr>
          </a:p>
          <a:p>
            <a:pPr marL="342900" indent="-342900" fontAlgn="ctr">
              <a:buFont typeface="Arial" charset="0"/>
              <a:buChar char="•"/>
            </a:pPr>
            <a:endParaRPr lang="en-US" sz="2200" dirty="0">
              <a:solidFill>
                <a:schemeClr val="bg1"/>
              </a:solidFill>
            </a:endParaRPr>
          </a:p>
          <a:p>
            <a:pPr marL="342900" indent="-342900" fontAlgn="ctr">
              <a:buFont typeface="Arial" charset="0"/>
              <a:buChar char="•"/>
            </a:pPr>
            <a:r>
              <a:rPr lang="en-US" sz="2200" dirty="0" smtClean="0">
                <a:solidFill>
                  <a:schemeClr val="bg1"/>
                </a:solidFill>
              </a:rPr>
              <a:t>Define</a:t>
            </a:r>
            <a:r>
              <a:rPr lang="en-US" sz="2200" dirty="0">
                <a:solidFill>
                  <a:schemeClr val="bg1"/>
                </a:solidFill>
              </a:rPr>
              <a:t> </a:t>
            </a:r>
            <a:r>
              <a:rPr lang="en-US" sz="2200" dirty="0" smtClean="0">
                <a:solidFill>
                  <a:schemeClr val="bg1"/>
                </a:solidFill>
                <a:latin typeface="Courier New" charset="0"/>
                <a:ea typeface="Courier New" charset="0"/>
                <a:cs typeface="Courier New" charset="0"/>
              </a:rPr>
              <a:t>sugar-list</a:t>
            </a:r>
            <a:r>
              <a:rPr lang="en-US" sz="2200" dirty="0" smtClean="0">
                <a:solidFill>
                  <a:schemeClr val="bg1"/>
                </a:solidFill>
              </a:rPr>
              <a:t>, </a:t>
            </a:r>
            <a:r>
              <a:rPr lang="en-US" sz="2200" dirty="0">
                <a:solidFill>
                  <a:schemeClr val="bg1"/>
                </a:solidFill>
              </a:rPr>
              <a:t> which contains the</a:t>
            </a:r>
            <a:r>
              <a:rPr lang="en-US" sz="2200" dirty="0">
                <a:solidFill>
                  <a:schemeClr val="bg1"/>
                </a:solidFill>
              </a:rPr>
              <a:t> </a:t>
            </a:r>
            <a:r>
              <a:rPr lang="en-US" sz="2200" dirty="0">
                <a:solidFill>
                  <a:schemeClr val="bg1"/>
                </a:solidFill>
                <a:latin typeface="Courier New" charset="0"/>
                <a:ea typeface="Courier New" charset="0"/>
                <a:cs typeface="Courier New" charset="0"/>
              </a:rPr>
              <a:t>sugar</a:t>
            </a:r>
            <a:r>
              <a:rPr lang="en-US" sz="2200" dirty="0">
                <a:solidFill>
                  <a:schemeClr val="bg1"/>
                </a:solidFill>
              </a:rPr>
              <a:t> column from </a:t>
            </a:r>
            <a:r>
              <a:rPr lang="en-US" sz="2200" dirty="0" smtClean="0">
                <a:solidFill>
                  <a:schemeClr val="bg1"/>
                </a:solidFill>
                <a:latin typeface="Courier New" charset="0"/>
                <a:ea typeface="Courier New" charset="0"/>
                <a:cs typeface="Courier New" charset="0"/>
              </a:rPr>
              <a:t>nutrition</a:t>
            </a:r>
            <a:endParaRPr lang="en-US" sz="2200" dirty="0">
              <a:solidFill>
                <a:schemeClr val="bg1"/>
              </a:solidFill>
            </a:endParaRPr>
          </a:p>
          <a:p>
            <a:endParaRPr lang="en-US" dirty="0">
              <a:solidFill>
                <a:schemeClr val="bg1"/>
              </a:solidFill>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
        <p:nvSpPr>
          <p:cNvPr id="4" name="Rectangle 3"/>
          <p:cNvSpPr/>
          <p:nvPr/>
        </p:nvSpPr>
        <p:spPr>
          <a:xfrm>
            <a:off x="5176995" y="2486968"/>
            <a:ext cx="2396810" cy="461665"/>
          </a:xfrm>
          <a:prstGeom prst="rect">
            <a:avLst/>
          </a:prstGeom>
        </p:spPr>
        <p:txBody>
          <a:bodyPr wrap="none">
            <a:spAutoFit/>
          </a:bodyPr>
          <a:lstStyle/>
          <a:p>
            <a:r>
              <a:rPr lang="en-US" b="1">
                <a:solidFill>
                  <a:schemeClr val="accent1"/>
                </a:solidFill>
                <a:latin typeface="Courier New" charset="0"/>
                <a:ea typeface="Courier New" charset="0"/>
                <a:cs typeface="Courier New" charset="0"/>
              </a:rPr>
              <a:t>List&lt;Number&gt;</a:t>
            </a:r>
            <a:endParaRPr lang="en-US"/>
          </a:p>
        </p:txBody>
      </p:sp>
    </p:spTree>
    <p:extLst>
      <p:ext uri="{BB962C8B-B14F-4D97-AF65-F5344CB8AC3E}">
        <p14:creationId xmlns:p14="http://schemas.microsoft.com/office/powerpoint/2010/main" val="61670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Scatterplots</a:t>
            </a:r>
            <a:endParaRPr lang="en-US" dirty="0"/>
          </a:p>
        </p:txBody>
      </p:sp>
      <p:sp>
        <p:nvSpPr>
          <p:cNvPr id="5" name="Rectangle 4"/>
          <p:cNvSpPr/>
          <p:nvPr/>
        </p:nvSpPr>
        <p:spPr>
          <a:xfrm>
            <a:off x="223751" y="1524000"/>
            <a:ext cx="8848897" cy="4893647"/>
          </a:xfrm>
          <a:prstGeom prst="rect">
            <a:avLst/>
          </a:prstGeom>
        </p:spPr>
        <p:txBody>
          <a:bodyPr wrap="square">
            <a:spAutoFit/>
          </a:bodyPr>
          <a:lstStyle/>
          <a:p>
            <a:r>
              <a:rPr lang="en-US" sz="1800" b="1" dirty="0" smtClean="0">
                <a:solidFill>
                  <a:schemeClr val="accent1"/>
                </a:solidFill>
                <a:latin typeface="Courier New" charset="0"/>
                <a:ea typeface="Courier New" charset="0"/>
                <a:cs typeface="Courier New" charset="0"/>
              </a:rPr>
              <a:t># scatter-plot : List&lt;Number&gt; List&lt;Number&gt; </a:t>
            </a:r>
            <a:r>
              <a:rPr lang="en-US" sz="1800" b="1" dirty="0" smtClean="0">
                <a:solidFill>
                  <a:schemeClr val="accent1"/>
                </a:solidFill>
                <a:latin typeface="Courier New" charset="0"/>
                <a:ea typeface="Courier New" charset="0"/>
                <a:cs typeface="Courier New" charset="0"/>
                <a:sym typeface="Wingdings"/>
              </a:rPr>
              <a:t> Series</a:t>
            </a:r>
            <a:endParaRPr lang="en-US" sz="1800" b="1" dirty="0" smtClean="0">
              <a:solidFill>
                <a:schemeClr val="accent1"/>
              </a:solidFill>
              <a:latin typeface="Courier New" charset="0"/>
              <a:ea typeface="Courier New" charset="0"/>
              <a:cs typeface="Courier New" charset="0"/>
            </a:endParaRPr>
          </a:p>
          <a:p>
            <a:r>
              <a:rPr lang="en-US" b="1" dirty="0" smtClean="0">
                <a:solidFill>
                  <a:schemeClr val="bg1"/>
                </a:solidFill>
              </a:rPr>
              <a:t> </a:t>
            </a:r>
            <a:r>
              <a:rPr lang="en-US" sz="1800" b="1" dirty="0" smtClean="0">
                <a:solidFill>
                  <a:schemeClr val="bg1"/>
                </a:solidFill>
                <a:latin typeface="Courier New" charset="0"/>
                <a:ea typeface="Courier New" charset="0"/>
                <a:cs typeface="Courier New" charset="0"/>
              </a:rPr>
              <a:t>sugar-v-calories </a:t>
            </a:r>
            <a:r>
              <a:rPr lang="en-US" sz="1800" b="1" dirty="0">
                <a:solidFill>
                  <a:schemeClr val="bg1"/>
                </a:solidFill>
                <a:latin typeface="Courier New" charset="0"/>
                <a:ea typeface="Courier New" charset="0"/>
                <a:cs typeface="Courier New" charset="0"/>
              </a:rPr>
              <a:t>= scatter-plot(calories-list, sugar-list</a:t>
            </a:r>
            <a:r>
              <a:rPr lang="en-US" sz="1800" b="1" dirty="0" smtClean="0">
                <a:solidFill>
                  <a:schemeClr val="bg1"/>
                </a:solidFill>
                <a:latin typeface="Courier New" charset="0"/>
                <a:ea typeface="Courier New" charset="0"/>
                <a:cs typeface="Courier New" charset="0"/>
              </a:rPr>
              <a:t>)</a:t>
            </a:r>
          </a:p>
          <a:p>
            <a:endParaRPr lang="en-US" sz="1800" dirty="0">
              <a:solidFill>
                <a:schemeClr val="bg1"/>
              </a:solidFill>
              <a:latin typeface="Courier New" charset="0"/>
              <a:ea typeface="Courier New" charset="0"/>
              <a:cs typeface="Courier New" charset="0"/>
            </a:endParaRPr>
          </a:p>
          <a:p>
            <a:r>
              <a:rPr lang="en-US" sz="1800" dirty="0" smtClean="0">
                <a:solidFill>
                  <a:schemeClr val="bg1"/>
                </a:solidFill>
                <a:latin typeface="Courier New" charset="0"/>
                <a:ea typeface="Courier New" charset="0"/>
                <a:cs typeface="Courier New" charset="0"/>
              </a:rPr>
              <a:t> </a:t>
            </a:r>
            <a:endParaRPr lang="en-US" sz="1800" dirty="0" smtClean="0">
              <a:solidFill>
                <a:schemeClr val="bg1"/>
              </a:solidFill>
              <a:latin typeface="Courier New" charset="0"/>
              <a:ea typeface="Courier New" charset="0"/>
              <a:cs typeface="Courier New" charset="0"/>
            </a:endParaRPr>
          </a:p>
          <a:p>
            <a:endParaRPr lang="en-US" sz="1800" dirty="0" smtClean="0">
              <a:solidFill>
                <a:schemeClr val="bg1"/>
              </a:solidFill>
              <a:latin typeface="Courier New" charset="0"/>
              <a:ea typeface="Courier New" charset="0"/>
              <a:cs typeface="Courier New" charset="0"/>
            </a:endParaRPr>
          </a:p>
          <a:p>
            <a:r>
              <a:rPr lang="en-US" sz="1800" dirty="0" smtClean="0">
                <a:solidFill>
                  <a:schemeClr val="bg1"/>
                </a:solidFill>
                <a:latin typeface="Courier New" charset="0"/>
                <a:ea typeface="Courier New" charset="0"/>
                <a:cs typeface="Courier New" charset="0"/>
              </a:rPr>
              <a:t>plot1 </a:t>
            </a:r>
            <a:r>
              <a:rPr lang="en-US" sz="1800" dirty="0">
                <a:solidFill>
                  <a:schemeClr val="bg1"/>
                </a:solidFill>
                <a:latin typeface="Courier New" charset="0"/>
                <a:ea typeface="Courier New" charset="0"/>
                <a:cs typeface="Courier New" charset="0"/>
              </a:rPr>
              <a:t>= plot(sugar-v-calories</a:t>
            </a:r>
            <a:r>
              <a:rPr lang="en-US" sz="1800" dirty="0" smtClean="0">
                <a:solidFill>
                  <a:schemeClr val="bg1"/>
                </a:solidFill>
                <a:latin typeface="Courier New" charset="0"/>
                <a:ea typeface="Courier New" charset="0"/>
                <a:cs typeface="Courier New" charset="0"/>
              </a:rPr>
              <a:t>)</a:t>
            </a:r>
          </a:p>
          <a:p>
            <a:endParaRPr lang="en-US" sz="1800" dirty="0" smtClean="0">
              <a:solidFill>
                <a:schemeClr val="bg1"/>
              </a:solidFill>
              <a:latin typeface="Courier New" charset="0"/>
              <a:ea typeface="Courier New" charset="0"/>
              <a:cs typeface="Courier New" charset="0"/>
            </a:endParaRPr>
          </a:p>
          <a:p>
            <a:r>
              <a:rPr lang="en-US" sz="1800" dirty="0" smtClean="0">
                <a:solidFill>
                  <a:schemeClr val="bg1"/>
                </a:solidFill>
                <a:latin typeface="Courier New" charset="0"/>
                <a:ea typeface="Courier New" charset="0"/>
                <a:cs typeface="Courier New" charset="0"/>
              </a:rPr>
              <a:t>plot2 </a:t>
            </a:r>
            <a:r>
              <a:rPr lang="en-US" sz="1800" dirty="0">
                <a:solidFill>
                  <a:schemeClr val="bg1"/>
                </a:solidFill>
                <a:latin typeface="Courier New" charset="0"/>
                <a:ea typeface="Courier New" charset="0"/>
                <a:cs typeface="Courier New" charset="0"/>
              </a:rPr>
              <a:t>= plot(sugar-v-calories)</a:t>
            </a:r>
            <a:r>
              <a:rPr lang="en-US" sz="1800" b="1" dirty="0">
                <a:solidFill>
                  <a:schemeClr val="bg1"/>
                </a:solidFill>
                <a:latin typeface="Courier New" charset="0"/>
                <a:ea typeface="Courier New" charset="0"/>
                <a:cs typeface="Courier New" charset="0"/>
              </a:rPr>
              <a:t>.title("Calories and Sodium</a:t>
            </a:r>
            <a:r>
              <a:rPr lang="en-US" sz="1800" b="1" dirty="0" smtClean="0">
                <a:solidFill>
                  <a:schemeClr val="bg1"/>
                </a:solidFill>
                <a:latin typeface="Courier New" charset="0"/>
                <a:ea typeface="Courier New" charset="0"/>
                <a:cs typeface="Courier New" charset="0"/>
              </a:rPr>
              <a:t>")</a:t>
            </a:r>
          </a:p>
          <a:p>
            <a:endParaRPr lang="en-US" sz="1800" dirty="0" smtClean="0">
              <a:solidFill>
                <a:schemeClr val="bg1"/>
              </a:solidFill>
              <a:latin typeface="Courier New" charset="0"/>
              <a:ea typeface="Courier New" charset="0"/>
              <a:cs typeface="Courier New" charset="0"/>
            </a:endParaRPr>
          </a:p>
          <a:p>
            <a:r>
              <a:rPr lang="en-US" sz="1800" dirty="0" smtClean="0">
                <a:solidFill>
                  <a:schemeClr val="bg1"/>
                </a:solidFill>
                <a:latin typeface="Courier New" charset="0"/>
                <a:ea typeface="Courier New" charset="0"/>
                <a:cs typeface="Courier New" charset="0"/>
              </a:rPr>
              <a:t>plot3 </a:t>
            </a:r>
            <a:r>
              <a:rPr lang="en-US" sz="1800" dirty="0">
                <a:solidFill>
                  <a:schemeClr val="bg1"/>
                </a:solidFill>
                <a:latin typeface="Courier New" charset="0"/>
                <a:ea typeface="Courier New" charset="0"/>
                <a:cs typeface="Courier New" charset="0"/>
              </a:rPr>
              <a:t>= plot(sugar-v-calories</a:t>
            </a:r>
            <a:r>
              <a:rPr lang="en-US" sz="1800" dirty="0" smtClean="0">
                <a:solidFill>
                  <a:schemeClr val="bg1"/>
                </a:solidFill>
                <a:latin typeface="Courier New" charset="0"/>
                <a:ea typeface="Courier New" charset="0"/>
                <a:cs typeface="Courier New" charset="0"/>
              </a:rPr>
              <a:t>)</a:t>
            </a:r>
          </a:p>
          <a:p>
            <a:r>
              <a:rPr lang="en-US" sz="1800" b="1" dirty="0">
                <a:solidFill>
                  <a:schemeClr val="bg1"/>
                </a:solidFill>
                <a:latin typeface="Courier New" charset="0"/>
                <a:ea typeface="Courier New" charset="0"/>
                <a:cs typeface="Courier New" charset="0"/>
              </a:rPr>
              <a:t> </a:t>
            </a:r>
            <a:r>
              <a:rPr lang="en-US" sz="1800" b="1" dirty="0" smtClean="0">
                <a:solidFill>
                  <a:schemeClr val="bg1"/>
                </a:solidFill>
                <a:latin typeface="Courier New" charset="0"/>
                <a:ea typeface="Courier New" charset="0"/>
                <a:cs typeface="Courier New" charset="0"/>
              </a:rPr>
              <a:t> .</a:t>
            </a:r>
            <a:r>
              <a:rPr lang="en-US" sz="1800" b="1" dirty="0">
                <a:solidFill>
                  <a:schemeClr val="bg1"/>
                </a:solidFill>
                <a:latin typeface="Courier New" charset="0"/>
                <a:ea typeface="Courier New" charset="0"/>
                <a:cs typeface="Courier New" charset="0"/>
              </a:rPr>
              <a:t>title("Calories and Sodium</a:t>
            </a:r>
            <a:r>
              <a:rPr lang="en-US" sz="1800" b="1" dirty="0" smtClean="0">
                <a:solidFill>
                  <a:schemeClr val="bg1"/>
                </a:solidFill>
                <a:latin typeface="Courier New" charset="0"/>
                <a:ea typeface="Courier New" charset="0"/>
                <a:cs typeface="Courier New" charset="0"/>
              </a:rPr>
              <a:t>")</a:t>
            </a:r>
          </a:p>
          <a:p>
            <a:r>
              <a:rPr lang="en-US" sz="1800" b="1" dirty="0">
                <a:solidFill>
                  <a:schemeClr val="bg1"/>
                </a:solidFill>
                <a:latin typeface="Courier New" charset="0"/>
                <a:ea typeface="Courier New" charset="0"/>
                <a:cs typeface="Courier New" charset="0"/>
              </a:rPr>
              <a:t> </a:t>
            </a:r>
            <a:r>
              <a:rPr lang="en-US" sz="1800" b="1" dirty="0" smtClean="0">
                <a:solidFill>
                  <a:schemeClr val="bg1"/>
                </a:solidFill>
                <a:latin typeface="Courier New" charset="0"/>
                <a:ea typeface="Courier New" charset="0"/>
                <a:cs typeface="Courier New" charset="0"/>
              </a:rPr>
              <a:t> .</a:t>
            </a:r>
            <a:r>
              <a:rPr lang="en-US" sz="1800" b="1" dirty="0">
                <a:solidFill>
                  <a:schemeClr val="bg1"/>
                </a:solidFill>
                <a:latin typeface="Courier New" charset="0"/>
                <a:ea typeface="Courier New" charset="0"/>
                <a:cs typeface="Courier New" charset="0"/>
              </a:rPr>
              <a:t>x-max(600</a:t>
            </a:r>
            <a:r>
              <a:rPr lang="en-US" sz="1800" b="1" dirty="0" smtClean="0">
                <a:solidFill>
                  <a:schemeClr val="bg1"/>
                </a:solidFill>
                <a:latin typeface="Courier New" charset="0"/>
                <a:ea typeface="Courier New" charset="0"/>
                <a:cs typeface="Courier New" charset="0"/>
              </a:rPr>
              <a:t>)</a:t>
            </a:r>
          </a:p>
          <a:p>
            <a:endParaRPr lang="en-US" sz="1800" dirty="0" smtClean="0">
              <a:solidFill>
                <a:schemeClr val="bg1"/>
              </a:solidFill>
              <a:latin typeface="Courier New" charset="0"/>
              <a:ea typeface="Courier New" charset="0"/>
              <a:cs typeface="Courier New" charset="0"/>
            </a:endParaRPr>
          </a:p>
          <a:p>
            <a:r>
              <a:rPr lang="en-US" sz="1800" dirty="0" smtClean="0">
                <a:solidFill>
                  <a:schemeClr val="bg1"/>
                </a:solidFill>
                <a:latin typeface="Courier New" charset="0"/>
                <a:ea typeface="Courier New" charset="0"/>
                <a:cs typeface="Courier New" charset="0"/>
              </a:rPr>
              <a:t>plot4 </a:t>
            </a:r>
            <a:r>
              <a:rPr lang="en-US" sz="1800" dirty="0">
                <a:solidFill>
                  <a:schemeClr val="bg1"/>
                </a:solidFill>
                <a:latin typeface="Courier New" charset="0"/>
                <a:ea typeface="Courier New" charset="0"/>
                <a:cs typeface="Courier New" charset="0"/>
              </a:rPr>
              <a:t>= plot(sugar-v-calories</a:t>
            </a:r>
            <a:r>
              <a:rPr lang="en-US" sz="1800" dirty="0" smtClean="0">
                <a:solidFill>
                  <a:schemeClr val="bg1"/>
                </a:solidFill>
                <a:latin typeface="Courier New" charset="0"/>
                <a:ea typeface="Courier New" charset="0"/>
                <a:cs typeface="Courier New" charset="0"/>
              </a:rPr>
              <a:t>)</a:t>
            </a:r>
          </a:p>
          <a:p>
            <a:r>
              <a:rPr lang="en-US" sz="1800" dirty="0">
                <a:solidFill>
                  <a:schemeClr val="bg1"/>
                </a:solidFill>
                <a:latin typeface="Courier New" charset="0"/>
                <a:ea typeface="Courier New" charset="0"/>
                <a:cs typeface="Courier New" charset="0"/>
              </a:rPr>
              <a:t> </a:t>
            </a:r>
            <a:r>
              <a:rPr lang="en-US" sz="1800" dirty="0" smtClean="0">
                <a:solidFill>
                  <a:schemeClr val="bg1"/>
                </a:solidFill>
                <a:latin typeface="Courier New" charset="0"/>
                <a:ea typeface="Courier New" charset="0"/>
                <a:cs typeface="Courier New" charset="0"/>
              </a:rPr>
              <a:t> .</a:t>
            </a:r>
            <a:r>
              <a:rPr lang="en-US" sz="1800" dirty="0">
                <a:solidFill>
                  <a:schemeClr val="bg1"/>
                </a:solidFill>
                <a:latin typeface="Courier New" charset="0"/>
                <a:ea typeface="Courier New" charset="0"/>
                <a:cs typeface="Courier New" charset="0"/>
              </a:rPr>
              <a:t>title("Calories and Sodium</a:t>
            </a:r>
            <a:r>
              <a:rPr lang="en-US" sz="1800" dirty="0" smtClean="0">
                <a:solidFill>
                  <a:schemeClr val="bg1"/>
                </a:solidFill>
                <a:latin typeface="Courier New" charset="0"/>
                <a:ea typeface="Courier New" charset="0"/>
                <a:cs typeface="Courier New" charset="0"/>
              </a:rPr>
              <a:t>")</a:t>
            </a:r>
          </a:p>
          <a:p>
            <a:r>
              <a:rPr lang="en-US" sz="1800" dirty="0">
                <a:solidFill>
                  <a:schemeClr val="bg1"/>
                </a:solidFill>
                <a:latin typeface="Courier New" charset="0"/>
                <a:ea typeface="Courier New" charset="0"/>
                <a:cs typeface="Courier New" charset="0"/>
              </a:rPr>
              <a:t> </a:t>
            </a:r>
            <a:r>
              <a:rPr lang="en-US" sz="1800" dirty="0" smtClean="0">
                <a:solidFill>
                  <a:schemeClr val="bg1"/>
                </a:solidFill>
                <a:latin typeface="Courier New" charset="0"/>
                <a:ea typeface="Courier New" charset="0"/>
                <a:cs typeface="Courier New" charset="0"/>
              </a:rPr>
              <a:t> .</a:t>
            </a:r>
            <a:r>
              <a:rPr lang="en-US" sz="1800" dirty="0">
                <a:solidFill>
                  <a:schemeClr val="bg1"/>
                </a:solidFill>
                <a:latin typeface="Courier New" charset="0"/>
                <a:ea typeface="Courier New" charset="0"/>
                <a:cs typeface="Courier New" charset="0"/>
              </a:rPr>
              <a:t>x-max(600</a:t>
            </a:r>
            <a:r>
              <a:rPr lang="en-US" sz="1800" dirty="0" smtClean="0">
                <a:solidFill>
                  <a:schemeClr val="bg1"/>
                </a:solidFill>
                <a:latin typeface="Courier New" charset="0"/>
                <a:ea typeface="Courier New" charset="0"/>
                <a:cs typeface="Courier New" charset="0"/>
              </a:rPr>
              <a:t>)</a:t>
            </a:r>
          </a:p>
          <a:p>
            <a:r>
              <a:rPr lang="en-US" sz="1800" b="1" dirty="0">
                <a:solidFill>
                  <a:schemeClr val="bg1"/>
                </a:solidFill>
                <a:latin typeface="Courier New" charset="0"/>
                <a:ea typeface="Courier New" charset="0"/>
                <a:cs typeface="Courier New" charset="0"/>
              </a:rPr>
              <a:t> </a:t>
            </a:r>
            <a:r>
              <a:rPr lang="en-US" sz="1800" b="1" dirty="0" smtClean="0">
                <a:solidFill>
                  <a:schemeClr val="bg1"/>
                </a:solidFill>
                <a:latin typeface="Courier New" charset="0"/>
                <a:ea typeface="Courier New" charset="0"/>
                <a:cs typeface="Courier New" charset="0"/>
              </a:rPr>
              <a:t> .</a:t>
            </a:r>
            <a:r>
              <a:rPr lang="en-US" sz="1800" b="1" dirty="0">
                <a:solidFill>
                  <a:schemeClr val="bg1"/>
                </a:solidFill>
                <a:latin typeface="Courier New" charset="0"/>
                <a:ea typeface="Courier New" charset="0"/>
                <a:cs typeface="Courier New" charset="0"/>
              </a:rPr>
              <a:t>y-max(400)</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48993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fade">
                                      <p:cBhvr>
                                        <p:cTn id="12" dur="500"/>
                                        <p:tgtEl>
                                          <p:spTgt spid="5">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animEffect transition="in" filter="fade">
                                      <p:cBhvr>
                                        <p:cTn id="17" dur="500"/>
                                        <p:tgtEl>
                                          <p:spTgt spid="5">
                                            <p:txEl>
                                              <p:pRg st="9" end="9"/>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10" end="10"/>
                                            </p:txEl>
                                          </p:spTgt>
                                        </p:tgtEl>
                                        <p:attrNameLst>
                                          <p:attrName>style.visibility</p:attrName>
                                        </p:attrNameLst>
                                      </p:cBhvr>
                                      <p:to>
                                        <p:strVal val="visible"/>
                                      </p:to>
                                    </p:set>
                                    <p:animEffect transition="in" filter="fade">
                                      <p:cBhvr>
                                        <p:cTn id="20" dur="500"/>
                                        <p:tgtEl>
                                          <p:spTgt spid="5">
                                            <p:txEl>
                                              <p:pRg st="10" end="1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animEffect transition="in" filter="fade">
                                      <p:cBhvr>
                                        <p:cTn id="23" dur="500"/>
                                        <p:tgtEl>
                                          <p:spTgt spid="5">
                                            <p:txEl>
                                              <p:pRg st="11" end="1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3" end="13"/>
                                            </p:txEl>
                                          </p:spTgt>
                                        </p:tgtEl>
                                        <p:attrNameLst>
                                          <p:attrName>style.visibility</p:attrName>
                                        </p:attrNameLst>
                                      </p:cBhvr>
                                      <p:to>
                                        <p:strVal val="visible"/>
                                      </p:to>
                                    </p:set>
                                    <p:animEffect transition="in" filter="fade">
                                      <p:cBhvr>
                                        <p:cTn id="28" dur="500"/>
                                        <p:tgtEl>
                                          <p:spTgt spid="5">
                                            <p:txEl>
                                              <p:pRg st="13" end="1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14" end="14"/>
                                            </p:txEl>
                                          </p:spTgt>
                                        </p:tgtEl>
                                        <p:attrNameLst>
                                          <p:attrName>style.visibility</p:attrName>
                                        </p:attrNameLst>
                                      </p:cBhvr>
                                      <p:to>
                                        <p:strVal val="visible"/>
                                      </p:to>
                                    </p:set>
                                    <p:animEffect transition="in" filter="fade">
                                      <p:cBhvr>
                                        <p:cTn id="31" dur="500"/>
                                        <p:tgtEl>
                                          <p:spTgt spid="5">
                                            <p:txEl>
                                              <p:pRg st="14" end="1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15" end="15"/>
                                            </p:txEl>
                                          </p:spTgt>
                                        </p:tgtEl>
                                        <p:attrNameLst>
                                          <p:attrName>style.visibility</p:attrName>
                                        </p:attrNameLst>
                                      </p:cBhvr>
                                      <p:to>
                                        <p:strVal val="visible"/>
                                      </p:to>
                                    </p:set>
                                    <p:animEffect transition="in" filter="fade">
                                      <p:cBhvr>
                                        <p:cTn id="34" dur="500"/>
                                        <p:tgtEl>
                                          <p:spTgt spid="5">
                                            <p:txEl>
                                              <p:pRg st="15" end="1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16" end="16"/>
                                            </p:txEl>
                                          </p:spTgt>
                                        </p:tgtEl>
                                        <p:attrNameLst>
                                          <p:attrName>style.visibility</p:attrName>
                                        </p:attrNameLst>
                                      </p:cBhvr>
                                      <p:to>
                                        <p:strVal val="visible"/>
                                      </p:to>
                                    </p:set>
                                    <p:animEffect transition="in" filter="fade">
                                      <p:cBhvr>
                                        <p:cTn id="37" dur="500"/>
                                        <p:tgtEl>
                                          <p:spTgt spid="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Back to our Question</a:t>
            </a:r>
            <a:r>
              <a:rPr lang="mr-IN" dirty="0" smtClean="0"/>
              <a:t>…</a:t>
            </a:r>
            <a:endParaRPr lang="en-US" dirty="0"/>
          </a:p>
        </p:txBody>
      </p:sp>
      <p:sp>
        <p:nvSpPr>
          <p:cNvPr id="4" name="Rectangle 3"/>
          <p:cNvSpPr>
            <a:spLocks noChangeArrowheads="1"/>
          </p:cNvSpPr>
          <p:nvPr/>
        </p:nvSpPr>
        <p:spPr bwMode="auto">
          <a:xfrm>
            <a:off x="304800" y="1819275"/>
            <a:ext cx="8610600" cy="39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ctr" eaLnBrk="1" hangingPunct="1">
              <a:lnSpc>
                <a:spcPct val="200000"/>
              </a:lnSpc>
              <a:spcAft>
                <a:spcPts val="1800"/>
              </a:spcAft>
              <a:buClr>
                <a:srgbClr val="4C4C4C"/>
              </a:buClr>
              <a:buSzTx/>
              <a:buNone/>
            </a:pPr>
            <a:r>
              <a:rPr lang="en-US" altLang="en-US" sz="4800" i="1" dirty="0" smtClean="0">
                <a:latin typeface="Arial" charset="0"/>
                <a:ea typeface="Arial" charset="0"/>
                <a:cs typeface="Arial" charset="0"/>
              </a:rPr>
              <a:t>“What is the relationship between calories and sugar?”</a:t>
            </a:r>
          </a:p>
          <a:p>
            <a:pPr algn="r" eaLnBrk="1" hangingPunct="1">
              <a:lnSpc>
                <a:spcPct val="200000"/>
              </a:lnSpc>
              <a:spcAft>
                <a:spcPts val="1800"/>
              </a:spcAft>
              <a:buClr>
                <a:srgbClr val="4C4C4C"/>
              </a:buClr>
              <a:buSzTx/>
              <a:buNone/>
            </a:pPr>
            <a:r>
              <a:rPr lang="en-US" sz="2000" i="1" dirty="0" smtClean="0">
                <a:latin typeface="Arial" charset="0"/>
                <a:ea typeface="Arial" charset="0"/>
                <a:cs typeface="Arial" charset="0"/>
              </a:rPr>
              <a:t>- Write your answer on Page 4</a:t>
            </a:r>
            <a:endParaRPr lang="en-US" sz="2000" i="1"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0100006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Project: Choose </a:t>
            </a:r>
            <a:r>
              <a:rPr lang="en-US" dirty="0" smtClean="0"/>
              <a:t>Your </a:t>
            </a:r>
            <a:r>
              <a:rPr lang="en-US" dirty="0" smtClean="0"/>
              <a:t>Dataset!</a:t>
            </a:r>
            <a:endParaRPr lang="en-US" dirty="0"/>
          </a:p>
        </p:txBody>
      </p:sp>
      <p:sp>
        <p:nvSpPr>
          <p:cNvPr id="4" name="Rectangle 3"/>
          <p:cNvSpPr>
            <a:spLocks noChangeArrowheads="1"/>
          </p:cNvSpPr>
          <p:nvPr/>
        </p:nvSpPr>
        <p:spPr bwMode="auto">
          <a:xfrm>
            <a:off x="533400" y="1819275"/>
            <a:ext cx="7620000" cy="389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0"/>
              </a:spcAft>
              <a:buClr>
                <a:srgbClr val="4C4C4C"/>
              </a:buClr>
              <a:buSzTx/>
            </a:pPr>
            <a:r>
              <a:rPr lang="en-US" sz="2000" dirty="0" smtClean="0">
                <a:latin typeface="Arial" charset="0"/>
                <a:ea typeface="Arial" charset="0"/>
                <a:cs typeface="Arial" charset="0"/>
              </a:rPr>
              <a:t>Choose a dataset that interests you</a:t>
            </a:r>
          </a:p>
          <a:p>
            <a:pPr marL="1085850" lvl="1" indent="-342900" eaLnBrk="1" hangingPunct="1">
              <a:spcAft>
                <a:spcPts val="0"/>
              </a:spcAft>
              <a:buClr>
                <a:srgbClr val="4C4C4C"/>
              </a:buClr>
              <a:buSzTx/>
            </a:pPr>
            <a:r>
              <a:rPr lang="en-US" sz="1800" dirty="0" smtClean="0">
                <a:latin typeface="Arial" charset="0"/>
                <a:ea typeface="Arial" charset="0"/>
                <a:cs typeface="Arial" charset="0"/>
              </a:rPr>
              <a:t>We’ll be adding more</a:t>
            </a:r>
          </a:p>
          <a:p>
            <a:pPr marL="1085850" lvl="1" indent="-342900" eaLnBrk="1" hangingPunct="1">
              <a:spcAft>
                <a:spcPts val="0"/>
              </a:spcAft>
              <a:buClr>
                <a:srgbClr val="4C4C4C"/>
              </a:buClr>
              <a:buSzTx/>
            </a:pPr>
            <a:r>
              <a:rPr lang="en-US" sz="1800" dirty="0" smtClean="0">
                <a:latin typeface="Arial" charset="0"/>
                <a:ea typeface="Arial" charset="0"/>
                <a:cs typeface="Arial" charset="0"/>
              </a:rPr>
              <a:t>You can find your own (</a:t>
            </a:r>
            <a:r>
              <a:rPr lang="en-US" sz="1800" dirty="0" err="1" smtClean="0">
                <a:latin typeface="Arial" charset="0"/>
                <a:ea typeface="Arial" charset="0"/>
                <a:cs typeface="Arial" charset="0"/>
              </a:rPr>
              <a:t>data.gov</a:t>
            </a:r>
            <a:r>
              <a:rPr lang="en-US" sz="1800" dirty="0" smtClean="0">
                <a:latin typeface="Arial" charset="0"/>
                <a:ea typeface="Arial" charset="0"/>
                <a:cs typeface="Arial" charset="0"/>
              </a:rPr>
              <a:t>, google, and other sources)</a:t>
            </a:r>
          </a:p>
          <a:p>
            <a:pPr marL="1085850" lvl="1" indent="-342900" eaLnBrk="1" hangingPunct="1">
              <a:spcAft>
                <a:spcPts val="0"/>
              </a:spcAft>
              <a:buClr>
                <a:srgbClr val="4C4C4C"/>
              </a:buClr>
              <a:buSzTx/>
            </a:pPr>
            <a:r>
              <a:rPr lang="en-US" sz="1800" dirty="0" smtClean="0">
                <a:latin typeface="Arial" charset="0"/>
                <a:ea typeface="Arial" charset="0"/>
                <a:cs typeface="Arial" charset="0"/>
              </a:rPr>
              <a:t>You can collect your own using Google forms!</a:t>
            </a:r>
          </a:p>
          <a:p>
            <a:pPr marL="342900" indent="-342900" eaLnBrk="1" hangingPunct="1">
              <a:lnSpc>
                <a:spcPct val="200000"/>
              </a:lnSpc>
              <a:spcAft>
                <a:spcPts val="1800"/>
              </a:spcAft>
              <a:buClr>
                <a:srgbClr val="4C4C4C"/>
              </a:buClr>
              <a:buSzTx/>
            </a:pPr>
            <a:r>
              <a:rPr lang="en-US" sz="2000" dirty="0" smtClean="0">
                <a:latin typeface="Arial" charset="0"/>
                <a:ea typeface="Arial" charset="0"/>
                <a:cs typeface="Arial" charset="0"/>
              </a:rPr>
              <a:t>What question do you have about this dataset?</a:t>
            </a:r>
          </a:p>
          <a:p>
            <a:pPr marL="342900" indent="-342900" eaLnBrk="1" hangingPunct="1">
              <a:spcAft>
                <a:spcPts val="1800"/>
              </a:spcAft>
              <a:buClr>
                <a:srgbClr val="4C4C4C"/>
              </a:buClr>
              <a:buSzTx/>
            </a:pPr>
            <a:r>
              <a:rPr lang="en-US" sz="2000" dirty="0" smtClean="0">
                <a:latin typeface="Arial" charset="0"/>
                <a:ea typeface="Arial" charset="0"/>
                <a:cs typeface="Arial" charset="0"/>
              </a:rPr>
              <a:t>Open and Save a Copy of the </a:t>
            </a:r>
            <a:r>
              <a:rPr lang="en-US" sz="2000" b="1" dirty="0" smtClean="0">
                <a:latin typeface="Arial" charset="0"/>
                <a:ea typeface="Arial" charset="0"/>
                <a:cs typeface="Arial" charset="0"/>
              </a:rPr>
              <a:t>Starter </a:t>
            </a:r>
            <a:r>
              <a:rPr lang="en-US" sz="2000" b="1" dirty="0" smtClean="0">
                <a:latin typeface="Arial" charset="0"/>
                <a:ea typeface="Arial" charset="0"/>
                <a:cs typeface="Arial" charset="0"/>
              </a:rPr>
              <a:t>File </a:t>
            </a:r>
            <a:r>
              <a:rPr lang="en-US" sz="2000" dirty="0" smtClean="0">
                <a:latin typeface="Arial" charset="0"/>
                <a:ea typeface="Arial" charset="0"/>
                <a:cs typeface="Arial" charset="0"/>
              </a:rPr>
              <a:t>and</a:t>
            </a:r>
            <a:r>
              <a:rPr lang="en-US" sz="2000" dirty="0" smtClean="0">
                <a:latin typeface="Arial" charset="0"/>
                <a:ea typeface="Arial" charset="0"/>
                <a:cs typeface="Arial" charset="0"/>
              </a:rPr>
              <a:t> </a:t>
            </a:r>
            <a:r>
              <a:rPr lang="en-US" sz="2000" b="1" dirty="0" smtClean="0">
                <a:latin typeface="Arial" charset="0"/>
                <a:ea typeface="Arial" charset="0"/>
                <a:cs typeface="Arial" charset="0"/>
              </a:rPr>
              <a:t>Final Report</a:t>
            </a:r>
            <a:r>
              <a:rPr lang="en-US" sz="2000" dirty="0" smtClean="0">
                <a:latin typeface="Arial" charset="0"/>
                <a:ea typeface="Arial" charset="0"/>
                <a:cs typeface="Arial" charset="0"/>
              </a:rPr>
              <a:t> for your dataset</a:t>
            </a:r>
            <a:endParaRPr lang="en-US" sz="2000" b="1" dirty="0" smtClean="0">
              <a:latin typeface="Arial" charset="0"/>
              <a:ea typeface="Arial" charset="0"/>
              <a:cs typeface="Arial" charset="0"/>
            </a:endParaRPr>
          </a:p>
          <a:p>
            <a:pPr marL="342900" indent="-342900" eaLnBrk="1" hangingPunct="1">
              <a:lnSpc>
                <a:spcPct val="200000"/>
              </a:lnSpc>
              <a:spcAft>
                <a:spcPts val="1800"/>
              </a:spcAft>
              <a:buClr>
                <a:srgbClr val="4C4C4C"/>
              </a:buClr>
              <a:buSzTx/>
            </a:pPr>
            <a:r>
              <a:rPr lang="en-US" sz="2000" dirty="0" smtClean="0">
                <a:latin typeface="Arial" charset="0"/>
                <a:ea typeface="Arial" charset="0"/>
                <a:cs typeface="Arial" charset="0"/>
              </a:rPr>
              <a:t>Complete Questions 1-3 in your Project Report</a:t>
            </a:r>
            <a:endParaRPr lang="en-US" sz="2000"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29767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3</a:t>
            </a:r>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 Now</a:t>
            </a:r>
            <a:endParaRPr lang="en-US" dirty="0"/>
          </a:p>
        </p:txBody>
      </p:sp>
      <p:sp>
        <p:nvSpPr>
          <p:cNvPr id="4" name="Rectangle 3"/>
          <p:cNvSpPr>
            <a:spLocks noChangeArrowheads="1"/>
          </p:cNvSpPr>
          <p:nvPr/>
        </p:nvSpPr>
        <p:spPr bwMode="auto">
          <a:xfrm>
            <a:off x="304800" y="1819275"/>
            <a:ext cx="861060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150000"/>
              </a:lnSpc>
              <a:spcAft>
                <a:spcPts val="1800"/>
              </a:spcAft>
              <a:buClr>
                <a:srgbClr val="4C4C4C"/>
              </a:buClr>
              <a:buSzTx/>
              <a:buNone/>
            </a:pPr>
            <a:r>
              <a:rPr lang="en-US" altLang="en-US" sz="2400" i="1" dirty="0" smtClean="0">
                <a:latin typeface="Arial" charset="0"/>
                <a:ea typeface="Arial" charset="0"/>
                <a:cs typeface="Arial" charset="0"/>
              </a:rPr>
              <a:t>“</a:t>
            </a:r>
            <a:r>
              <a:rPr lang="en-US" sz="2400" i="1" dirty="0"/>
              <a:t>According to the US Census Bureau, the average American household earned more than $45,000 in 2003 - more than 3x the poverty line that year. Can we conclude that only a small percentage of Americans were in poverty that year</a:t>
            </a:r>
            <a:r>
              <a:rPr lang="en-US" sz="2400" i="1" dirty="0" smtClean="0"/>
              <a:t>?</a:t>
            </a:r>
            <a:r>
              <a:rPr lang="en-US" altLang="en-US" sz="2400" i="1" dirty="0" smtClean="0">
                <a:latin typeface="Arial" charset="0"/>
                <a:ea typeface="Arial" charset="0"/>
                <a:cs typeface="Arial" charset="0"/>
              </a:rPr>
              <a:t>”</a:t>
            </a: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hypothesis on </a:t>
            </a:r>
            <a:r>
              <a:rPr lang="en-US" sz="2000" dirty="0">
                <a:latin typeface="Arial" charset="0"/>
                <a:ea typeface="Arial" charset="0"/>
                <a:cs typeface="Arial" charset="0"/>
              </a:rPr>
              <a:t>Page </a:t>
            </a:r>
            <a:r>
              <a:rPr lang="en-US" sz="2000" dirty="0" smtClean="0">
                <a:latin typeface="Arial" charset="0"/>
                <a:ea typeface="Arial" charset="0"/>
                <a:cs typeface="Arial" charset="0"/>
              </a:rPr>
              <a:t>7</a:t>
            </a:r>
            <a:endParaRPr lang="en-US" sz="2000"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7497077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New Dataset: </a:t>
            </a:r>
            <a:r>
              <a:rPr lang="en-US" dirty="0" smtClean="0">
                <a:latin typeface="Courier New" charset="0"/>
                <a:ea typeface="Courier New" charset="0"/>
                <a:cs typeface="Courier New" charset="0"/>
              </a:rPr>
              <a:t>Countries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421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Open the </a:t>
            </a:r>
            <a:r>
              <a:rPr lang="en-US" altLang="en-US" sz="2400" dirty="0" smtClean="0">
                <a:latin typeface="Arial" charset="0"/>
                <a:ea typeface="Arial" charset="0"/>
                <a:cs typeface="Arial" charset="0"/>
                <a:hlinkClick r:id="rId2"/>
              </a:rPr>
              <a:t>Unit 3 Starter File</a:t>
            </a:r>
            <a:endParaRPr lang="en-US" altLang="en-US" sz="2400" dirty="0" smtClean="0">
              <a:latin typeface="Arial" charset="0"/>
              <a:ea typeface="Arial" charset="0"/>
              <a:cs typeface="Arial" charset="0"/>
            </a:endParaRPr>
          </a:p>
          <a:p>
            <a:pPr marL="342900" indent="-342900" eaLnBrk="1" hangingPunct="1">
              <a:spcAft>
                <a:spcPts val="1800"/>
              </a:spcAft>
              <a:buClr>
                <a:srgbClr val="4C4C4C"/>
              </a:buClr>
              <a:buSzTx/>
            </a:pPr>
            <a:r>
              <a:rPr lang="en-US" sz="2400" dirty="0" smtClean="0">
                <a:latin typeface="Arial" charset="0"/>
                <a:ea typeface="Arial" charset="0"/>
                <a:cs typeface="Arial" charset="0"/>
              </a:rPr>
              <a:t>Save a Copy and click Run</a:t>
            </a:r>
          </a:p>
          <a:p>
            <a:pPr marL="342900" indent="-342900" eaLnBrk="1" hangingPunct="1">
              <a:spcAft>
                <a:spcPts val="1800"/>
              </a:spcAft>
              <a:buClr>
                <a:srgbClr val="4C4C4C"/>
              </a:buClr>
              <a:buSzTx/>
            </a:pPr>
            <a:r>
              <a:rPr lang="en-US" sz="2400" dirty="0" smtClean="0">
                <a:latin typeface="Arial" charset="0"/>
                <a:ea typeface="Arial" charset="0"/>
                <a:cs typeface="Arial" charset="0"/>
              </a:rPr>
              <a:t>Review: </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What tables are being loaded here?</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What are the columns of </a:t>
            </a:r>
            <a:r>
              <a:rPr lang="en-US" sz="2000" dirty="0" smtClean="0">
                <a:latin typeface="Courier New" charset="0"/>
                <a:ea typeface="Courier New" charset="0"/>
                <a:cs typeface="Courier New" charset="0"/>
              </a:rPr>
              <a:t>countries</a:t>
            </a:r>
            <a:r>
              <a:rPr lang="en-US" sz="2000" dirty="0" smtClean="0">
                <a:latin typeface="Arial" charset="0"/>
                <a:ea typeface="Arial" charset="0"/>
                <a:cs typeface="Arial" charset="0"/>
              </a:rPr>
              <a:t>? </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Are they categorical or quantitative?</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What do they tell us about each country?</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817856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Defining Lists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41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ctr" eaLnBrk="1" hangingPunct="1">
              <a:spcAft>
                <a:spcPts val="1800"/>
              </a:spcAft>
              <a:buClr>
                <a:srgbClr val="4C4C4C"/>
              </a:buClr>
              <a:buSzTx/>
              <a:buNone/>
            </a:pPr>
            <a:r>
              <a:rPr lang="en-US" altLang="en-US" sz="2400" dirty="0">
                <a:latin typeface="Courier New" charset="0"/>
                <a:ea typeface="Courier New" charset="0"/>
                <a:cs typeface="Courier New" charset="0"/>
              </a:rPr>
              <a:t>a</a:t>
            </a:r>
            <a:r>
              <a:rPr lang="en-US" altLang="en-US" sz="2400" dirty="0" smtClean="0">
                <a:latin typeface="Courier New" charset="0"/>
                <a:ea typeface="Courier New" charset="0"/>
                <a:cs typeface="Courier New" charset="0"/>
              </a:rPr>
              <a:t> = [list: 1, 1 , 4]</a:t>
            </a:r>
            <a:endParaRPr lang="en-US" sz="2400" dirty="0">
              <a:latin typeface="Courier New" charset="0"/>
              <a:ea typeface="Courier New" charset="0"/>
              <a:cs typeface="Courier New" charset="0"/>
            </a:endParaRPr>
          </a:p>
          <a:p>
            <a:pPr marL="342900" indent="-342900" eaLnBrk="1" hangingPunct="1">
              <a:spcAft>
                <a:spcPts val="1800"/>
              </a:spcAft>
              <a:buClr>
                <a:srgbClr val="4C4C4C"/>
              </a:buClr>
              <a:buSzTx/>
            </a:pPr>
            <a:r>
              <a:rPr lang="en-US" sz="2200" dirty="0" smtClean="0">
                <a:latin typeface="Arial" charset="0"/>
                <a:ea typeface="Arial" charset="0"/>
                <a:cs typeface="Arial" charset="0"/>
              </a:rPr>
              <a:t>What is the </a:t>
            </a:r>
            <a:r>
              <a:rPr lang="en-US" sz="2200" i="1" dirty="0" smtClean="0">
                <a:latin typeface="Arial" charset="0"/>
                <a:ea typeface="Arial" charset="0"/>
                <a:cs typeface="Arial" charset="0"/>
              </a:rPr>
              <a:t>Name</a:t>
            </a:r>
            <a:r>
              <a:rPr lang="en-US" sz="2200" dirty="0" smtClean="0">
                <a:latin typeface="Arial" charset="0"/>
                <a:ea typeface="Arial" charset="0"/>
                <a:cs typeface="Arial" charset="0"/>
              </a:rPr>
              <a:t> of this list?</a:t>
            </a:r>
          </a:p>
          <a:p>
            <a:pPr marL="342900" indent="-342900" eaLnBrk="1" hangingPunct="1">
              <a:spcAft>
                <a:spcPts val="1800"/>
              </a:spcAft>
              <a:buClr>
                <a:srgbClr val="4C4C4C"/>
              </a:buClr>
              <a:buSzTx/>
            </a:pPr>
            <a:r>
              <a:rPr lang="en-US" sz="2200" dirty="0" smtClean="0">
                <a:latin typeface="Arial" charset="0"/>
                <a:ea typeface="Arial" charset="0"/>
                <a:cs typeface="Arial" charset="0"/>
              </a:rPr>
              <a:t>What is its </a:t>
            </a:r>
            <a:r>
              <a:rPr lang="en-US" sz="2200" i="1" dirty="0" smtClean="0">
                <a:latin typeface="Arial" charset="0"/>
                <a:ea typeface="Arial" charset="0"/>
                <a:cs typeface="Arial" charset="0"/>
              </a:rPr>
              <a:t>Type?</a:t>
            </a:r>
          </a:p>
          <a:p>
            <a:pPr marL="342900" indent="-342900" eaLnBrk="1" hangingPunct="1">
              <a:spcAft>
                <a:spcPts val="1800"/>
              </a:spcAft>
              <a:buClr>
                <a:srgbClr val="4C4C4C"/>
              </a:buClr>
              <a:buSzTx/>
            </a:pPr>
            <a:r>
              <a:rPr lang="en-US" sz="2200" dirty="0" smtClean="0">
                <a:latin typeface="Arial" charset="0"/>
                <a:ea typeface="Arial" charset="0"/>
                <a:cs typeface="Arial" charset="0"/>
              </a:rPr>
              <a:t>Define lists of your own</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A list of all the days of the week</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A list of the first 10 even numbers</a:t>
            </a:r>
          </a:p>
          <a:p>
            <a:pPr marL="1085850" lvl="1" indent="-342900" eaLnBrk="1" hangingPunct="1">
              <a:spcAft>
                <a:spcPts val="1800"/>
              </a:spcAft>
              <a:buClr>
                <a:srgbClr val="4C4C4C"/>
              </a:buClr>
              <a:buSzTx/>
            </a:pPr>
            <a:r>
              <a:rPr lang="en-US" sz="2000" dirty="0" smtClean="0">
                <a:latin typeface="Arial" charset="0"/>
                <a:ea typeface="Arial" charset="0"/>
                <a:cs typeface="Arial" charset="0"/>
              </a:rPr>
              <a:t>A list of your favorite colors</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
        <p:nvSpPr>
          <p:cNvPr id="6" name="Rectangle 5"/>
          <p:cNvSpPr/>
          <p:nvPr/>
        </p:nvSpPr>
        <p:spPr>
          <a:xfrm>
            <a:off x="3157695" y="3109268"/>
            <a:ext cx="2396810" cy="461665"/>
          </a:xfrm>
          <a:prstGeom prst="rect">
            <a:avLst/>
          </a:prstGeom>
        </p:spPr>
        <p:txBody>
          <a:bodyPr wrap="none">
            <a:spAutoFit/>
          </a:bodyPr>
          <a:lstStyle/>
          <a:p>
            <a:r>
              <a:rPr lang="en-US" b="1">
                <a:solidFill>
                  <a:schemeClr val="accent1"/>
                </a:solidFill>
                <a:latin typeface="Courier New" charset="0"/>
                <a:ea typeface="Courier New" charset="0"/>
                <a:cs typeface="Courier New" charset="0"/>
              </a:rPr>
              <a:t>List&lt;Number&gt;</a:t>
            </a:r>
            <a:endParaRPr lang="en-US"/>
          </a:p>
        </p:txBody>
      </p:sp>
    </p:spTree>
    <p:extLst>
      <p:ext uri="{BB962C8B-B14F-4D97-AF65-F5344CB8AC3E}">
        <p14:creationId xmlns:p14="http://schemas.microsoft.com/office/powerpoint/2010/main" val="1158696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Mean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48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200" dirty="0" smtClean="0">
                <a:latin typeface="Arial" charset="0"/>
                <a:ea typeface="Arial" charset="0"/>
                <a:cs typeface="Arial" charset="0"/>
              </a:rPr>
              <a:t>The </a:t>
            </a:r>
            <a:r>
              <a:rPr lang="en-US" sz="2200" i="1" dirty="0" smtClean="0">
                <a:latin typeface="Arial" charset="0"/>
                <a:ea typeface="Arial" charset="0"/>
                <a:cs typeface="Arial" charset="0"/>
              </a:rPr>
              <a:t>Mean</a:t>
            </a:r>
            <a:r>
              <a:rPr lang="en-US" sz="2200" dirty="0" smtClean="0">
                <a:latin typeface="Arial" charset="0"/>
                <a:ea typeface="Arial" charset="0"/>
                <a:cs typeface="Arial" charset="0"/>
              </a:rPr>
              <a:t> is the sum of the elements of a list, </a:t>
            </a:r>
            <a:r>
              <a:rPr lang="en-US" sz="2200" dirty="0" smtClean="0">
                <a:latin typeface="Arial" charset="0"/>
                <a:ea typeface="Arial" charset="0"/>
                <a:cs typeface="Arial" charset="0"/>
              </a:rPr>
              <a:t>divided by </a:t>
            </a:r>
            <a:r>
              <a:rPr lang="en-US" sz="2200" dirty="0" smtClean="0">
                <a:latin typeface="Arial" charset="0"/>
                <a:ea typeface="Arial" charset="0"/>
                <a:cs typeface="Arial" charset="0"/>
              </a:rPr>
              <a:t>the length of the list.</a:t>
            </a:r>
          </a:p>
          <a:p>
            <a:pPr marL="342900" indent="-342900" eaLnBrk="1" hangingPunct="1">
              <a:spcAft>
                <a:spcPts val="1800"/>
              </a:spcAft>
              <a:buClr>
                <a:srgbClr val="4C4C4C"/>
              </a:buClr>
              <a:buSzTx/>
            </a:pPr>
            <a:r>
              <a:rPr lang="en-US" sz="2200" dirty="0" smtClean="0">
                <a:latin typeface="Arial" charset="0"/>
                <a:ea typeface="Arial" charset="0"/>
                <a:cs typeface="Arial" charset="0"/>
              </a:rPr>
              <a:t>Turn to Page 8</a:t>
            </a:r>
            <a:r>
              <a:rPr lang="mr-IN" sz="2200" dirty="0" smtClean="0">
                <a:latin typeface="Arial" charset="0"/>
                <a:ea typeface="Arial" charset="0"/>
                <a:cs typeface="Arial" charset="0"/>
              </a:rPr>
              <a:t>…</a:t>
            </a:r>
            <a:endParaRPr lang="en-US" sz="2200" dirty="0" smtClean="0">
              <a:latin typeface="Arial" charset="0"/>
              <a:ea typeface="Arial" charset="0"/>
              <a:cs typeface="Arial" charset="0"/>
            </a:endParaRPr>
          </a:p>
          <a:p>
            <a:pPr marL="342900" indent="-342900" eaLnBrk="1" hangingPunct="1">
              <a:spcAft>
                <a:spcPts val="1800"/>
              </a:spcAft>
              <a:buClr>
                <a:srgbClr val="4C4C4C"/>
              </a:buClr>
              <a:buSzTx/>
            </a:pPr>
            <a:r>
              <a:rPr lang="en-US" sz="2200" dirty="0" err="1" smtClean="0">
                <a:latin typeface="Arial" charset="0"/>
                <a:ea typeface="Arial" charset="0"/>
                <a:cs typeface="Arial" charset="0"/>
              </a:rPr>
              <a:t>Pyret</a:t>
            </a:r>
            <a:r>
              <a:rPr lang="en-US" sz="2200" dirty="0" smtClean="0">
                <a:latin typeface="Arial" charset="0"/>
                <a:ea typeface="Arial" charset="0"/>
                <a:cs typeface="Arial" charset="0"/>
              </a:rPr>
              <a:t> has a </a:t>
            </a:r>
            <a:r>
              <a:rPr lang="en-US" sz="2200" dirty="0" smtClean="0">
                <a:latin typeface="Courier New" charset="0"/>
                <a:ea typeface="Courier New" charset="0"/>
                <a:cs typeface="Courier New" charset="0"/>
              </a:rPr>
              <a:t>mean</a:t>
            </a:r>
            <a:r>
              <a:rPr lang="en-US" sz="2200" dirty="0" smtClean="0">
                <a:latin typeface="Arial" charset="0"/>
                <a:ea typeface="Arial" charset="0"/>
                <a:cs typeface="Arial" charset="0"/>
              </a:rPr>
              <a:t> function! What do you think its contract is?</a:t>
            </a:r>
          </a:p>
          <a:p>
            <a:pPr lvl="2" eaLnBrk="1" hangingPunct="1">
              <a:spcAft>
                <a:spcPts val="0"/>
              </a:spcAft>
              <a:buClr>
                <a:srgbClr val="4C4C4C"/>
              </a:buClr>
              <a:buSzTx/>
              <a:buNone/>
            </a:pPr>
            <a:r>
              <a:rPr lang="en-US" sz="2400" dirty="0" smtClean="0">
                <a:solidFill>
                  <a:schemeClr val="accent1"/>
                </a:solidFill>
                <a:latin typeface="Courier New" charset="0"/>
                <a:ea typeface="Courier New" charset="0"/>
                <a:cs typeface="Courier New" charset="0"/>
              </a:rPr>
              <a:t># mean : List&lt;Number&gt; </a:t>
            </a:r>
            <a:r>
              <a:rPr lang="en-US" sz="2400" dirty="0" smtClean="0">
                <a:solidFill>
                  <a:schemeClr val="accent1"/>
                </a:solidFill>
                <a:latin typeface="Courier New" charset="0"/>
                <a:ea typeface="Courier New" charset="0"/>
                <a:cs typeface="Courier New" charset="0"/>
                <a:sym typeface="Wingdings"/>
              </a:rPr>
              <a:t> Number</a:t>
            </a:r>
          </a:p>
          <a:p>
            <a:pPr lvl="2" eaLnBrk="1" hangingPunct="1">
              <a:spcAft>
                <a:spcPts val="0"/>
              </a:spcAft>
              <a:buClr>
                <a:srgbClr val="4C4C4C"/>
              </a:buClr>
              <a:buSzTx/>
              <a:buNone/>
            </a:pPr>
            <a:r>
              <a:rPr lang="en-US" sz="2400" dirty="0" smtClean="0">
                <a:solidFill>
                  <a:schemeClr val="bg1"/>
                </a:solidFill>
                <a:latin typeface="Courier New" charset="0"/>
                <a:ea typeface="Courier New" charset="0"/>
                <a:cs typeface="Courier New" charset="0"/>
                <a:sym typeface="Wingdings"/>
              </a:rPr>
              <a:t>mean([list: 1, 2, 3, 4])</a:t>
            </a:r>
          </a:p>
          <a:p>
            <a:pPr algn="ctr" eaLnBrk="1" hangingPunct="1">
              <a:spcAft>
                <a:spcPts val="1800"/>
              </a:spcAft>
              <a:buClr>
                <a:srgbClr val="4C4C4C"/>
              </a:buClr>
              <a:buSzTx/>
              <a:buNone/>
            </a:pPr>
            <a:endParaRPr lang="en-US" sz="2200" dirty="0">
              <a:solidFill>
                <a:schemeClr val="accent1"/>
              </a:solidFill>
              <a:latin typeface="Arial" charset="0"/>
              <a:ea typeface="Arial" charset="0"/>
              <a:cs typeface="Arial" charset="0"/>
              <a:sym typeface="Wingdings"/>
            </a:endParaRPr>
          </a:p>
          <a:p>
            <a:pPr marL="342900" indent="-342900" eaLnBrk="1" hangingPunct="1">
              <a:spcAft>
                <a:spcPts val="1800"/>
              </a:spcAft>
              <a:buClr>
                <a:srgbClr val="4C4C4C"/>
              </a:buClr>
              <a:buSzTx/>
            </a:pPr>
            <a:r>
              <a:rPr lang="en-US" sz="2200" dirty="0" smtClean="0">
                <a:latin typeface="Arial" charset="0"/>
                <a:ea typeface="Arial" charset="0"/>
                <a:cs typeface="Arial" charset="0"/>
              </a:rPr>
              <a:t>How do you take the </a:t>
            </a:r>
            <a:r>
              <a:rPr lang="en-US" sz="2200" dirty="0" smtClean="0">
                <a:latin typeface="Courier New" charset="0"/>
                <a:ea typeface="Courier New" charset="0"/>
                <a:cs typeface="Courier New" charset="0"/>
              </a:rPr>
              <a:t>mean</a:t>
            </a:r>
            <a:r>
              <a:rPr lang="en-US" sz="2200" dirty="0" smtClean="0">
                <a:latin typeface="Arial" charset="0"/>
                <a:ea typeface="Arial" charset="0"/>
                <a:cs typeface="Arial" charset="0"/>
              </a:rPr>
              <a:t> of </a:t>
            </a:r>
            <a:r>
              <a:rPr lang="en-US" sz="2200" dirty="0" smtClean="0">
                <a:latin typeface="Courier New" charset="0"/>
                <a:ea typeface="Courier New" charset="0"/>
                <a:cs typeface="Courier New" charset="0"/>
              </a:rPr>
              <a:t>a</a:t>
            </a:r>
            <a:r>
              <a:rPr lang="en-US" sz="2200" dirty="0" smtClean="0">
                <a:latin typeface="Arial" charset="0"/>
                <a:ea typeface="Arial" charset="0"/>
                <a:cs typeface="Arial" charset="0"/>
              </a:rPr>
              <a:t>? Test your answers from Page </a:t>
            </a:r>
            <a:r>
              <a:rPr lang="en-US" sz="2200" dirty="0" smtClean="0">
                <a:latin typeface="Arial" charset="0"/>
                <a:ea typeface="Arial" charset="0"/>
                <a:cs typeface="Arial" charset="0"/>
              </a:rPr>
              <a:t>8</a:t>
            </a:r>
            <a:endParaRPr lang="en-US" sz="2200" dirty="0">
              <a:latin typeface="Arial" charset="0"/>
              <a:ea typeface="Arial" charset="0"/>
              <a:cs typeface="Arial" charset="0"/>
            </a:endParaRPr>
          </a:p>
          <a:p>
            <a:pPr algn="ctr" eaLnBrk="1" hangingPunct="1">
              <a:spcAft>
                <a:spcPts val="1800"/>
              </a:spcAft>
              <a:buClr>
                <a:srgbClr val="4C4C4C"/>
              </a:buClr>
              <a:buSzTx/>
              <a:buNone/>
            </a:pPr>
            <a:endParaRPr lang="en-US" sz="2200" dirty="0" smtClean="0">
              <a:solidFill>
                <a:schemeClr val="accent1"/>
              </a:solidFill>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8256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Median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610600" cy="515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200" dirty="0" smtClean="0">
                <a:latin typeface="Arial" charset="0"/>
                <a:ea typeface="Arial" charset="0"/>
                <a:cs typeface="Arial" charset="0"/>
              </a:rPr>
              <a:t>The </a:t>
            </a:r>
            <a:r>
              <a:rPr lang="en-US" sz="2200" i="1" dirty="0" smtClean="0">
                <a:latin typeface="Arial" charset="0"/>
                <a:ea typeface="Arial" charset="0"/>
                <a:cs typeface="Arial" charset="0"/>
              </a:rPr>
              <a:t>Median</a:t>
            </a:r>
            <a:r>
              <a:rPr lang="en-US" sz="2200" dirty="0" smtClean="0">
                <a:latin typeface="Arial" charset="0"/>
                <a:ea typeface="Arial" charset="0"/>
                <a:cs typeface="Arial" charset="0"/>
              </a:rPr>
              <a:t> is the “middle” value of a list of numbers. </a:t>
            </a:r>
          </a:p>
          <a:p>
            <a:pPr marL="342900" indent="-342900" eaLnBrk="1" hangingPunct="1">
              <a:spcAft>
                <a:spcPts val="1800"/>
              </a:spcAft>
              <a:buClr>
                <a:srgbClr val="4C4C4C"/>
              </a:buClr>
              <a:buSzTx/>
            </a:pPr>
            <a:r>
              <a:rPr lang="en-US" sz="2200" dirty="0" smtClean="0">
                <a:latin typeface="Arial" charset="0"/>
                <a:ea typeface="Arial" charset="0"/>
                <a:cs typeface="Arial" charset="0"/>
              </a:rPr>
              <a:t>What is the median of </a:t>
            </a:r>
            <a:r>
              <a:rPr lang="en-US" sz="2200" dirty="0" smtClean="0">
                <a:latin typeface="Courier New" charset="0"/>
                <a:ea typeface="Courier New" charset="0"/>
                <a:cs typeface="Courier New" charset="0"/>
              </a:rPr>
              <a:t>[list: 2, 3, 1]</a:t>
            </a:r>
            <a:r>
              <a:rPr lang="en-US" sz="2200" dirty="0" smtClean="0">
                <a:latin typeface="Arial" charset="0"/>
                <a:ea typeface="Arial" charset="0"/>
                <a:cs typeface="Arial" charset="0"/>
              </a:rPr>
              <a:t>? Why?</a:t>
            </a:r>
          </a:p>
          <a:p>
            <a:pPr marL="342900" indent="-342900" eaLnBrk="1" hangingPunct="1">
              <a:spcAft>
                <a:spcPts val="1800"/>
              </a:spcAft>
              <a:buClr>
                <a:srgbClr val="4C4C4C"/>
              </a:buClr>
              <a:buSzTx/>
            </a:pPr>
            <a:r>
              <a:rPr lang="en-US" sz="2200" dirty="0">
                <a:latin typeface="Arial" charset="0"/>
                <a:ea typeface="Arial" charset="0"/>
                <a:cs typeface="Arial" charset="0"/>
              </a:rPr>
              <a:t>What is the median of </a:t>
            </a:r>
            <a:r>
              <a:rPr lang="en-US" sz="2200" dirty="0">
                <a:latin typeface="Courier New" charset="0"/>
                <a:ea typeface="Courier New" charset="0"/>
                <a:cs typeface="Courier New" charset="0"/>
              </a:rPr>
              <a:t>[list: 2, </a:t>
            </a:r>
            <a:r>
              <a:rPr lang="en-US" sz="2200" dirty="0" smtClean="0">
                <a:latin typeface="Courier New" charset="0"/>
                <a:ea typeface="Courier New" charset="0"/>
                <a:cs typeface="Courier New" charset="0"/>
              </a:rPr>
              <a:t>3]</a:t>
            </a:r>
            <a:r>
              <a:rPr lang="en-US" sz="2200" dirty="0" smtClean="0">
                <a:latin typeface="Arial" charset="0"/>
                <a:ea typeface="Arial" charset="0"/>
                <a:cs typeface="Arial" charset="0"/>
              </a:rPr>
              <a:t>? </a:t>
            </a:r>
            <a:r>
              <a:rPr lang="en-US" sz="2200" dirty="0">
                <a:latin typeface="Arial" charset="0"/>
                <a:ea typeface="Arial" charset="0"/>
                <a:cs typeface="Arial" charset="0"/>
              </a:rPr>
              <a:t>Why</a:t>
            </a:r>
            <a:r>
              <a:rPr lang="en-US" sz="2200" dirty="0" smtClean="0">
                <a:latin typeface="Arial" charset="0"/>
                <a:ea typeface="Arial" charset="0"/>
                <a:cs typeface="Arial" charset="0"/>
              </a:rPr>
              <a:t>?</a:t>
            </a:r>
          </a:p>
          <a:p>
            <a:pPr marL="342900" indent="-342900" eaLnBrk="1" hangingPunct="1">
              <a:spcAft>
                <a:spcPts val="1800"/>
              </a:spcAft>
              <a:buClr>
                <a:srgbClr val="4C4C4C"/>
              </a:buClr>
              <a:buSzTx/>
            </a:pPr>
            <a:r>
              <a:rPr lang="en-US" sz="2200" dirty="0" smtClean="0">
                <a:latin typeface="Arial" charset="0"/>
                <a:ea typeface="Arial" charset="0"/>
                <a:cs typeface="Arial" charset="0"/>
              </a:rPr>
              <a:t>Turn to Page 8</a:t>
            </a:r>
            <a:r>
              <a:rPr lang="mr-IN" sz="2200" dirty="0" smtClean="0">
                <a:latin typeface="Arial" charset="0"/>
                <a:ea typeface="Arial" charset="0"/>
                <a:cs typeface="Arial" charset="0"/>
              </a:rPr>
              <a:t>…</a:t>
            </a:r>
            <a:endParaRPr lang="en-US" sz="2200" dirty="0" smtClean="0">
              <a:latin typeface="Arial" charset="0"/>
              <a:ea typeface="Arial" charset="0"/>
              <a:cs typeface="Arial" charset="0"/>
            </a:endParaRPr>
          </a:p>
          <a:p>
            <a:pPr marL="342900" indent="-342900" eaLnBrk="1" hangingPunct="1">
              <a:spcAft>
                <a:spcPts val="0"/>
              </a:spcAft>
              <a:buClr>
                <a:srgbClr val="4C4C4C"/>
              </a:buClr>
              <a:buSzTx/>
            </a:pPr>
            <a:r>
              <a:rPr lang="en-US" sz="2200" dirty="0" err="1" smtClean="0">
                <a:latin typeface="Arial" charset="0"/>
                <a:ea typeface="Arial" charset="0"/>
                <a:cs typeface="Arial" charset="0"/>
              </a:rPr>
              <a:t>Pyret</a:t>
            </a:r>
            <a:r>
              <a:rPr lang="en-US" sz="2200" dirty="0" smtClean="0">
                <a:latin typeface="Arial" charset="0"/>
                <a:ea typeface="Arial" charset="0"/>
                <a:cs typeface="Arial" charset="0"/>
              </a:rPr>
              <a:t> has a </a:t>
            </a:r>
            <a:r>
              <a:rPr lang="en-US" sz="2200" dirty="0" smtClean="0">
                <a:latin typeface="Courier New" charset="0"/>
                <a:ea typeface="Courier New" charset="0"/>
                <a:cs typeface="Courier New" charset="0"/>
              </a:rPr>
              <a:t>median </a:t>
            </a:r>
            <a:r>
              <a:rPr lang="en-US" sz="2200" dirty="0" smtClean="0">
                <a:latin typeface="Arial" charset="0"/>
                <a:ea typeface="Arial" charset="0"/>
                <a:cs typeface="Arial" charset="0"/>
              </a:rPr>
              <a:t>function! What do you think its contract is?</a:t>
            </a:r>
          </a:p>
          <a:p>
            <a:pPr lvl="2" eaLnBrk="1" hangingPunct="1">
              <a:spcAft>
                <a:spcPts val="0"/>
              </a:spcAft>
              <a:buClr>
                <a:srgbClr val="4C4C4C"/>
              </a:buClr>
              <a:buSzTx/>
              <a:buNone/>
            </a:pPr>
            <a:r>
              <a:rPr lang="en-US" sz="2400" dirty="0" smtClean="0">
                <a:solidFill>
                  <a:schemeClr val="accent1"/>
                </a:solidFill>
                <a:latin typeface="Courier New" charset="0"/>
                <a:ea typeface="Courier New" charset="0"/>
                <a:cs typeface="Courier New" charset="0"/>
              </a:rPr>
              <a:t># median : List&lt;Number&gt; </a:t>
            </a:r>
            <a:r>
              <a:rPr lang="en-US" sz="2400" dirty="0" smtClean="0">
                <a:solidFill>
                  <a:schemeClr val="accent1"/>
                </a:solidFill>
                <a:latin typeface="Courier New" charset="0"/>
                <a:ea typeface="Courier New" charset="0"/>
                <a:cs typeface="Courier New" charset="0"/>
                <a:sym typeface="Wingdings"/>
              </a:rPr>
              <a:t> Number</a:t>
            </a:r>
          </a:p>
          <a:p>
            <a:pPr lvl="2" eaLnBrk="1" hangingPunct="1">
              <a:spcAft>
                <a:spcPts val="0"/>
              </a:spcAft>
              <a:buClr>
                <a:srgbClr val="4C4C4C"/>
              </a:buClr>
              <a:buSzTx/>
              <a:buNone/>
            </a:pPr>
            <a:r>
              <a:rPr lang="en-US" sz="2400" dirty="0" smtClean="0">
                <a:solidFill>
                  <a:schemeClr val="bg1"/>
                </a:solidFill>
                <a:latin typeface="Courier New" charset="0"/>
                <a:ea typeface="Courier New" charset="0"/>
                <a:cs typeface="Courier New" charset="0"/>
                <a:sym typeface="Wingdings"/>
              </a:rPr>
              <a:t>median</a:t>
            </a:r>
            <a:r>
              <a:rPr lang="en-US" sz="2400" dirty="0" smtClean="0">
                <a:solidFill>
                  <a:schemeClr val="bg1"/>
                </a:solidFill>
                <a:latin typeface="Courier New" charset="0"/>
                <a:ea typeface="Courier New" charset="0"/>
                <a:cs typeface="Courier New" charset="0"/>
                <a:sym typeface="Wingdings"/>
              </a:rPr>
              <a:t>([list: 2, 3, 1])</a:t>
            </a:r>
          </a:p>
          <a:p>
            <a:pPr lvl="2" eaLnBrk="1" hangingPunct="1">
              <a:spcAft>
                <a:spcPts val="0"/>
              </a:spcAft>
              <a:buClr>
                <a:srgbClr val="4C4C4C"/>
              </a:buClr>
              <a:buSzTx/>
              <a:buNone/>
            </a:pPr>
            <a:endParaRPr lang="en-US" sz="2400" dirty="0" smtClean="0">
              <a:solidFill>
                <a:schemeClr val="accent1"/>
              </a:solidFill>
              <a:latin typeface="Courier New" charset="0"/>
              <a:ea typeface="Courier New" charset="0"/>
              <a:cs typeface="Courier New" charset="0"/>
              <a:sym typeface="Wingdings"/>
            </a:endParaRPr>
          </a:p>
          <a:p>
            <a:pPr marL="344488" indent="-344488" eaLnBrk="1" hangingPunct="1">
              <a:spcAft>
                <a:spcPts val="0"/>
              </a:spcAft>
              <a:buClr>
                <a:srgbClr val="4C4C4C"/>
              </a:buClr>
              <a:buSzTx/>
            </a:pPr>
            <a:r>
              <a:rPr lang="en-US" sz="2200" dirty="0">
                <a:latin typeface="Arial" charset="0"/>
                <a:ea typeface="Arial" charset="0"/>
                <a:cs typeface="Arial" charset="0"/>
              </a:rPr>
              <a:t>How do you take the </a:t>
            </a:r>
            <a:r>
              <a:rPr lang="en-US" sz="2200" dirty="0" smtClean="0">
                <a:latin typeface="Courier New" charset="0"/>
                <a:ea typeface="Courier New" charset="0"/>
                <a:cs typeface="Courier New" charset="0"/>
              </a:rPr>
              <a:t>median</a:t>
            </a:r>
            <a:r>
              <a:rPr lang="en-US" sz="2200" dirty="0" smtClean="0">
                <a:latin typeface="Arial" charset="0"/>
                <a:ea typeface="Arial" charset="0"/>
                <a:cs typeface="Arial" charset="0"/>
              </a:rPr>
              <a:t> </a:t>
            </a:r>
            <a:r>
              <a:rPr lang="en-US" sz="2200" dirty="0">
                <a:latin typeface="Arial" charset="0"/>
                <a:ea typeface="Arial" charset="0"/>
                <a:cs typeface="Arial" charset="0"/>
              </a:rPr>
              <a:t>of </a:t>
            </a:r>
            <a:r>
              <a:rPr lang="en-US" sz="2200" dirty="0">
                <a:latin typeface="Courier New" charset="0"/>
                <a:ea typeface="Courier New" charset="0"/>
                <a:cs typeface="Courier New" charset="0"/>
              </a:rPr>
              <a:t>a</a:t>
            </a:r>
            <a:r>
              <a:rPr lang="en-US" sz="2200" dirty="0">
                <a:latin typeface="Arial" charset="0"/>
                <a:ea typeface="Arial" charset="0"/>
                <a:cs typeface="Arial" charset="0"/>
              </a:rPr>
              <a:t>? Test your answers from </a:t>
            </a:r>
            <a:r>
              <a:rPr lang="en-US" sz="2200" dirty="0" err="1" smtClean="0">
                <a:latin typeface="Arial" charset="0"/>
                <a:ea typeface="Arial" charset="0"/>
                <a:cs typeface="Arial" charset="0"/>
              </a:rPr>
              <a:t>Pg</a:t>
            </a:r>
            <a:r>
              <a:rPr lang="en-US" sz="2200" dirty="0" smtClean="0">
                <a:latin typeface="Arial" charset="0"/>
                <a:ea typeface="Arial" charset="0"/>
                <a:cs typeface="Arial" charset="0"/>
              </a:rPr>
              <a:t> 8</a:t>
            </a:r>
            <a:endParaRPr lang="en-US" sz="2200" dirty="0">
              <a:latin typeface="Arial" charset="0"/>
              <a:ea typeface="Arial" charset="0"/>
              <a:cs typeface="Arial" charset="0"/>
            </a:endParaRPr>
          </a:p>
          <a:p>
            <a:pPr lvl="2" eaLnBrk="1" hangingPunct="1">
              <a:spcAft>
                <a:spcPts val="0"/>
              </a:spcAft>
              <a:buClr>
                <a:srgbClr val="4C4C4C"/>
              </a:buClr>
              <a:buSzTx/>
              <a:buNone/>
            </a:pPr>
            <a:endParaRPr lang="en-US" sz="2400" dirty="0" smtClean="0">
              <a:solidFill>
                <a:schemeClr val="accent1"/>
              </a:solidFill>
              <a:latin typeface="Courier New" charset="0"/>
              <a:ea typeface="Courier New" charset="0"/>
              <a:cs typeface="Courier New" charset="0"/>
              <a:sym typeface="Wingdings"/>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2362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Mode</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538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200" dirty="0" smtClean="0">
                <a:latin typeface="Arial" charset="0"/>
                <a:ea typeface="Arial" charset="0"/>
                <a:cs typeface="Arial" charset="0"/>
              </a:rPr>
              <a:t>The </a:t>
            </a:r>
            <a:r>
              <a:rPr lang="en-US" sz="2200" i="1" dirty="0" smtClean="0">
                <a:latin typeface="Arial" charset="0"/>
                <a:ea typeface="Arial" charset="0"/>
                <a:cs typeface="Arial" charset="0"/>
              </a:rPr>
              <a:t>Mode </a:t>
            </a:r>
            <a:r>
              <a:rPr lang="en-US" sz="2200" dirty="0" smtClean="0">
                <a:latin typeface="Arial" charset="0"/>
                <a:ea typeface="Arial" charset="0"/>
                <a:cs typeface="Arial" charset="0"/>
              </a:rPr>
              <a:t>is the element that appears </a:t>
            </a:r>
            <a:r>
              <a:rPr lang="en-US" sz="2200" i="1" dirty="0" smtClean="0">
                <a:latin typeface="Arial" charset="0"/>
                <a:ea typeface="Arial" charset="0"/>
                <a:cs typeface="Arial" charset="0"/>
              </a:rPr>
              <a:t>most often</a:t>
            </a:r>
            <a:r>
              <a:rPr lang="en-US" sz="2200" dirty="0" smtClean="0">
                <a:latin typeface="Arial" charset="0"/>
                <a:ea typeface="Arial" charset="0"/>
                <a:cs typeface="Arial" charset="0"/>
              </a:rPr>
              <a:t> in a list.</a:t>
            </a:r>
          </a:p>
          <a:p>
            <a:pPr marL="342900" indent="-342900" eaLnBrk="1" hangingPunct="1">
              <a:spcAft>
                <a:spcPts val="1800"/>
              </a:spcAft>
              <a:buClr>
                <a:srgbClr val="4C4C4C"/>
              </a:buClr>
              <a:buSzTx/>
            </a:pPr>
            <a:r>
              <a:rPr lang="en-US" sz="2200" dirty="0" smtClean="0">
                <a:latin typeface="Arial" charset="0"/>
                <a:ea typeface="Arial" charset="0"/>
                <a:cs typeface="Arial" charset="0"/>
              </a:rPr>
              <a:t>What is the mode of </a:t>
            </a:r>
            <a:r>
              <a:rPr lang="en-US" sz="2200" dirty="0" smtClean="0">
                <a:latin typeface="Courier New" charset="0"/>
                <a:ea typeface="Courier New" charset="0"/>
                <a:cs typeface="Courier New" charset="0"/>
              </a:rPr>
              <a:t>[list: 1, 2, 2, 3, 4]</a:t>
            </a:r>
            <a:r>
              <a:rPr lang="en-US" sz="2200" dirty="0" smtClean="0">
                <a:latin typeface="Arial" charset="0"/>
                <a:ea typeface="Arial" charset="0"/>
                <a:cs typeface="Arial" charset="0"/>
              </a:rPr>
              <a:t>? Why?</a:t>
            </a:r>
          </a:p>
          <a:p>
            <a:pPr marL="342900" indent="-342900" eaLnBrk="1" hangingPunct="1">
              <a:spcAft>
                <a:spcPts val="1800"/>
              </a:spcAft>
              <a:buClr>
                <a:srgbClr val="4C4C4C"/>
              </a:buClr>
              <a:buSzTx/>
            </a:pPr>
            <a:r>
              <a:rPr lang="en-US" sz="2200" dirty="0">
                <a:latin typeface="Arial" charset="0"/>
                <a:ea typeface="Arial" charset="0"/>
                <a:cs typeface="Arial" charset="0"/>
              </a:rPr>
              <a:t>What is the mode of </a:t>
            </a:r>
            <a:r>
              <a:rPr lang="en-US" sz="2200" dirty="0">
                <a:latin typeface="Courier New" charset="0"/>
                <a:ea typeface="Courier New" charset="0"/>
                <a:cs typeface="Courier New" charset="0"/>
              </a:rPr>
              <a:t>[list: 1</a:t>
            </a:r>
            <a:r>
              <a:rPr lang="en-US" sz="2200" dirty="0" smtClean="0">
                <a:latin typeface="Courier New" charset="0"/>
                <a:ea typeface="Courier New" charset="0"/>
                <a:cs typeface="Courier New" charset="0"/>
              </a:rPr>
              <a:t>, 1, </a:t>
            </a:r>
            <a:r>
              <a:rPr lang="en-US" sz="2200" dirty="0">
                <a:latin typeface="Courier New" charset="0"/>
                <a:ea typeface="Courier New" charset="0"/>
                <a:cs typeface="Courier New" charset="0"/>
              </a:rPr>
              <a:t>2, 3, </a:t>
            </a:r>
            <a:r>
              <a:rPr lang="en-US" sz="2200" dirty="0" smtClean="0">
                <a:latin typeface="Courier New" charset="0"/>
                <a:ea typeface="Courier New" charset="0"/>
                <a:cs typeface="Courier New" charset="0"/>
              </a:rPr>
              <a:t>4, 4]</a:t>
            </a:r>
            <a:r>
              <a:rPr lang="en-US" sz="2200" dirty="0" smtClean="0">
                <a:latin typeface="Arial" charset="0"/>
                <a:ea typeface="Arial" charset="0"/>
                <a:cs typeface="Arial" charset="0"/>
              </a:rPr>
              <a:t>? </a:t>
            </a:r>
            <a:r>
              <a:rPr lang="en-US" sz="2200" dirty="0">
                <a:latin typeface="Arial" charset="0"/>
                <a:ea typeface="Arial" charset="0"/>
                <a:cs typeface="Arial" charset="0"/>
              </a:rPr>
              <a:t>Why?</a:t>
            </a:r>
          </a:p>
          <a:p>
            <a:pPr marL="342900" indent="-342900" eaLnBrk="1" hangingPunct="1">
              <a:spcAft>
                <a:spcPts val="1800"/>
              </a:spcAft>
              <a:buClr>
                <a:srgbClr val="4C4C4C"/>
              </a:buClr>
              <a:buSzTx/>
            </a:pPr>
            <a:r>
              <a:rPr lang="en-US" sz="2200" dirty="0" smtClean="0">
                <a:latin typeface="Arial" charset="0"/>
                <a:ea typeface="Arial" charset="0"/>
                <a:cs typeface="Arial" charset="0"/>
              </a:rPr>
              <a:t>Turn to Page 8</a:t>
            </a:r>
            <a:r>
              <a:rPr lang="mr-IN" sz="2200" dirty="0" smtClean="0">
                <a:latin typeface="Arial" charset="0"/>
                <a:ea typeface="Arial" charset="0"/>
                <a:cs typeface="Arial" charset="0"/>
              </a:rPr>
              <a:t>…</a:t>
            </a:r>
            <a:endParaRPr lang="en-US" sz="2200" dirty="0" smtClean="0">
              <a:latin typeface="Arial" charset="0"/>
              <a:ea typeface="Arial" charset="0"/>
              <a:cs typeface="Arial" charset="0"/>
            </a:endParaRPr>
          </a:p>
          <a:p>
            <a:pPr marL="342900" indent="-342900" eaLnBrk="1" hangingPunct="1">
              <a:spcAft>
                <a:spcPts val="1000"/>
              </a:spcAft>
              <a:buClr>
                <a:srgbClr val="4C4C4C"/>
              </a:buClr>
              <a:buSzTx/>
            </a:pPr>
            <a:r>
              <a:rPr lang="en-US" sz="2200" dirty="0" smtClean="0">
                <a:latin typeface="Arial" charset="0"/>
                <a:ea typeface="Arial" charset="0"/>
                <a:cs typeface="Arial" charset="0"/>
              </a:rPr>
              <a:t>We have 2 </a:t>
            </a:r>
            <a:r>
              <a:rPr lang="en-US" sz="2200" dirty="0" smtClean="0">
                <a:latin typeface="Courier New" charset="0"/>
                <a:ea typeface="Courier New" charset="0"/>
                <a:cs typeface="Courier New" charset="0"/>
              </a:rPr>
              <a:t>mode </a:t>
            </a:r>
            <a:r>
              <a:rPr lang="en-US" sz="2200" dirty="0" smtClean="0">
                <a:latin typeface="Arial" charset="0"/>
                <a:ea typeface="Arial" charset="0"/>
                <a:cs typeface="Arial" charset="0"/>
              </a:rPr>
              <a:t>functions! What do you think their contracts are?</a:t>
            </a:r>
          </a:p>
          <a:p>
            <a:pPr lvl="2" eaLnBrk="1" hangingPunct="1">
              <a:spcBef>
                <a:spcPts val="0"/>
              </a:spcBef>
              <a:spcAft>
                <a:spcPts val="0"/>
              </a:spcAft>
              <a:buClr>
                <a:srgbClr val="4C4C4C"/>
              </a:buClr>
              <a:buSzTx/>
              <a:buNone/>
            </a:pPr>
            <a:r>
              <a:rPr lang="en-US" sz="2400" dirty="0" smtClean="0">
                <a:solidFill>
                  <a:schemeClr val="accent1"/>
                </a:solidFill>
                <a:latin typeface="Courier New" charset="0"/>
                <a:ea typeface="Courier New" charset="0"/>
                <a:cs typeface="Courier New" charset="0"/>
              </a:rPr>
              <a:t># mode: List&lt;Number&gt; </a:t>
            </a:r>
            <a:r>
              <a:rPr lang="en-US" sz="2400" dirty="0" smtClean="0">
                <a:solidFill>
                  <a:schemeClr val="accent1"/>
                </a:solidFill>
                <a:latin typeface="Courier New" charset="0"/>
                <a:ea typeface="Courier New" charset="0"/>
                <a:cs typeface="Courier New" charset="0"/>
                <a:sym typeface="Wingdings"/>
              </a:rPr>
              <a:t> Number</a:t>
            </a:r>
          </a:p>
          <a:p>
            <a:pPr lvl="2" eaLnBrk="1" hangingPunct="1">
              <a:spcAft>
                <a:spcPts val="0"/>
              </a:spcAft>
              <a:buClr>
                <a:srgbClr val="4C4C4C"/>
              </a:buClr>
              <a:buSzTx/>
              <a:buNone/>
            </a:pPr>
            <a:r>
              <a:rPr lang="en-US" sz="2400" dirty="0">
                <a:solidFill>
                  <a:schemeClr val="accent1"/>
                </a:solidFill>
                <a:latin typeface="Courier New" charset="0"/>
                <a:ea typeface="Courier New" charset="0"/>
                <a:cs typeface="Courier New" charset="0"/>
              </a:rPr>
              <a:t># </a:t>
            </a:r>
            <a:r>
              <a:rPr lang="en-US" sz="2400" dirty="0" smtClean="0">
                <a:solidFill>
                  <a:schemeClr val="accent1"/>
                </a:solidFill>
                <a:latin typeface="Courier New" charset="0"/>
                <a:ea typeface="Courier New" charset="0"/>
                <a:cs typeface="Courier New" charset="0"/>
              </a:rPr>
              <a:t>modes: </a:t>
            </a:r>
            <a:r>
              <a:rPr lang="en-US" sz="2400" dirty="0">
                <a:solidFill>
                  <a:schemeClr val="accent1"/>
                </a:solidFill>
                <a:latin typeface="Courier New" charset="0"/>
                <a:ea typeface="Courier New" charset="0"/>
                <a:cs typeface="Courier New" charset="0"/>
              </a:rPr>
              <a:t>List&lt;Number&gt; </a:t>
            </a:r>
            <a:r>
              <a:rPr lang="en-US" sz="2400" dirty="0">
                <a:solidFill>
                  <a:schemeClr val="accent1"/>
                </a:solidFill>
                <a:latin typeface="Courier New" charset="0"/>
                <a:ea typeface="Courier New" charset="0"/>
                <a:cs typeface="Courier New" charset="0"/>
                <a:sym typeface="Wingdings"/>
              </a:rPr>
              <a:t> </a:t>
            </a:r>
            <a:r>
              <a:rPr lang="en-US" sz="2400" dirty="0" smtClean="0">
                <a:solidFill>
                  <a:schemeClr val="accent1"/>
                </a:solidFill>
                <a:latin typeface="Courier New" charset="0"/>
                <a:ea typeface="Courier New" charset="0"/>
                <a:cs typeface="Courier New" charset="0"/>
                <a:sym typeface="Wingdings"/>
              </a:rPr>
              <a:t>List&lt;Number&gt;</a:t>
            </a:r>
            <a:endParaRPr lang="en-US" sz="2400" dirty="0">
              <a:solidFill>
                <a:schemeClr val="accent1"/>
              </a:solidFill>
              <a:latin typeface="Courier New" charset="0"/>
              <a:ea typeface="Courier New" charset="0"/>
              <a:cs typeface="Courier New" charset="0"/>
              <a:sym typeface="Wingdings"/>
            </a:endParaRPr>
          </a:p>
          <a:p>
            <a:pPr lvl="2" eaLnBrk="1" hangingPunct="1">
              <a:spcAft>
                <a:spcPts val="0"/>
              </a:spcAft>
              <a:buClr>
                <a:srgbClr val="4C4C4C"/>
              </a:buClr>
              <a:buSzTx/>
              <a:buNone/>
            </a:pPr>
            <a:endParaRPr lang="en-US" sz="2400" dirty="0" smtClean="0">
              <a:solidFill>
                <a:schemeClr val="accent1"/>
              </a:solidFill>
              <a:latin typeface="Courier New" charset="0"/>
              <a:ea typeface="Courier New" charset="0"/>
              <a:cs typeface="Courier New" charset="0"/>
              <a:sym typeface="Wingdings"/>
            </a:endParaRPr>
          </a:p>
          <a:p>
            <a:pPr marL="344488" indent="-344488" eaLnBrk="1" hangingPunct="1">
              <a:spcAft>
                <a:spcPts val="0"/>
              </a:spcAft>
              <a:buClr>
                <a:srgbClr val="4C4C4C"/>
              </a:buClr>
              <a:buSzTx/>
            </a:pPr>
            <a:r>
              <a:rPr lang="en-US" sz="2200" dirty="0">
                <a:latin typeface="Arial" charset="0"/>
                <a:ea typeface="Arial" charset="0"/>
                <a:cs typeface="Arial" charset="0"/>
              </a:rPr>
              <a:t>How do you take the </a:t>
            </a:r>
            <a:r>
              <a:rPr lang="en-US" sz="2200" dirty="0" smtClean="0">
                <a:latin typeface="Courier New" charset="0"/>
                <a:ea typeface="Courier New" charset="0"/>
                <a:cs typeface="Courier New" charset="0"/>
              </a:rPr>
              <a:t>mode </a:t>
            </a:r>
            <a:r>
              <a:rPr lang="en-US" sz="2200" dirty="0" smtClean="0">
                <a:latin typeface="Arial" charset="0"/>
                <a:ea typeface="Arial" charset="0"/>
                <a:cs typeface="Arial" charset="0"/>
              </a:rPr>
              <a:t>of </a:t>
            </a:r>
            <a:r>
              <a:rPr lang="en-US" sz="2200" dirty="0">
                <a:latin typeface="Courier New" charset="0"/>
                <a:ea typeface="Courier New" charset="0"/>
                <a:cs typeface="Courier New" charset="0"/>
              </a:rPr>
              <a:t>a</a:t>
            </a:r>
            <a:r>
              <a:rPr lang="en-US" sz="2200" dirty="0">
                <a:latin typeface="Arial" charset="0"/>
                <a:ea typeface="Arial" charset="0"/>
                <a:cs typeface="Arial" charset="0"/>
              </a:rPr>
              <a:t>? Test your answers from Page </a:t>
            </a:r>
            <a:r>
              <a:rPr lang="en-US" sz="2200" dirty="0" smtClean="0">
                <a:latin typeface="Arial" charset="0"/>
                <a:ea typeface="Arial" charset="0"/>
                <a:cs typeface="Arial" charset="0"/>
              </a:rPr>
              <a:t>8</a:t>
            </a:r>
            <a:endParaRPr lang="en-US" sz="2200" dirty="0">
              <a:latin typeface="Arial" charset="0"/>
              <a:ea typeface="Arial" charset="0"/>
              <a:cs typeface="Arial" charset="0"/>
            </a:endParaRPr>
          </a:p>
          <a:p>
            <a:pPr lvl="2" eaLnBrk="1" hangingPunct="1">
              <a:spcAft>
                <a:spcPts val="0"/>
              </a:spcAft>
              <a:buClr>
                <a:srgbClr val="4C4C4C"/>
              </a:buClr>
              <a:buSzTx/>
              <a:buNone/>
            </a:pPr>
            <a:endParaRPr lang="en-US" sz="2400" dirty="0" smtClean="0">
              <a:solidFill>
                <a:schemeClr val="accent1"/>
              </a:solidFill>
              <a:latin typeface="Courier New" charset="0"/>
              <a:ea typeface="Courier New" charset="0"/>
              <a:cs typeface="Courier New" charset="0"/>
              <a:sym typeface="Wingdings"/>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80241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Measuring Center w/Tables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411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200" dirty="0" smtClean="0">
                <a:latin typeface="Arial" charset="0"/>
                <a:ea typeface="Arial" charset="0"/>
                <a:cs typeface="Arial" charset="0"/>
              </a:rPr>
              <a:t>How would we find the mean of the calories column in our nutrition table?</a:t>
            </a:r>
            <a:endParaRPr lang="en-US" sz="2400" dirty="0"/>
          </a:p>
          <a:p>
            <a:pPr indent="622300"/>
            <a:r>
              <a:rPr lang="en-US" sz="2000" dirty="0">
                <a:latin typeface="Courier New" charset="0"/>
                <a:ea typeface="Courier New" charset="0"/>
                <a:cs typeface="Courier New" charset="0"/>
              </a:rPr>
              <a:t>calorie-list = </a:t>
            </a:r>
            <a:r>
              <a:rPr lang="en-US" sz="2000" b="1" dirty="0">
                <a:latin typeface="Courier New" charset="0"/>
                <a:ea typeface="Courier New" charset="0"/>
                <a:cs typeface="Courier New" charset="0"/>
              </a:rPr>
              <a:t>extract</a:t>
            </a:r>
            <a:r>
              <a:rPr lang="en-US" sz="2000" dirty="0">
                <a:latin typeface="Courier New" charset="0"/>
                <a:ea typeface="Courier New" charset="0"/>
                <a:cs typeface="Courier New" charset="0"/>
              </a:rPr>
              <a:t> calories </a:t>
            </a:r>
            <a:r>
              <a:rPr lang="en-US" sz="2000" b="1" dirty="0">
                <a:latin typeface="Courier New" charset="0"/>
                <a:ea typeface="Courier New" charset="0"/>
                <a:cs typeface="Courier New" charset="0"/>
              </a:rPr>
              <a:t>from</a:t>
            </a:r>
            <a:r>
              <a:rPr lang="en-US" sz="2000" dirty="0">
                <a:latin typeface="Courier New" charset="0"/>
                <a:ea typeface="Courier New" charset="0"/>
                <a:cs typeface="Courier New" charset="0"/>
              </a:rPr>
              <a:t> nutrition </a:t>
            </a:r>
            <a:r>
              <a:rPr lang="en-US" sz="2000" b="1" dirty="0" smtClean="0">
                <a:latin typeface="Courier New" charset="0"/>
                <a:ea typeface="Courier New" charset="0"/>
                <a:cs typeface="Courier New" charset="0"/>
              </a:rPr>
              <a:t>end</a:t>
            </a:r>
          </a:p>
          <a:p>
            <a:pPr indent="622300"/>
            <a:r>
              <a:rPr lang="en-US" sz="2000" dirty="0" smtClean="0">
                <a:latin typeface="Courier New" charset="0"/>
                <a:ea typeface="Courier New" charset="0"/>
                <a:cs typeface="Courier New" charset="0"/>
              </a:rPr>
              <a:t>mean(calorie-list</a:t>
            </a:r>
            <a:r>
              <a:rPr lang="en-US" sz="2000" dirty="0">
                <a:latin typeface="Courier New" charset="0"/>
                <a:ea typeface="Courier New" charset="0"/>
                <a:cs typeface="Courier New" charset="0"/>
              </a:rPr>
              <a:t>) </a:t>
            </a:r>
          </a:p>
          <a:p>
            <a:pPr indent="622300"/>
            <a:endParaRPr lang="en-US" sz="2000" dirty="0" smtClean="0">
              <a:latin typeface="Courier New" charset="0"/>
              <a:ea typeface="Courier New" charset="0"/>
              <a:cs typeface="Courier New" charset="0"/>
            </a:endParaRPr>
          </a:p>
          <a:p>
            <a:pPr indent="622300"/>
            <a:r>
              <a:rPr lang="en-US" sz="2000" dirty="0" smtClean="0">
                <a:latin typeface="Courier New" charset="0"/>
                <a:ea typeface="Courier New" charset="0"/>
                <a:cs typeface="Courier New" charset="0"/>
              </a:rPr>
              <a:t>mean(</a:t>
            </a:r>
            <a:r>
              <a:rPr lang="en-US" sz="2000" b="1" dirty="0" smtClean="0">
                <a:latin typeface="Courier New" charset="0"/>
                <a:ea typeface="Courier New" charset="0"/>
                <a:cs typeface="Courier New" charset="0"/>
              </a:rPr>
              <a:t>extract</a:t>
            </a:r>
            <a:r>
              <a:rPr lang="en-US" sz="2000" dirty="0" smtClean="0">
                <a:latin typeface="Courier New" charset="0"/>
                <a:ea typeface="Courier New" charset="0"/>
                <a:cs typeface="Courier New" charset="0"/>
              </a:rPr>
              <a:t> </a:t>
            </a:r>
            <a:r>
              <a:rPr lang="en-US" sz="2000" dirty="0">
                <a:latin typeface="Courier New" charset="0"/>
                <a:ea typeface="Courier New" charset="0"/>
                <a:cs typeface="Courier New" charset="0"/>
              </a:rPr>
              <a:t>calories </a:t>
            </a:r>
            <a:r>
              <a:rPr lang="en-US" sz="2000" b="1" dirty="0">
                <a:latin typeface="Courier New" charset="0"/>
                <a:ea typeface="Courier New" charset="0"/>
                <a:cs typeface="Courier New" charset="0"/>
              </a:rPr>
              <a:t>from</a:t>
            </a:r>
            <a:r>
              <a:rPr lang="en-US" sz="2000" dirty="0">
                <a:latin typeface="Courier New" charset="0"/>
                <a:ea typeface="Courier New" charset="0"/>
                <a:cs typeface="Courier New" charset="0"/>
              </a:rPr>
              <a:t> nutrition </a:t>
            </a:r>
            <a:r>
              <a:rPr lang="en-US" sz="2000" b="1" dirty="0">
                <a:latin typeface="Courier New" charset="0"/>
                <a:ea typeface="Courier New" charset="0"/>
                <a:cs typeface="Courier New" charset="0"/>
              </a:rPr>
              <a:t>end</a:t>
            </a:r>
            <a:r>
              <a:rPr lang="en-US" sz="2000" dirty="0">
                <a:latin typeface="Courier New" charset="0"/>
                <a:ea typeface="Courier New" charset="0"/>
                <a:cs typeface="Courier New" charset="0"/>
              </a:rPr>
              <a:t>) </a:t>
            </a:r>
          </a:p>
          <a:p>
            <a:endParaRPr lang="en-US" sz="2400" dirty="0" smtClean="0"/>
          </a:p>
          <a:p>
            <a:pPr marL="342900" indent="-342900" eaLnBrk="1" hangingPunct="1">
              <a:spcAft>
                <a:spcPts val="1800"/>
              </a:spcAft>
              <a:buClr>
                <a:srgbClr val="4C4C4C"/>
              </a:buClr>
              <a:buSzTx/>
            </a:pPr>
            <a:r>
              <a:rPr lang="en-US" sz="2200" dirty="0" smtClean="0">
                <a:latin typeface="Arial" charset="0"/>
                <a:ea typeface="Arial" charset="0"/>
                <a:cs typeface="Arial" charset="0"/>
              </a:rPr>
              <a:t>Which style do you like better? Why?</a:t>
            </a:r>
          </a:p>
          <a:p>
            <a:pPr marL="342900" indent="-342900" eaLnBrk="1" hangingPunct="1">
              <a:spcAft>
                <a:spcPts val="1800"/>
              </a:spcAft>
              <a:buClr>
                <a:srgbClr val="4C4C4C"/>
              </a:buClr>
              <a:buSzTx/>
            </a:pPr>
            <a:r>
              <a:rPr lang="en-US" sz="2200" dirty="0" smtClean="0">
                <a:latin typeface="Arial" charset="0"/>
                <a:ea typeface="Arial" charset="0"/>
                <a:cs typeface="Arial" charset="0"/>
              </a:rPr>
              <a:t>Turn to Page 9</a:t>
            </a:r>
            <a:r>
              <a:rPr lang="mr-IN" sz="2200" dirty="0" smtClean="0">
                <a:latin typeface="Arial" charset="0"/>
                <a:ea typeface="Arial" charset="0"/>
                <a:cs typeface="Arial" charset="0"/>
              </a:rPr>
              <a:t>…</a:t>
            </a:r>
            <a:endParaRPr lang="en-US" sz="24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
        <p:nvSpPr>
          <p:cNvPr id="5" name="TextBox 4"/>
          <p:cNvSpPr txBox="1"/>
          <p:nvPr/>
        </p:nvSpPr>
        <p:spPr>
          <a:xfrm rot="19418932">
            <a:off x="443680" y="2619311"/>
            <a:ext cx="762000" cy="461665"/>
          </a:xfrm>
          <a:prstGeom prst="rect">
            <a:avLst/>
          </a:prstGeom>
          <a:noFill/>
        </p:spPr>
        <p:txBody>
          <a:bodyPr wrap="square" rtlCol="0">
            <a:spAutoFit/>
          </a:bodyPr>
          <a:lstStyle/>
          <a:p>
            <a:r>
              <a:rPr lang="en-US" b="1" dirty="0" smtClean="0">
                <a:solidFill>
                  <a:schemeClr val="accent1"/>
                </a:solidFill>
              </a:rPr>
              <a:t>A</a:t>
            </a:r>
            <a:endParaRPr lang="en-US" b="1" dirty="0">
              <a:solidFill>
                <a:schemeClr val="accent1"/>
              </a:solidFill>
            </a:endParaRPr>
          </a:p>
        </p:txBody>
      </p:sp>
      <p:sp>
        <p:nvSpPr>
          <p:cNvPr id="7" name="TextBox 6"/>
          <p:cNvSpPr txBox="1"/>
          <p:nvPr/>
        </p:nvSpPr>
        <p:spPr>
          <a:xfrm rot="19418932">
            <a:off x="519878" y="3516715"/>
            <a:ext cx="762000" cy="461665"/>
          </a:xfrm>
          <a:prstGeom prst="rect">
            <a:avLst/>
          </a:prstGeom>
          <a:noFill/>
        </p:spPr>
        <p:txBody>
          <a:bodyPr wrap="square" rtlCol="0">
            <a:spAutoFit/>
          </a:bodyPr>
          <a:lstStyle/>
          <a:p>
            <a:r>
              <a:rPr lang="en-US" b="1" dirty="0" smtClean="0">
                <a:solidFill>
                  <a:schemeClr val="accent1"/>
                </a:solidFill>
              </a:rPr>
              <a:t>B</a:t>
            </a:r>
            <a:endParaRPr lang="en-US" b="1" dirty="0">
              <a:solidFill>
                <a:schemeClr val="accent1"/>
              </a:solidFill>
            </a:endParaRPr>
          </a:p>
        </p:txBody>
      </p:sp>
    </p:spTree>
    <p:extLst>
      <p:ext uri="{BB962C8B-B14F-4D97-AF65-F5344CB8AC3E}">
        <p14:creationId xmlns:p14="http://schemas.microsoft.com/office/powerpoint/2010/main" val="2039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Which measure is “best”?</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472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60363" indent="-342900">
              <a:buClr>
                <a:schemeClr val="bg1"/>
              </a:buClr>
              <a:tabLst>
                <a:tab pos="1655763" algn="l"/>
                <a:tab pos="2227263" algn="l"/>
                <a:tab pos="4746625" algn="l"/>
              </a:tabLst>
            </a:pPr>
            <a:r>
              <a:rPr lang="en-US" sz="2200" dirty="0" smtClean="0"/>
              <a:t>Imagine that a math teacher is tracking their students’ grades. Here are the students’ grades on the first test.</a:t>
            </a:r>
          </a:p>
          <a:p>
            <a:r>
              <a:rPr lang="en-US" sz="2400" dirty="0"/>
              <a:t> </a:t>
            </a:r>
          </a:p>
          <a:p>
            <a:r>
              <a:rPr lang="en-US" sz="2200" dirty="0">
                <a:latin typeface="Courier New" charset="0"/>
                <a:ea typeface="Courier New" charset="0"/>
                <a:cs typeface="Courier New" charset="0"/>
              </a:rPr>
              <a:t>g</a:t>
            </a:r>
            <a:r>
              <a:rPr lang="en-US" sz="2200" dirty="0" smtClean="0">
                <a:latin typeface="Courier New" charset="0"/>
                <a:ea typeface="Courier New" charset="0"/>
                <a:cs typeface="Courier New" charset="0"/>
              </a:rPr>
              <a:t>rade-list =[list</a:t>
            </a:r>
            <a:r>
              <a:rPr lang="en-US" sz="2200" dirty="0">
                <a:latin typeface="Courier New" charset="0"/>
                <a:ea typeface="Courier New" charset="0"/>
                <a:cs typeface="Courier New" charset="0"/>
              </a:rPr>
              <a:t>: 68, 64, 62, 100, 100, 68, 67] </a:t>
            </a:r>
          </a:p>
          <a:p>
            <a:pPr fontAlgn="ctr"/>
            <a:endParaRPr lang="en-US" sz="2400" dirty="0" smtClean="0"/>
          </a:p>
          <a:p>
            <a:pPr marL="344488" indent="-327025" fontAlgn="ctr">
              <a:buClr>
                <a:schemeClr val="bg1"/>
              </a:buClr>
              <a:tabLst>
                <a:tab pos="1655763" algn="l"/>
                <a:tab pos="2227263" algn="l"/>
                <a:tab pos="4746625" algn="l"/>
              </a:tabLst>
            </a:pPr>
            <a:r>
              <a:rPr lang="en-US" sz="2200" dirty="0" smtClean="0"/>
              <a:t>Which </a:t>
            </a:r>
            <a:r>
              <a:rPr lang="en-US" sz="2200" dirty="0"/>
              <a:t>measure </a:t>
            </a:r>
            <a:r>
              <a:rPr lang="en-US" sz="2200" dirty="0" smtClean="0"/>
              <a:t>gives </a:t>
            </a:r>
            <a:r>
              <a:rPr lang="en-US" sz="2200" dirty="0"/>
              <a:t>the best indication of how the class did</a:t>
            </a:r>
            <a:r>
              <a:rPr lang="en-US" sz="2200" dirty="0" smtClean="0"/>
              <a:t>?</a:t>
            </a:r>
          </a:p>
          <a:p>
            <a:pPr lvl="1" fontAlgn="ctr"/>
            <a:r>
              <a:rPr lang="en-US" sz="2000" dirty="0" smtClean="0"/>
              <a:t>mean</a:t>
            </a:r>
            <a:r>
              <a:rPr lang="en-US" sz="2000" dirty="0"/>
              <a:t>: 75.57</a:t>
            </a:r>
          </a:p>
          <a:p>
            <a:pPr lvl="1" fontAlgn="ctr"/>
            <a:r>
              <a:rPr lang="en-US" sz="2000" dirty="0"/>
              <a:t>median: 68</a:t>
            </a:r>
          </a:p>
          <a:p>
            <a:pPr lvl="1" fontAlgn="ctr"/>
            <a:r>
              <a:rPr lang="en-US" sz="2000" dirty="0"/>
              <a:t>mode: </a:t>
            </a:r>
            <a:r>
              <a:rPr lang="en-US" sz="2000" dirty="0" smtClean="0"/>
              <a:t>69</a:t>
            </a:r>
          </a:p>
          <a:p>
            <a:pPr lvl="1" fontAlgn="ctr"/>
            <a:endParaRPr lang="en-US" sz="2000" dirty="0"/>
          </a:p>
          <a:p>
            <a:pPr marL="344488" indent="-344488" fontAlgn="ctr">
              <a:buClr>
                <a:schemeClr val="bg1"/>
              </a:buClr>
            </a:pPr>
            <a:r>
              <a:rPr lang="en-US" sz="2200" dirty="0" smtClean="0"/>
              <a:t>Outliers</a:t>
            </a:r>
            <a:endParaRPr lang="en-US" sz="2200" dirty="0"/>
          </a:p>
          <a:p>
            <a:pPr lvl="1" fontAlgn="ctr"/>
            <a:endParaRPr lang="en-US" sz="20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846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500"/>
                                        <p:tgtEl>
                                          <p:spTgt spid="4">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500"/>
                                        <p:tgtEl>
                                          <p:spTgt spid="4">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Effect transition="in" filter="fade">
                                      <p:cBhvr>
                                        <p:cTn id="26" dur="500"/>
                                        <p:tgtEl>
                                          <p:spTgt spid="4">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Which measure is “best”?</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283464" y="2160337"/>
            <a:ext cx="8839200" cy="296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234950" indent="-217488" fontAlgn="ctr">
              <a:buClr>
                <a:schemeClr val="bg1"/>
              </a:buClr>
            </a:pPr>
            <a:r>
              <a:rPr lang="en-US" sz="2200" dirty="0"/>
              <a:t>Suppose we want to look at how much sodium is in our menu. Would taking the mean or median be more accurate? Why or why not</a:t>
            </a:r>
            <a:r>
              <a:rPr lang="en-US" sz="2200" dirty="0" smtClean="0"/>
              <a:t>?</a:t>
            </a:r>
          </a:p>
          <a:p>
            <a:pPr marL="234950" indent="-217488" fontAlgn="ctr">
              <a:buClr>
                <a:schemeClr val="bg1"/>
              </a:buClr>
            </a:pPr>
            <a:endParaRPr lang="en-US" sz="2200" dirty="0"/>
          </a:p>
          <a:p>
            <a:pPr marL="234950" indent="-217488" fontAlgn="ctr">
              <a:buClr>
                <a:schemeClr val="bg1"/>
              </a:buClr>
            </a:pPr>
            <a:r>
              <a:rPr lang="en-US" sz="2200" dirty="0"/>
              <a:t>Suppose we want to know how long the average person on Earth lives. Would taking the mean of </a:t>
            </a:r>
            <a:r>
              <a:rPr lang="en-US" sz="2200" dirty="0">
                <a:latin typeface="Courier New" charset="0"/>
                <a:ea typeface="Courier New" charset="0"/>
                <a:cs typeface="Courier New" charset="0"/>
              </a:rPr>
              <a:t>median-life-expectancy</a:t>
            </a:r>
            <a:r>
              <a:rPr lang="en-US" sz="2200" dirty="0"/>
              <a:t> give us the answer? Why or why not?</a:t>
            </a:r>
          </a:p>
          <a:p>
            <a:pPr marL="234950" indent="-217488">
              <a:buClr>
                <a:schemeClr val="bg1"/>
              </a:buClr>
            </a:pPr>
            <a:endParaRPr lang="en-US" sz="20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10372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Back to our question</a:t>
            </a:r>
            <a:r>
              <a:rPr lang="mr-IN" dirty="0" smtClean="0"/>
              <a:t>…</a:t>
            </a:r>
            <a:endParaRPr lang="en-US" dirty="0"/>
          </a:p>
        </p:txBody>
      </p:sp>
      <p:sp>
        <p:nvSpPr>
          <p:cNvPr id="4" name="Rectangle 3"/>
          <p:cNvSpPr>
            <a:spLocks noChangeArrowheads="1"/>
          </p:cNvSpPr>
          <p:nvPr/>
        </p:nvSpPr>
        <p:spPr bwMode="auto">
          <a:xfrm>
            <a:off x="304800" y="1819275"/>
            <a:ext cx="8610600"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200000"/>
              </a:lnSpc>
              <a:spcAft>
                <a:spcPts val="1800"/>
              </a:spcAft>
              <a:buClr>
                <a:srgbClr val="4C4C4C"/>
              </a:buClr>
              <a:buSzTx/>
              <a:buNone/>
            </a:pPr>
            <a:r>
              <a:rPr lang="en-US" altLang="en-US" sz="2400" i="1" dirty="0" smtClean="0">
                <a:latin typeface="Arial" charset="0"/>
                <a:ea typeface="Arial" charset="0"/>
                <a:cs typeface="Arial" charset="0"/>
              </a:rPr>
              <a:t>“</a:t>
            </a:r>
            <a:r>
              <a:rPr lang="en-US" sz="2400" i="1" dirty="0"/>
              <a:t>According to the US Census Bureau, the average American household earned more than $45,000 in 2003 - more than 3x the poverty line that year. Can we conclude that only a small percentage of Americans were in poverty that year</a:t>
            </a:r>
            <a:r>
              <a:rPr lang="en-US" sz="2400" i="1" dirty="0" smtClean="0"/>
              <a:t>?</a:t>
            </a:r>
            <a:r>
              <a:rPr lang="en-US" altLang="en-US" sz="2400" i="1" dirty="0" smtClean="0">
                <a:latin typeface="Arial" charset="0"/>
                <a:ea typeface="Arial" charset="0"/>
                <a:cs typeface="Arial" charset="0"/>
              </a:rPr>
              <a:t>”</a:t>
            </a:r>
          </a:p>
          <a:p>
            <a:pPr algn="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findings on </a:t>
            </a:r>
            <a:r>
              <a:rPr lang="en-US" sz="2000" dirty="0">
                <a:latin typeface="Arial" charset="0"/>
                <a:ea typeface="Arial" charset="0"/>
                <a:cs typeface="Arial" charset="0"/>
              </a:rPr>
              <a:t>Page </a:t>
            </a:r>
            <a:r>
              <a:rPr lang="en-US" sz="2000" dirty="0" smtClean="0">
                <a:latin typeface="Arial" charset="0"/>
                <a:ea typeface="Arial" charset="0"/>
                <a:cs typeface="Arial" charset="0"/>
              </a:rPr>
              <a:t>7</a:t>
            </a:r>
            <a:endParaRPr lang="en-US" sz="2000"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1109134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Project: Centers of </a:t>
            </a:r>
            <a:r>
              <a:rPr lang="en-US" dirty="0" smtClean="0"/>
              <a:t>Your </a:t>
            </a:r>
            <a:r>
              <a:rPr lang="en-US" dirty="0" smtClean="0"/>
              <a:t>Dataset</a:t>
            </a:r>
            <a:endParaRPr lang="en-US" dirty="0"/>
          </a:p>
        </p:txBody>
      </p:sp>
      <p:sp>
        <p:nvSpPr>
          <p:cNvPr id="4" name="Rectangle 3"/>
          <p:cNvSpPr>
            <a:spLocks noChangeArrowheads="1"/>
          </p:cNvSpPr>
          <p:nvPr/>
        </p:nvSpPr>
        <p:spPr bwMode="auto">
          <a:xfrm>
            <a:off x="304800" y="1819275"/>
            <a:ext cx="86106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234950" indent="-217488" fontAlgn="ctr">
              <a:buClr>
                <a:schemeClr val="bg1"/>
              </a:buClr>
            </a:pPr>
            <a:r>
              <a:rPr lang="en-US" sz="2000" dirty="0"/>
              <a:t>Open your Final Project files (code and report)</a:t>
            </a:r>
          </a:p>
          <a:p>
            <a:pPr marL="234950" indent="-217488" fontAlgn="ctr">
              <a:buClr>
                <a:schemeClr val="bg1"/>
              </a:buClr>
            </a:pPr>
            <a:endParaRPr lang="en-US" sz="2000" dirty="0"/>
          </a:p>
          <a:p>
            <a:pPr marL="234950" indent="-217488" fontAlgn="ctr">
              <a:buClr>
                <a:schemeClr val="bg1"/>
              </a:buClr>
            </a:pPr>
            <a:r>
              <a:rPr lang="en-US" sz="2000" dirty="0" smtClean="0"/>
              <a:t>Answer Question 4</a:t>
            </a:r>
            <a:endParaRPr lang="en-US" sz="20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14574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4</a:t>
            </a:r>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Bar and Pie Charts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508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Open the </a:t>
            </a:r>
            <a:r>
              <a:rPr lang="en-US" altLang="en-US" sz="2400" dirty="0" smtClean="0">
                <a:latin typeface="Arial" charset="0"/>
                <a:ea typeface="Arial" charset="0"/>
                <a:cs typeface="Arial" charset="0"/>
                <a:hlinkClick r:id="rId2"/>
              </a:rPr>
              <a:t>Unit 4 Starter File</a:t>
            </a:r>
            <a:endParaRPr lang="en-US" altLang="en-US" sz="2400" dirty="0" smtClean="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Let’s go through the code together</a:t>
            </a:r>
            <a:r>
              <a:rPr lang="mr-IN" altLang="en-US" sz="2400" dirty="0" smtClean="0">
                <a:latin typeface="Arial" charset="0"/>
                <a:ea typeface="Arial" charset="0"/>
                <a:cs typeface="Arial" charset="0"/>
              </a:rPr>
              <a:t>…</a:t>
            </a:r>
            <a:endParaRPr lang="en-US" altLang="en-US" sz="2400" dirty="0" smtClean="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What new functions do you see here?</a:t>
            </a:r>
          </a:p>
          <a:p>
            <a:pPr marL="342900" indent="-342900">
              <a:buClr>
                <a:schemeClr val="bg1"/>
              </a:buClr>
            </a:pPr>
            <a:r>
              <a:rPr lang="en-US" altLang="en-US" sz="2400" dirty="0" smtClean="0">
                <a:latin typeface="Arial" charset="0"/>
                <a:ea typeface="Arial" charset="0"/>
                <a:cs typeface="Arial" charset="0"/>
              </a:rPr>
              <a:t>What are their contracts?</a:t>
            </a:r>
            <a:endParaRPr lang="en-US" sz="2400" dirty="0">
              <a:latin typeface="Arial" charset="0"/>
              <a:ea typeface="Arial" charset="0"/>
              <a:cs typeface="Arial" charset="0"/>
            </a:endParaRPr>
          </a:p>
          <a:p>
            <a:r>
              <a:rPr lang="en-US" sz="2200" dirty="0">
                <a:solidFill>
                  <a:schemeClr val="accent1"/>
                </a:solidFill>
                <a:latin typeface="Courier New" charset="0"/>
                <a:ea typeface="Courier New" charset="0"/>
                <a:cs typeface="Courier New" charset="0"/>
              </a:rPr>
              <a:t># bar-chart : List&lt;String&gt; List&lt;Number&gt; -&gt; </a:t>
            </a:r>
            <a:r>
              <a:rPr lang="en-US" sz="2200" dirty="0" smtClean="0">
                <a:solidFill>
                  <a:schemeClr val="accent1"/>
                </a:solidFill>
                <a:latin typeface="Courier New" charset="0"/>
                <a:ea typeface="Courier New" charset="0"/>
                <a:cs typeface="Courier New" charset="0"/>
              </a:rPr>
              <a:t>Series</a:t>
            </a:r>
          </a:p>
          <a:p>
            <a:r>
              <a:rPr lang="en-US" sz="2200" dirty="0" smtClean="0">
                <a:solidFill>
                  <a:schemeClr val="accent1"/>
                </a:solidFill>
                <a:latin typeface="Courier New" charset="0"/>
                <a:ea typeface="Courier New" charset="0"/>
                <a:cs typeface="Courier New" charset="0"/>
              </a:rPr>
              <a:t># </a:t>
            </a:r>
            <a:r>
              <a:rPr lang="en-US" sz="2200" dirty="0">
                <a:solidFill>
                  <a:schemeClr val="accent1"/>
                </a:solidFill>
                <a:latin typeface="Courier New" charset="0"/>
                <a:ea typeface="Courier New" charset="0"/>
                <a:cs typeface="Courier New" charset="0"/>
              </a:rPr>
              <a:t>pie-chart : List&lt;String&gt; List&lt;Number&gt; -&gt; Series</a:t>
            </a:r>
          </a:p>
          <a:p>
            <a:pPr marL="342900" indent="-342900" eaLnBrk="1" hangingPunct="1">
              <a:spcAft>
                <a:spcPts val="1800"/>
              </a:spcAft>
              <a:buClr>
                <a:srgbClr val="4C4C4C"/>
              </a:buClr>
              <a:buSzTx/>
            </a:pPr>
            <a:endParaRPr lang="en-US" altLang="en-US" sz="2400" dirty="0" smtClean="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Practice reading your charts on Page 11</a:t>
            </a:r>
            <a:endParaRPr lang="en-US" altLang="en-US" sz="2400" dirty="0">
              <a:latin typeface="Arial" charset="0"/>
              <a:ea typeface="Arial" charset="0"/>
              <a:cs typeface="Arial" charset="0"/>
            </a:endParaRPr>
          </a:p>
          <a:p>
            <a:pPr marL="342900" indent="-342900" eaLnBrk="1" hangingPunct="1">
              <a:spcAft>
                <a:spcPts val="1800"/>
              </a:spcAft>
              <a:buClr>
                <a:srgbClr val="4C4C4C"/>
              </a:buClr>
              <a:buSzTx/>
            </a:pPr>
            <a:endParaRPr lang="en-US" altLang="en-US" sz="2400" dirty="0" smtClean="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0441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Frequency Bar Charts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76400"/>
            <a:ext cx="8610600" cy="44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200" dirty="0" smtClean="0">
                <a:latin typeface="Arial" charset="0"/>
                <a:ea typeface="Arial" charset="0"/>
                <a:cs typeface="Arial" charset="0"/>
              </a:rPr>
              <a:t>Turn to Page 12</a:t>
            </a:r>
            <a:r>
              <a:rPr lang="mr-IN" altLang="en-US" sz="2200" dirty="0" smtClean="0">
                <a:latin typeface="Arial" charset="0"/>
                <a:ea typeface="Arial" charset="0"/>
                <a:cs typeface="Arial" charset="0"/>
              </a:rPr>
              <a:t>…</a:t>
            </a:r>
            <a:endParaRPr lang="en-US" altLang="en-US" sz="2200" dirty="0" smtClean="0">
              <a:latin typeface="Arial" charset="0"/>
              <a:ea typeface="Arial" charset="0"/>
              <a:cs typeface="Arial" charset="0"/>
            </a:endParaRPr>
          </a:p>
          <a:p>
            <a:pPr marL="342900" indent="-342900" eaLnBrk="1" hangingPunct="1">
              <a:spcAft>
                <a:spcPts val="1800"/>
              </a:spcAft>
              <a:buClr>
                <a:srgbClr val="4C4C4C"/>
              </a:buClr>
              <a:buSzTx/>
            </a:pPr>
            <a:r>
              <a:rPr lang="en-US" altLang="en-US" sz="2200" dirty="0" smtClean="0">
                <a:latin typeface="Arial" charset="0"/>
                <a:ea typeface="Arial" charset="0"/>
                <a:cs typeface="Arial" charset="0"/>
              </a:rPr>
              <a:t>What’s different about this bar chart?</a:t>
            </a:r>
          </a:p>
          <a:p>
            <a:r>
              <a:rPr lang="en-US" sz="2200" dirty="0" smtClean="0">
                <a:solidFill>
                  <a:schemeClr val="accent1"/>
                </a:solidFill>
                <a:latin typeface="Courier New" charset="0"/>
                <a:ea typeface="Courier New" charset="0"/>
                <a:cs typeface="Courier New" charset="0"/>
              </a:rPr>
              <a:t># </a:t>
            </a:r>
            <a:r>
              <a:rPr lang="en-US" sz="2200" dirty="0" err="1" smtClean="0">
                <a:solidFill>
                  <a:schemeClr val="accent1"/>
                </a:solidFill>
                <a:latin typeface="Courier New" charset="0"/>
                <a:ea typeface="Courier New" charset="0"/>
                <a:cs typeface="Courier New" charset="0"/>
              </a:rPr>
              <a:t>freq</a:t>
            </a:r>
            <a:r>
              <a:rPr lang="en-US" sz="2200" dirty="0" smtClean="0">
                <a:solidFill>
                  <a:schemeClr val="accent1"/>
                </a:solidFill>
                <a:latin typeface="Courier New" charset="0"/>
                <a:ea typeface="Courier New" charset="0"/>
                <a:cs typeface="Courier New" charset="0"/>
              </a:rPr>
              <a:t>-bar-chart </a:t>
            </a:r>
            <a:r>
              <a:rPr lang="en-US" sz="2200" dirty="0">
                <a:solidFill>
                  <a:schemeClr val="accent1"/>
                </a:solidFill>
                <a:latin typeface="Courier New" charset="0"/>
                <a:ea typeface="Courier New" charset="0"/>
                <a:cs typeface="Courier New" charset="0"/>
              </a:rPr>
              <a:t>: List&lt;String&gt; </a:t>
            </a:r>
            <a:r>
              <a:rPr lang="en-US" sz="2200" dirty="0" smtClean="0">
                <a:solidFill>
                  <a:schemeClr val="accent1"/>
                </a:solidFill>
                <a:latin typeface="Courier New" charset="0"/>
                <a:ea typeface="Courier New" charset="0"/>
                <a:cs typeface="Courier New" charset="0"/>
              </a:rPr>
              <a:t>-&gt; Series</a:t>
            </a:r>
          </a:p>
          <a:p>
            <a:endParaRPr lang="en-US" altLang="en-US" sz="2200" dirty="0" smtClean="0">
              <a:latin typeface="Arial" charset="0"/>
              <a:ea typeface="Arial" charset="0"/>
              <a:cs typeface="Arial" charset="0"/>
            </a:endParaRPr>
          </a:p>
          <a:p>
            <a:pPr marL="342900" indent="-342900" eaLnBrk="1" hangingPunct="1">
              <a:spcAft>
                <a:spcPts val="1800"/>
              </a:spcAft>
              <a:buClr>
                <a:srgbClr val="4C4C4C"/>
              </a:buClr>
              <a:buSzTx/>
            </a:pPr>
            <a:r>
              <a:rPr lang="en-US" altLang="en-US" sz="2200" dirty="0" smtClean="0">
                <a:latin typeface="Arial" charset="0"/>
                <a:ea typeface="Arial" charset="0"/>
                <a:cs typeface="Arial" charset="0"/>
              </a:rPr>
              <a:t>Create a frequency chart chart for the </a:t>
            </a:r>
            <a:r>
              <a:rPr lang="en-US" altLang="en-US" sz="2200" dirty="0" smtClean="0">
                <a:latin typeface="Courier New" charset="0"/>
                <a:ea typeface="Courier New" charset="0"/>
                <a:cs typeface="Courier New" charset="0"/>
              </a:rPr>
              <a:t>party</a:t>
            </a:r>
            <a:r>
              <a:rPr lang="en-US" altLang="en-US" sz="2200" dirty="0" smtClean="0">
                <a:latin typeface="Arial" charset="0"/>
                <a:ea typeface="Arial" charset="0"/>
                <a:cs typeface="Arial" charset="0"/>
              </a:rPr>
              <a:t> column in the </a:t>
            </a:r>
            <a:r>
              <a:rPr lang="en-US" altLang="en-US" sz="2200" dirty="0" smtClean="0">
                <a:latin typeface="Courier New" charset="0"/>
                <a:ea typeface="Courier New" charset="0"/>
                <a:cs typeface="Courier New" charset="0"/>
              </a:rPr>
              <a:t>presidents</a:t>
            </a:r>
            <a:r>
              <a:rPr lang="en-US" altLang="en-US" sz="2200" dirty="0" smtClean="0">
                <a:latin typeface="Arial" charset="0"/>
                <a:ea typeface="Arial" charset="0"/>
                <a:cs typeface="Arial" charset="0"/>
              </a:rPr>
              <a:t> dataset.</a:t>
            </a:r>
            <a:endParaRPr lang="en-US" altLang="en-US" sz="2200" dirty="0">
              <a:latin typeface="Arial" charset="0"/>
              <a:ea typeface="Arial" charset="0"/>
              <a:cs typeface="Arial" charset="0"/>
            </a:endParaRPr>
          </a:p>
          <a:p>
            <a:pPr marL="342900" indent="-342900" eaLnBrk="1" hangingPunct="1">
              <a:spcAft>
                <a:spcPts val="1800"/>
              </a:spcAft>
              <a:buClr>
                <a:srgbClr val="4C4C4C"/>
              </a:buClr>
              <a:buSzTx/>
            </a:pPr>
            <a:r>
              <a:rPr lang="en-US" altLang="en-US" sz="2200" dirty="0">
                <a:latin typeface="Arial" charset="0"/>
                <a:ea typeface="Arial" charset="0"/>
                <a:cs typeface="Arial" charset="0"/>
              </a:rPr>
              <a:t>Create a frequency chart chart for the </a:t>
            </a:r>
            <a:r>
              <a:rPr lang="en-US" altLang="en-US" sz="2200" dirty="0" smtClean="0">
                <a:latin typeface="Courier New" charset="0"/>
                <a:ea typeface="Courier New" charset="0"/>
                <a:cs typeface="Courier New" charset="0"/>
              </a:rPr>
              <a:t>continent </a:t>
            </a:r>
            <a:r>
              <a:rPr lang="en-US" altLang="en-US" sz="2200" dirty="0" smtClean="0">
                <a:latin typeface="Arial" charset="0"/>
                <a:ea typeface="Arial" charset="0"/>
                <a:cs typeface="Arial" charset="0"/>
              </a:rPr>
              <a:t>column </a:t>
            </a:r>
            <a:r>
              <a:rPr lang="en-US" altLang="en-US" sz="2200" dirty="0">
                <a:latin typeface="Arial" charset="0"/>
                <a:ea typeface="Arial" charset="0"/>
                <a:cs typeface="Arial" charset="0"/>
              </a:rPr>
              <a:t>in the </a:t>
            </a:r>
            <a:r>
              <a:rPr lang="en-US" altLang="en-US" sz="2200" dirty="0" smtClean="0">
                <a:latin typeface="Courier New" charset="0"/>
                <a:ea typeface="Courier New" charset="0"/>
                <a:cs typeface="Courier New" charset="0"/>
              </a:rPr>
              <a:t>countries </a:t>
            </a:r>
            <a:r>
              <a:rPr lang="en-US" altLang="en-US" sz="2200" dirty="0" smtClean="0">
                <a:latin typeface="Arial" charset="0"/>
                <a:ea typeface="Arial" charset="0"/>
                <a:cs typeface="Arial" charset="0"/>
              </a:rPr>
              <a:t>dataset</a:t>
            </a:r>
            <a:r>
              <a:rPr lang="en-US" altLang="en-US" sz="2200" dirty="0">
                <a:latin typeface="Arial" charset="0"/>
                <a:ea typeface="Arial" charset="0"/>
                <a:cs typeface="Arial" charset="0"/>
              </a:rPr>
              <a:t>.</a:t>
            </a:r>
          </a:p>
          <a:p>
            <a:pPr marL="342900" indent="-342900" eaLnBrk="1" hangingPunct="1">
              <a:spcAft>
                <a:spcPts val="1800"/>
              </a:spcAft>
              <a:buClr>
                <a:srgbClr val="4C4C4C"/>
              </a:buClr>
              <a:buSzTx/>
            </a:pPr>
            <a:r>
              <a:rPr lang="en-US" altLang="en-US" sz="2200" dirty="0" smtClean="0">
                <a:latin typeface="Arial" charset="0"/>
                <a:ea typeface="Arial" charset="0"/>
                <a:cs typeface="Arial" charset="0"/>
              </a:rPr>
              <a:t>For more practice reading charts, complete Pages 13-16</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37724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Project: Visualizing Your Dataset</a:t>
            </a:r>
            <a:endParaRPr lang="en-US" dirty="0"/>
          </a:p>
        </p:txBody>
      </p:sp>
      <p:sp>
        <p:nvSpPr>
          <p:cNvPr id="4" name="Rectangle 3"/>
          <p:cNvSpPr>
            <a:spLocks noChangeArrowheads="1"/>
          </p:cNvSpPr>
          <p:nvPr/>
        </p:nvSpPr>
        <p:spPr bwMode="auto">
          <a:xfrm>
            <a:off x="304800" y="1819275"/>
            <a:ext cx="8610600" cy="239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234950" indent="-217488" fontAlgn="ctr">
              <a:buClr>
                <a:schemeClr val="bg1"/>
              </a:buClr>
            </a:pPr>
            <a:r>
              <a:rPr lang="en-US" sz="2200" dirty="0" smtClean="0"/>
              <a:t>Open your Final Project files (code and report)</a:t>
            </a:r>
            <a:endParaRPr lang="en-US" sz="2200" dirty="0"/>
          </a:p>
          <a:p>
            <a:pPr marL="234950" indent="-217488" fontAlgn="ctr">
              <a:buClr>
                <a:schemeClr val="bg1"/>
              </a:buClr>
            </a:pPr>
            <a:endParaRPr lang="en-US" sz="2200" dirty="0"/>
          </a:p>
          <a:p>
            <a:pPr marL="234950" indent="-217488" fontAlgn="ctr">
              <a:buClr>
                <a:schemeClr val="bg1"/>
              </a:buClr>
            </a:pPr>
            <a:r>
              <a:rPr lang="en-US" sz="2200" dirty="0" smtClean="0"/>
              <a:t>Use the new visualization functions you’ve just learned to work with </a:t>
            </a:r>
            <a:r>
              <a:rPr lang="en-US" sz="2200" b="1" dirty="0" smtClean="0"/>
              <a:t>your</a:t>
            </a:r>
            <a:r>
              <a:rPr lang="en-US" sz="2200" dirty="0" smtClean="0"/>
              <a:t> dataset.</a:t>
            </a:r>
          </a:p>
          <a:p>
            <a:pPr marL="234950" indent="-217488" fontAlgn="ctr">
              <a:buClr>
                <a:schemeClr val="bg1"/>
              </a:buClr>
            </a:pPr>
            <a:endParaRPr lang="en-US" sz="2200" dirty="0"/>
          </a:p>
          <a:p>
            <a:pPr marL="234950" indent="-217488" fontAlgn="ctr">
              <a:buClr>
                <a:schemeClr val="bg1"/>
              </a:buClr>
            </a:pPr>
            <a:r>
              <a:rPr lang="en-US" sz="2200" dirty="0" smtClean="0"/>
              <a:t>Answer Questions 5 and 6</a:t>
            </a:r>
            <a:endParaRPr lang="en-US" sz="22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1892130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5</a:t>
            </a:r>
            <a:endParaRPr lang="en-US"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 Now</a:t>
            </a:r>
            <a:endParaRPr lang="en-US" dirty="0"/>
          </a:p>
        </p:txBody>
      </p:sp>
      <p:sp>
        <p:nvSpPr>
          <p:cNvPr id="4" name="Rectangle 3"/>
          <p:cNvSpPr>
            <a:spLocks noChangeArrowheads="1"/>
          </p:cNvSpPr>
          <p:nvPr/>
        </p:nvSpPr>
        <p:spPr bwMode="auto">
          <a:xfrm>
            <a:off x="304800" y="1447800"/>
            <a:ext cx="8610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150000"/>
              </a:lnSpc>
              <a:spcAft>
                <a:spcPts val="1800"/>
              </a:spcAft>
              <a:buClr>
                <a:srgbClr val="4C4C4C"/>
              </a:buClr>
              <a:buSzTx/>
              <a:buNone/>
              <a:tabLst/>
            </a:pPr>
            <a:r>
              <a:rPr lang="en-US" altLang="en-US" sz="2000" i="1" dirty="0" smtClean="0">
                <a:latin typeface="Arial" charset="0"/>
                <a:ea typeface="Arial" charset="0"/>
                <a:cs typeface="Arial" charset="0"/>
              </a:rPr>
              <a:t>“</a:t>
            </a:r>
            <a:r>
              <a:rPr lang="en-US" sz="2000" i="1" dirty="0" smtClean="0"/>
              <a:t>A </a:t>
            </a:r>
            <a:r>
              <a:rPr lang="en-US" sz="2000" i="1" dirty="0"/>
              <a:t>stranger invites you to play a game. You start by guessing a number between 2 and 12. The stranger rolls two dice, and add the numbers together. If that sum is the number you guessed, you win the jackpot, but if </a:t>
            </a:r>
            <a:r>
              <a:rPr lang="en-US" sz="2000" i="1" dirty="0"/>
              <a:t> </a:t>
            </a:r>
            <a:r>
              <a:rPr lang="en-US" sz="2000" i="1" dirty="0" smtClean="0"/>
              <a:t>		</a:t>
            </a:r>
            <a:r>
              <a:rPr lang="en-US" sz="2000" i="1" dirty="0" smtClean="0"/>
              <a:t>your </a:t>
            </a:r>
            <a:r>
              <a:rPr lang="en-US" sz="2000" i="1" dirty="0"/>
              <a:t>number is wrong, then you lose your money. What </a:t>
            </a:r>
            <a:r>
              <a:rPr lang="en-US" sz="2000" i="1" dirty="0" smtClean="0"/>
              <a:t>					are </a:t>
            </a:r>
            <a:r>
              <a:rPr lang="en-US" sz="2000" i="1" dirty="0"/>
              <a:t>your odds of </a:t>
            </a:r>
            <a:r>
              <a:rPr lang="en-US" sz="2000" i="1" dirty="0" smtClean="0"/>
              <a:t>winning </a:t>
            </a:r>
            <a:r>
              <a:rPr lang="en-US" sz="2000" i="1" dirty="0"/>
              <a:t>this </a:t>
            </a:r>
            <a:r>
              <a:rPr lang="en-US" sz="2000" i="1" dirty="0" smtClean="0"/>
              <a:t>game</a:t>
            </a:r>
            <a:r>
              <a:rPr lang="en-US" sz="2000" i="1" dirty="0"/>
              <a:t>? Are </a:t>
            </a:r>
            <a:r>
              <a:rPr lang="en-US" sz="2000" i="1" dirty="0" smtClean="0"/>
              <a:t>				they </a:t>
            </a:r>
            <a:r>
              <a:rPr lang="en-US" sz="2000" i="1" dirty="0"/>
              <a:t>good enough that it’s </a:t>
            </a:r>
            <a:r>
              <a:rPr lang="en-US" sz="2000" i="1" dirty="0" smtClean="0"/>
              <a:t>worth </a:t>
            </a:r>
            <a:r>
              <a:rPr lang="en-US" sz="2000" i="1" dirty="0" smtClean="0"/>
              <a:t>playing?</a:t>
            </a:r>
          </a:p>
          <a:p>
            <a:pPr eaLnBrk="1" hangingPunct="1">
              <a:lnSpc>
                <a:spcPct val="150000"/>
              </a:lnSpc>
              <a:spcAft>
                <a:spcPts val="1800"/>
              </a:spcAft>
              <a:buClr>
                <a:srgbClr val="4C4C4C"/>
              </a:buClr>
              <a:buSzTx/>
              <a:buNone/>
              <a:tabLst/>
            </a:pPr>
            <a:endParaRPr lang="en-US" sz="2000" dirty="0" smtClean="0">
              <a:latin typeface="Arial" charset="0"/>
              <a:ea typeface="Arial" charset="0"/>
              <a:cs typeface="Arial" charset="0"/>
            </a:endParaRPr>
          </a:p>
          <a:p>
            <a:pPr marL="342900" indent="-342900" algn="r" eaLnBrk="1" hangingPunct="1">
              <a:lnSpc>
                <a:spcPct val="200000"/>
              </a:lnSpc>
              <a:spcAft>
                <a:spcPts val="1800"/>
              </a:spcAft>
              <a:buClr>
                <a:srgbClr val="4C4C4C"/>
              </a:buClr>
              <a:buSzTx/>
              <a:buFontTx/>
              <a:buChar char="-"/>
            </a:pPr>
            <a:r>
              <a:rPr lang="en-US" sz="2000" dirty="0" smtClean="0">
                <a:latin typeface="Arial" charset="0"/>
                <a:ea typeface="Arial" charset="0"/>
                <a:cs typeface="Arial" charset="0"/>
              </a:rPr>
              <a:t>Write </a:t>
            </a:r>
            <a:r>
              <a:rPr lang="en-US" sz="2000" dirty="0">
                <a:latin typeface="Arial" charset="0"/>
                <a:ea typeface="Arial" charset="0"/>
                <a:cs typeface="Arial" charset="0"/>
              </a:rPr>
              <a:t>your </a:t>
            </a:r>
            <a:r>
              <a:rPr lang="en-US" sz="2000" dirty="0" smtClean="0">
                <a:latin typeface="Arial" charset="0"/>
                <a:ea typeface="Arial" charset="0"/>
                <a:cs typeface="Arial" charset="0"/>
              </a:rPr>
              <a:t>hypothesis </a:t>
            </a:r>
            <a:r>
              <a:rPr lang="en-US" sz="2000" dirty="0" smtClean="0">
                <a:latin typeface="Arial" charset="0"/>
                <a:ea typeface="Arial" charset="0"/>
                <a:cs typeface="Arial" charset="0"/>
              </a:rPr>
              <a:t>on </a:t>
            </a:r>
            <a:r>
              <a:rPr lang="en-US" sz="2000" dirty="0">
                <a:latin typeface="Arial" charset="0"/>
                <a:ea typeface="Arial" charset="0"/>
                <a:cs typeface="Arial" charset="0"/>
              </a:rPr>
              <a:t>Page </a:t>
            </a:r>
            <a:r>
              <a:rPr lang="en-US" sz="2000" dirty="0" smtClean="0">
                <a:latin typeface="Arial" charset="0"/>
                <a:ea typeface="Arial" charset="0"/>
                <a:cs typeface="Arial" charset="0"/>
              </a:rPr>
              <a:t>17</a:t>
            </a:r>
            <a:endParaRPr lang="en-US" sz="2000" dirty="0">
              <a:latin typeface="Arial" charset="0"/>
              <a:ea typeface="Arial" charset="0"/>
              <a:cs typeface="Arial" charset="0"/>
            </a:endParaRPr>
          </a:p>
        </p:txBody>
      </p:sp>
      <p:pic>
        <p:nvPicPr>
          <p:cNvPr id="3" name="Picture 2"/>
          <p:cNvPicPr>
            <a:picLocks noChangeAspect="1"/>
          </p:cNvPicPr>
          <p:nvPr/>
        </p:nvPicPr>
        <p:blipFill>
          <a:blip r:embed="rId2"/>
          <a:stretch>
            <a:fillRect/>
          </a:stretch>
        </p:blipFill>
        <p:spPr>
          <a:xfrm>
            <a:off x="609600" y="3429000"/>
            <a:ext cx="3352800" cy="2156968"/>
          </a:xfrm>
          <a:prstGeom prst="rect">
            <a:avLst/>
          </a:prstGeom>
        </p:spPr>
      </p:pic>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499227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Plotting Probability</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4177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200" dirty="0" smtClean="0">
                <a:latin typeface="Arial" charset="0"/>
                <a:ea typeface="Arial" charset="0"/>
                <a:cs typeface="Arial" charset="0"/>
              </a:rPr>
              <a:t>What are all the possible numbers we could guess? Are they all “equally likely”, or is there a Lucky Number?</a:t>
            </a:r>
          </a:p>
          <a:p>
            <a:pPr marL="342900" indent="-342900" eaLnBrk="1" hangingPunct="1">
              <a:spcAft>
                <a:spcPts val="1800"/>
              </a:spcAft>
              <a:buClr>
                <a:srgbClr val="4C4C4C"/>
              </a:buClr>
              <a:buSzTx/>
            </a:pPr>
            <a:r>
              <a:rPr lang="en-US" sz="2200" dirty="0" smtClean="0">
                <a:latin typeface="Arial" charset="0"/>
                <a:ea typeface="Arial" charset="0"/>
                <a:cs typeface="Arial" charset="0"/>
              </a:rPr>
              <a:t>Open the </a:t>
            </a:r>
            <a:r>
              <a:rPr lang="en-US" sz="2200" dirty="0" smtClean="0">
                <a:latin typeface="Arial" charset="0"/>
                <a:ea typeface="Arial" charset="0"/>
                <a:cs typeface="Arial" charset="0"/>
                <a:hlinkClick r:id="rId2"/>
              </a:rPr>
              <a:t>Unit 5 Starter File</a:t>
            </a:r>
            <a:r>
              <a:rPr lang="en-US" sz="2200" dirty="0" smtClean="0">
                <a:latin typeface="Arial" charset="0"/>
                <a:ea typeface="Arial" charset="0"/>
                <a:cs typeface="Arial" charset="0"/>
              </a:rPr>
              <a:t>, Save a Copy, and click Run.</a:t>
            </a:r>
          </a:p>
          <a:p>
            <a:pPr marL="342900" indent="-342900" eaLnBrk="1" hangingPunct="1">
              <a:spcAft>
                <a:spcPts val="0"/>
              </a:spcAft>
              <a:buClr>
                <a:srgbClr val="4C4C4C"/>
              </a:buClr>
              <a:buSzTx/>
            </a:pPr>
            <a:r>
              <a:rPr lang="en-US" sz="2200" dirty="0" smtClean="0">
                <a:latin typeface="Arial" charset="0"/>
                <a:ea typeface="Arial" charset="0"/>
                <a:cs typeface="Arial" charset="0"/>
              </a:rPr>
              <a:t>What do the following expressions evaluate to?</a:t>
            </a:r>
          </a:p>
          <a:p>
            <a:pPr marL="1085850" lvl="1" indent="-342900" eaLnBrk="1" hangingPunct="1">
              <a:spcBef>
                <a:spcPts val="0"/>
              </a:spcBef>
              <a:spcAft>
                <a:spcPts val="0"/>
              </a:spcAft>
              <a:buClr>
                <a:srgbClr val="4C4C4C"/>
              </a:buClr>
              <a:buSzTx/>
            </a:pPr>
            <a:r>
              <a:rPr lang="en-US" sz="1800" dirty="0" smtClean="0">
                <a:latin typeface="Courier New" charset="0"/>
                <a:ea typeface="Courier New" charset="0"/>
                <a:cs typeface="Courier New" charset="0"/>
              </a:rPr>
              <a:t>roll-dice(1)</a:t>
            </a:r>
          </a:p>
          <a:p>
            <a:pPr marL="1085850" lvl="1" indent="-342900" eaLnBrk="1" hangingPunct="1">
              <a:spcBef>
                <a:spcPts val="0"/>
              </a:spcBef>
              <a:spcAft>
                <a:spcPts val="0"/>
              </a:spcAft>
              <a:buClr>
                <a:srgbClr val="4C4C4C"/>
              </a:buClr>
              <a:buSzTx/>
            </a:pPr>
            <a:r>
              <a:rPr lang="en-US" sz="1800" dirty="0" smtClean="0">
                <a:latin typeface="Courier New" charset="0"/>
                <a:ea typeface="Courier New" charset="0"/>
                <a:cs typeface="Courier New" charset="0"/>
              </a:rPr>
              <a:t>roll-dice(2)</a:t>
            </a:r>
          </a:p>
          <a:p>
            <a:pPr marL="1085850" lvl="1" indent="-342900" eaLnBrk="1" hangingPunct="1">
              <a:spcBef>
                <a:spcPts val="0"/>
              </a:spcBef>
              <a:spcAft>
                <a:spcPts val="0"/>
              </a:spcAft>
              <a:buClr>
                <a:srgbClr val="4C4C4C"/>
              </a:buClr>
              <a:buSzTx/>
            </a:pPr>
            <a:r>
              <a:rPr lang="en-US" sz="1800" dirty="0" smtClean="0">
                <a:latin typeface="Courier New" charset="0"/>
                <a:ea typeface="Courier New" charset="0"/>
                <a:cs typeface="Courier New" charset="0"/>
              </a:rPr>
              <a:t>roll-dice(100)</a:t>
            </a:r>
            <a:endParaRPr lang="en-US" sz="2200" dirty="0" smtClean="0">
              <a:latin typeface="Courier New" charset="0"/>
              <a:ea typeface="Courier New" charset="0"/>
              <a:cs typeface="Courier New" charset="0"/>
            </a:endParaRPr>
          </a:p>
          <a:p>
            <a:pPr marL="342900" indent="-342900" eaLnBrk="1" hangingPunct="1">
              <a:spcBef>
                <a:spcPts val="1000"/>
              </a:spcBef>
              <a:spcAft>
                <a:spcPts val="0"/>
              </a:spcAft>
              <a:buClr>
                <a:srgbClr val="4C4C4C"/>
              </a:buClr>
              <a:buSzTx/>
            </a:pPr>
            <a:r>
              <a:rPr lang="en-US" sz="2200" dirty="0" smtClean="0">
                <a:latin typeface="Arial" charset="0"/>
                <a:ea typeface="Arial" charset="0"/>
                <a:cs typeface="Arial" charset="0"/>
              </a:rPr>
              <a:t>What is the contract for </a:t>
            </a:r>
            <a:r>
              <a:rPr lang="en-US" sz="2200" dirty="0" smtClean="0">
                <a:latin typeface="Courier New" charset="0"/>
                <a:ea typeface="Courier New" charset="0"/>
                <a:cs typeface="Courier New" charset="0"/>
              </a:rPr>
              <a:t>roll-dice</a:t>
            </a:r>
            <a:r>
              <a:rPr lang="en-US" sz="2200" dirty="0" smtClean="0">
                <a:latin typeface="Arial" charset="0"/>
                <a:ea typeface="Arial" charset="0"/>
                <a:cs typeface="Arial" charset="0"/>
              </a:rPr>
              <a:t>?</a:t>
            </a:r>
          </a:p>
          <a:p>
            <a:pPr lvl="1" indent="0" eaLnBrk="1" hangingPunct="1">
              <a:spcBef>
                <a:spcPts val="0"/>
              </a:spcBef>
              <a:spcAft>
                <a:spcPts val="0"/>
              </a:spcAft>
              <a:buClr>
                <a:srgbClr val="4C4C4C"/>
              </a:buClr>
              <a:buSzTx/>
              <a:buNone/>
            </a:pPr>
            <a:r>
              <a:rPr lang="en-US" sz="2400" dirty="0" smtClean="0">
                <a:solidFill>
                  <a:schemeClr val="accent1"/>
                </a:solidFill>
                <a:latin typeface="Courier New" charset="0"/>
                <a:ea typeface="Courier New" charset="0"/>
                <a:cs typeface="Courier New" charset="0"/>
              </a:rPr>
              <a:t># roll-dice: </a:t>
            </a:r>
            <a:r>
              <a:rPr lang="en-US" sz="2400" dirty="0" smtClean="0">
                <a:solidFill>
                  <a:schemeClr val="accent1"/>
                </a:solidFill>
                <a:latin typeface="Courier New" charset="0"/>
                <a:ea typeface="Courier New" charset="0"/>
                <a:cs typeface="Courier New" charset="0"/>
                <a:sym typeface="Wingdings"/>
              </a:rPr>
              <a:t>Number  </a:t>
            </a:r>
            <a:r>
              <a:rPr lang="en-US" sz="2400" dirty="0">
                <a:solidFill>
                  <a:schemeClr val="accent1"/>
                </a:solidFill>
                <a:latin typeface="Courier New" charset="0"/>
                <a:ea typeface="Courier New" charset="0"/>
                <a:cs typeface="Courier New" charset="0"/>
              </a:rPr>
              <a:t>List&lt;Number</a:t>
            </a:r>
            <a:r>
              <a:rPr lang="en-US" sz="2400" dirty="0" smtClean="0">
                <a:solidFill>
                  <a:schemeClr val="accent1"/>
                </a:solidFill>
                <a:latin typeface="Courier New" charset="0"/>
                <a:ea typeface="Courier New" charset="0"/>
                <a:cs typeface="Courier New" charset="0"/>
              </a:rPr>
              <a:t>&gt;</a:t>
            </a:r>
            <a:endParaRPr lang="en-US" sz="2200" dirty="0" smtClean="0">
              <a:latin typeface="Arial" charset="0"/>
              <a:ea typeface="Arial" charset="0"/>
              <a:cs typeface="Arial" charset="0"/>
            </a:endParaRPr>
          </a:p>
          <a:p>
            <a:pPr marL="342900" lvl="1" indent="-342900" eaLnBrk="1" hangingPunct="1">
              <a:spcBef>
                <a:spcPts val="1000"/>
              </a:spcBef>
              <a:spcAft>
                <a:spcPts val="1800"/>
              </a:spcAft>
              <a:buClr>
                <a:srgbClr val="4C4C4C"/>
              </a:buClr>
              <a:buSzTx/>
            </a:pPr>
            <a:r>
              <a:rPr lang="en-US" sz="2200" dirty="0" smtClean="0">
                <a:latin typeface="Arial" charset="0"/>
                <a:ea typeface="Arial" charset="0"/>
                <a:cs typeface="Arial" charset="0"/>
              </a:rPr>
              <a:t>Will </a:t>
            </a:r>
            <a:r>
              <a:rPr lang="en-US" sz="1800" dirty="0" smtClean="0">
                <a:latin typeface="Courier New" charset="0"/>
                <a:ea typeface="Courier New" charset="0"/>
                <a:cs typeface="Courier New" charset="0"/>
              </a:rPr>
              <a:t>roll-dice(10) </a:t>
            </a:r>
            <a:r>
              <a:rPr lang="en-US" sz="2200" dirty="0" smtClean="0">
                <a:latin typeface="Arial" charset="0"/>
                <a:ea typeface="Arial" charset="0"/>
                <a:cs typeface="Arial" charset="0"/>
              </a:rPr>
              <a:t>always return the same thing?</a:t>
            </a:r>
            <a:endParaRPr lang="en-US" sz="2200" dirty="0">
              <a:latin typeface="Arial" charset="0"/>
              <a:ea typeface="Arial" charset="0"/>
              <a:cs typeface="Arial" charset="0"/>
            </a:endParaRPr>
          </a:p>
        </p:txBody>
      </p:sp>
      <p:pic>
        <p:nvPicPr>
          <p:cNvPr id="5" name="Picture 4"/>
          <p:cNvPicPr>
            <a:picLocks noChangeAspect="1"/>
          </p:cNvPicPr>
          <p:nvPr/>
        </p:nvPicPr>
        <p:blipFill>
          <a:blip r:embed="rId3"/>
          <a:stretch>
            <a:fillRect/>
          </a:stretch>
        </p:blipFill>
        <p:spPr>
          <a:xfrm>
            <a:off x="6018331" y="3581400"/>
            <a:ext cx="2897069" cy="1863781"/>
          </a:xfrm>
          <a:prstGeom prst="rect">
            <a:avLst/>
          </a:prstGeom>
        </p:spPr>
      </p:pic>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118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500"/>
                                        <p:tgtEl>
                                          <p:spTgt spid="4">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fade">
                                      <p:cBhvr>
                                        <p:cTn id="39"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Plotting Probability</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469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lvl="1" indent="-342900" eaLnBrk="1" hangingPunct="1">
              <a:spcAft>
                <a:spcPts val="1800"/>
              </a:spcAft>
              <a:buClr>
                <a:srgbClr val="4C4C4C"/>
              </a:buClr>
              <a:buSzTx/>
            </a:pPr>
            <a:r>
              <a:rPr lang="en-US" sz="2200" dirty="0" smtClean="0">
                <a:latin typeface="Arial" charset="0"/>
                <a:ea typeface="Arial" charset="0"/>
                <a:cs typeface="Arial" charset="0"/>
              </a:rPr>
              <a:t>Use </a:t>
            </a:r>
            <a:r>
              <a:rPr lang="en-US" sz="1800" dirty="0" smtClean="0">
                <a:latin typeface="Courier New" charset="0"/>
                <a:ea typeface="Courier New" charset="0"/>
                <a:cs typeface="Courier New" charset="0"/>
              </a:rPr>
              <a:t>roll-dice(10000)</a:t>
            </a:r>
            <a:r>
              <a:rPr lang="en-US" sz="2200" dirty="0">
                <a:latin typeface="Arial" charset="0"/>
                <a:ea typeface="Arial" charset="0"/>
                <a:cs typeface="Arial" charset="0"/>
              </a:rPr>
              <a:t> </a:t>
            </a:r>
            <a:r>
              <a:rPr lang="en-US" sz="2200" dirty="0" smtClean="0">
                <a:latin typeface="Arial" charset="0"/>
                <a:ea typeface="Arial" charset="0"/>
                <a:cs typeface="Arial" charset="0"/>
              </a:rPr>
              <a:t>to define a list of 10,000 sample rolls. </a:t>
            </a:r>
          </a:p>
          <a:p>
            <a:pPr marL="342900" indent="-342900" eaLnBrk="1" hangingPunct="1">
              <a:spcAft>
                <a:spcPts val="1800"/>
              </a:spcAft>
              <a:buClr>
                <a:srgbClr val="4C4C4C"/>
              </a:buClr>
              <a:buSzTx/>
            </a:pPr>
            <a:r>
              <a:rPr lang="en-US" sz="2200" dirty="0" smtClean="0">
                <a:latin typeface="Arial" charset="0"/>
                <a:ea typeface="Arial" charset="0"/>
                <a:cs typeface="Arial" charset="0"/>
              </a:rPr>
              <a:t>What are the mean, median and mode of this list?</a:t>
            </a:r>
          </a:p>
          <a:p>
            <a:pPr marL="342900" indent="-342900" eaLnBrk="1" hangingPunct="1">
              <a:spcAft>
                <a:spcPts val="1800"/>
              </a:spcAft>
              <a:buClr>
                <a:srgbClr val="4C4C4C"/>
              </a:buClr>
              <a:buSzTx/>
            </a:pPr>
            <a:r>
              <a:rPr lang="en-US" sz="2200" dirty="0" smtClean="0">
                <a:latin typeface="Arial" charset="0"/>
                <a:ea typeface="Arial" charset="0"/>
                <a:cs typeface="Arial" charset="0"/>
              </a:rPr>
              <a:t>7 is certainly the </a:t>
            </a:r>
            <a:r>
              <a:rPr lang="en-US" sz="2200" i="1" dirty="0" smtClean="0">
                <a:latin typeface="Arial" charset="0"/>
                <a:ea typeface="Arial" charset="0"/>
                <a:cs typeface="Arial" charset="0"/>
              </a:rPr>
              <a:t>best </a:t>
            </a:r>
            <a:r>
              <a:rPr lang="en-US" sz="2200" dirty="0" smtClean="0">
                <a:latin typeface="Arial" charset="0"/>
                <a:ea typeface="Arial" charset="0"/>
                <a:cs typeface="Arial" charset="0"/>
              </a:rPr>
              <a:t>number, but is it “lucky”? </a:t>
            </a:r>
          </a:p>
          <a:p>
            <a:pPr marL="342900" indent="-342900" eaLnBrk="1" hangingPunct="1">
              <a:spcAft>
                <a:spcPts val="1800"/>
              </a:spcAft>
              <a:buClr>
                <a:srgbClr val="4C4C4C"/>
              </a:buClr>
              <a:buSzTx/>
            </a:pPr>
            <a:r>
              <a:rPr lang="en-US" sz="2200" dirty="0" smtClean="0">
                <a:latin typeface="Arial" charset="0"/>
                <a:ea typeface="Arial" charset="0"/>
                <a:cs typeface="Arial" charset="0"/>
              </a:rPr>
              <a:t>Will it come up at least 50% of the time, or are we </a:t>
            </a:r>
            <a:r>
              <a:rPr lang="en-US" sz="2200" i="1" dirty="0" smtClean="0">
                <a:latin typeface="Arial" charset="0"/>
                <a:ea typeface="Arial" charset="0"/>
                <a:cs typeface="Arial" charset="0"/>
              </a:rPr>
              <a:t>still </a:t>
            </a:r>
            <a:r>
              <a:rPr lang="en-US" sz="2200" dirty="0" smtClean="0">
                <a:latin typeface="Arial" charset="0"/>
                <a:ea typeface="Arial" charset="0"/>
                <a:cs typeface="Arial" charset="0"/>
              </a:rPr>
              <a:t>more </a:t>
            </a:r>
            <a:r>
              <a:rPr lang="en-US" sz="2200" dirty="0" smtClean="0">
                <a:latin typeface="Arial" charset="0"/>
                <a:ea typeface="Arial" charset="0"/>
                <a:cs typeface="Arial" charset="0"/>
              </a:rPr>
              <a:t>likely to </a:t>
            </a:r>
            <a:r>
              <a:rPr lang="en-US" sz="2200" dirty="0" smtClean="0">
                <a:latin typeface="Arial" charset="0"/>
                <a:ea typeface="Arial" charset="0"/>
                <a:cs typeface="Arial" charset="0"/>
              </a:rPr>
              <a:t>with that </a:t>
            </a:r>
            <a:r>
              <a:rPr lang="en-US" sz="2200" dirty="0" smtClean="0">
                <a:latin typeface="Arial" charset="0"/>
                <a:ea typeface="Arial" charset="0"/>
                <a:cs typeface="Arial" charset="0"/>
              </a:rPr>
              <a:t>number?</a:t>
            </a:r>
          </a:p>
          <a:p>
            <a:pPr marL="342900" indent="-342900" eaLnBrk="1" hangingPunct="1">
              <a:spcAft>
                <a:spcPts val="1800"/>
              </a:spcAft>
              <a:buClr>
                <a:srgbClr val="4C4C4C"/>
              </a:buClr>
              <a:buSzTx/>
            </a:pPr>
            <a:r>
              <a:rPr lang="en-US" sz="2200" dirty="0" smtClean="0">
                <a:latin typeface="Arial" charset="0"/>
                <a:ea typeface="Arial" charset="0"/>
                <a:cs typeface="Arial" charset="0"/>
              </a:rPr>
              <a:t>We need something like a frequency-bar chart</a:t>
            </a:r>
            <a:r>
              <a:rPr lang="mr-IN" sz="2200" dirty="0" smtClean="0">
                <a:latin typeface="Arial" charset="0"/>
                <a:ea typeface="Arial" charset="0"/>
                <a:cs typeface="Arial" charset="0"/>
              </a:rPr>
              <a:t>…</a:t>
            </a:r>
            <a:endParaRPr lang="en-US" sz="2400" dirty="0"/>
          </a:p>
          <a:p>
            <a:r>
              <a:rPr lang="en-US" sz="2000" dirty="0">
                <a:latin typeface="Courier New" charset="0"/>
                <a:ea typeface="Courier New" charset="0"/>
                <a:cs typeface="Courier New" charset="0"/>
              </a:rPr>
              <a:t>dice-histogram-series = histogram(roll-dice(10000), 11</a:t>
            </a:r>
            <a:r>
              <a:rPr lang="en-US" sz="2000" dirty="0" smtClean="0">
                <a:latin typeface="Courier New" charset="0"/>
                <a:ea typeface="Courier New" charset="0"/>
                <a:cs typeface="Courier New" charset="0"/>
              </a:rPr>
              <a:t>)</a:t>
            </a:r>
          </a:p>
          <a:p>
            <a:r>
              <a:rPr lang="en-US" sz="2000" dirty="0" smtClean="0">
                <a:latin typeface="Courier New" charset="0"/>
                <a:ea typeface="Courier New" charset="0"/>
                <a:cs typeface="Courier New" charset="0"/>
              </a:rPr>
              <a:t>dice-histogram-plot </a:t>
            </a:r>
            <a:r>
              <a:rPr lang="en-US" sz="2000" dirty="0">
                <a:latin typeface="Courier New" charset="0"/>
                <a:ea typeface="Courier New" charset="0"/>
                <a:cs typeface="Courier New" charset="0"/>
              </a:rPr>
              <a:t>= plot(dice-histogram-series)</a:t>
            </a:r>
          </a:p>
          <a:p>
            <a:pPr marL="342900" indent="-342900" eaLnBrk="1" hangingPunct="1">
              <a:spcAft>
                <a:spcPts val="1800"/>
              </a:spcAft>
              <a:buClr>
                <a:srgbClr val="4C4C4C"/>
              </a:buClr>
              <a:buSzTx/>
            </a:pPr>
            <a:endParaRPr lang="en-US" sz="2200" dirty="0" smtClean="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86689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Bins and Spread</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600200"/>
            <a:ext cx="8839200" cy="474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lvl="1" indent="-342900" eaLnBrk="1" hangingPunct="1">
              <a:spcAft>
                <a:spcPts val="1800"/>
              </a:spcAft>
              <a:buClr>
                <a:srgbClr val="4C4C4C"/>
              </a:buClr>
              <a:buSzTx/>
            </a:pPr>
            <a:r>
              <a:rPr lang="en-US" sz="2200" dirty="0" smtClean="0">
                <a:latin typeface="Arial" charset="0"/>
                <a:ea typeface="Arial" charset="0"/>
                <a:cs typeface="Arial" charset="0"/>
              </a:rPr>
              <a:t>What does the second argument to </a:t>
            </a:r>
            <a:r>
              <a:rPr lang="en-US" sz="2200" dirty="0" smtClean="0">
                <a:latin typeface="Courier New" charset="0"/>
                <a:ea typeface="Courier New" charset="0"/>
                <a:cs typeface="Courier New" charset="0"/>
              </a:rPr>
              <a:t>histogram</a:t>
            </a:r>
            <a:r>
              <a:rPr lang="en-US" sz="2200" dirty="0" smtClean="0">
                <a:latin typeface="Arial" charset="0"/>
                <a:ea typeface="Arial" charset="0"/>
                <a:cs typeface="Arial" charset="0"/>
              </a:rPr>
              <a:t> mean?</a:t>
            </a:r>
          </a:p>
          <a:p>
            <a:pPr marL="342900" indent="-342900" eaLnBrk="1" hangingPunct="1">
              <a:spcAft>
                <a:spcPts val="1800"/>
              </a:spcAft>
              <a:buClr>
                <a:srgbClr val="4C4C4C"/>
              </a:buClr>
              <a:buSzTx/>
            </a:pPr>
            <a:r>
              <a:rPr lang="en-US" sz="2200" dirty="0" smtClean="0">
                <a:latin typeface="Arial" charset="0"/>
                <a:ea typeface="Arial" charset="0"/>
                <a:cs typeface="Arial" charset="0"/>
              </a:rPr>
              <a:t>What if there were only 2 bins? 40?</a:t>
            </a:r>
          </a:p>
          <a:p>
            <a:pPr marL="342900" indent="-342900" eaLnBrk="1" hangingPunct="1">
              <a:spcAft>
                <a:spcPts val="1800"/>
              </a:spcAft>
              <a:buClr>
                <a:srgbClr val="4C4C4C"/>
              </a:buClr>
              <a:buSzTx/>
            </a:pPr>
            <a:r>
              <a:rPr lang="en-US" sz="2200" dirty="0" smtClean="0">
                <a:latin typeface="Arial" charset="0"/>
                <a:ea typeface="Arial" charset="0"/>
                <a:cs typeface="Arial" charset="0"/>
              </a:rPr>
              <a:t>Why is 11 ideal?</a:t>
            </a:r>
          </a:p>
          <a:p>
            <a:pPr marL="1085850" lvl="1" indent="-342900" eaLnBrk="1" hangingPunct="1">
              <a:spcAft>
                <a:spcPts val="1800"/>
              </a:spcAft>
              <a:buClr>
                <a:srgbClr val="4C4C4C"/>
              </a:buClr>
              <a:buSzTx/>
            </a:pPr>
            <a:r>
              <a:rPr lang="en-US" sz="1800" dirty="0" smtClean="0">
                <a:latin typeface="Arial" charset="0"/>
                <a:ea typeface="Arial" charset="0"/>
                <a:cs typeface="Arial" charset="0"/>
              </a:rPr>
              <a:t>It accurately covers all possible rolls (it’s “big enough”)</a:t>
            </a:r>
          </a:p>
          <a:p>
            <a:pPr marL="1085850" lvl="1" indent="-342900" eaLnBrk="1" hangingPunct="1">
              <a:spcAft>
                <a:spcPts val="1800"/>
              </a:spcAft>
              <a:buClr>
                <a:srgbClr val="4C4C4C"/>
              </a:buClr>
              <a:buSzTx/>
            </a:pPr>
            <a:r>
              <a:rPr lang="en-US" sz="1800" dirty="0" smtClean="0">
                <a:latin typeface="Arial" charset="0"/>
                <a:ea typeface="Arial" charset="0"/>
                <a:cs typeface="Arial" charset="0"/>
              </a:rPr>
              <a:t>There are no relevant values left out (it’s “small enough”)</a:t>
            </a:r>
          </a:p>
          <a:p>
            <a:pPr marL="342900" indent="-342900" eaLnBrk="1" hangingPunct="1">
              <a:spcAft>
                <a:spcPts val="1800"/>
              </a:spcAft>
              <a:buClr>
                <a:srgbClr val="4C4C4C"/>
              </a:buClr>
              <a:buSzTx/>
            </a:pPr>
            <a:r>
              <a:rPr lang="en-US" sz="2200" dirty="0" smtClean="0">
                <a:latin typeface="Arial" charset="0"/>
                <a:ea typeface="Arial" charset="0"/>
                <a:cs typeface="Arial" charset="0"/>
              </a:rPr>
              <a:t>Turn to Page 18</a:t>
            </a:r>
            <a:r>
              <a:rPr lang="mr-IN" sz="2200" dirty="0" smtClean="0">
                <a:latin typeface="Arial" charset="0"/>
                <a:ea typeface="Arial" charset="0"/>
                <a:cs typeface="Arial" charset="0"/>
              </a:rPr>
              <a:t>…</a:t>
            </a:r>
            <a:endParaRPr lang="en-US" sz="2200" dirty="0" smtClean="0">
              <a:latin typeface="Arial" charset="0"/>
              <a:ea typeface="Arial" charset="0"/>
              <a:cs typeface="Arial" charset="0"/>
            </a:endParaRPr>
          </a:p>
          <a:p>
            <a:pPr marL="342900" indent="-342900" eaLnBrk="1" hangingPunct="1">
              <a:spcAft>
                <a:spcPts val="1800"/>
              </a:spcAft>
              <a:buClr>
                <a:srgbClr val="4C4C4C"/>
              </a:buClr>
              <a:buSzTx/>
            </a:pPr>
            <a:r>
              <a:rPr lang="en-US" sz="2200" dirty="0" smtClean="0">
                <a:latin typeface="Arial" charset="0"/>
                <a:ea typeface="Arial" charset="0"/>
                <a:cs typeface="Arial" charset="0"/>
              </a:rPr>
              <a:t>Create a histogram for the </a:t>
            </a:r>
            <a:r>
              <a:rPr lang="en-US" sz="2200" dirty="0" smtClean="0">
                <a:latin typeface="Courier New" charset="0"/>
                <a:ea typeface="Courier New" charset="0"/>
                <a:cs typeface="Courier New" charset="0"/>
              </a:rPr>
              <a:t>calories</a:t>
            </a:r>
            <a:r>
              <a:rPr lang="en-US" sz="2200" dirty="0" smtClean="0">
                <a:latin typeface="Arial" charset="0"/>
                <a:ea typeface="Arial" charset="0"/>
                <a:cs typeface="Arial" charset="0"/>
              </a:rPr>
              <a:t> column in </a:t>
            </a:r>
            <a:r>
              <a:rPr lang="en-US" sz="2200" dirty="0" smtClean="0">
                <a:latin typeface="Courier New" charset="0"/>
                <a:ea typeface="Courier New" charset="0"/>
                <a:cs typeface="Courier New" charset="0"/>
              </a:rPr>
              <a:t>nutrition</a:t>
            </a:r>
          </a:p>
          <a:p>
            <a:pPr marL="342900" indent="-342900" eaLnBrk="1" hangingPunct="1">
              <a:spcAft>
                <a:spcPts val="1800"/>
              </a:spcAft>
              <a:buClr>
                <a:srgbClr val="4C4C4C"/>
              </a:buClr>
              <a:buSzTx/>
            </a:pPr>
            <a:r>
              <a:rPr lang="en-US" sz="2200" dirty="0">
                <a:latin typeface="Arial" charset="0"/>
                <a:ea typeface="Arial" charset="0"/>
                <a:cs typeface="Arial" charset="0"/>
              </a:rPr>
              <a:t>Create a histogram for the </a:t>
            </a:r>
            <a:r>
              <a:rPr lang="en-US" sz="2200" dirty="0" err="1" smtClean="0">
                <a:latin typeface="Courier New" charset="0"/>
                <a:ea typeface="Courier New" charset="0"/>
                <a:cs typeface="Courier New" charset="0"/>
              </a:rPr>
              <a:t>gdp</a:t>
            </a:r>
            <a:r>
              <a:rPr lang="en-US" sz="2200" dirty="0" smtClean="0">
                <a:latin typeface="Arial" charset="0"/>
                <a:ea typeface="Arial" charset="0"/>
                <a:cs typeface="Arial" charset="0"/>
              </a:rPr>
              <a:t> column </a:t>
            </a:r>
            <a:r>
              <a:rPr lang="en-US" sz="2200" dirty="0">
                <a:latin typeface="Arial" charset="0"/>
                <a:ea typeface="Arial" charset="0"/>
                <a:cs typeface="Arial" charset="0"/>
              </a:rPr>
              <a:t>in </a:t>
            </a:r>
            <a:r>
              <a:rPr lang="en-US" sz="2200" dirty="0" smtClean="0">
                <a:latin typeface="Courier New" charset="0"/>
                <a:ea typeface="Courier New" charset="0"/>
                <a:cs typeface="Courier New" charset="0"/>
              </a:rPr>
              <a:t>countries</a:t>
            </a:r>
            <a:endParaRPr lang="en-US" sz="2200" dirty="0">
              <a:latin typeface="Courier New" charset="0"/>
              <a:ea typeface="Courier New" charset="0"/>
              <a:cs typeface="Courier New" charset="0"/>
            </a:endParaRPr>
          </a:p>
        </p:txBody>
      </p:sp>
      <p:pic>
        <p:nvPicPr>
          <p:cNvPr id="5" name="Picture 4"/>
          <p:cNvPicPr>
            <a:picLocks noChangeAspect="1"/>
          </p:cNvPicPr>
          <p:nvPr/>
        </p:nvPicPr>
        <p:blipFill>
          <a:blip r:embed="rId3"/>
          <a:stretch>
            <a:fillRect/>
          </a:stretch>
        </p:blipFill>
        <p:spPr>
          <a:xfrm>
            <a:off x="6096000" y="2057400"/>
            <a:ext cx="2842694" cy="1828800"/>
          </a:xfrm>
          <a:prstGeom prst="rect">
            <a:avLst/>
          </a:prstGeom>
        </p:spPr>
      </p:pic>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576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Back to Our Question</a:t>
            </a:r>
            <a:r>
              <a:rPr lang="mr-IN" dirty="0" smtClean="0"/>
              <a:t>…</a:t>
            </a:r>
            <a:endParaRPr lang="en-US" dirty="0"/>
          </a:p>
        </p:txBody>
      </p:sp>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
        <p:nvSpPr>
          <p:cNvPr id="7" name="Rectangle 6"/>
          <p:cNvSpPr>
            <a:spLocks noChangeArrowheads="1"/>
          </p:cNvSpPr>
          <p:nvPr/>
        </p:nvSpPr>
        <p:spPr bwMode="auto">
          <a:xfrm>
            <a:off x="304800" y="1447800"/>
            <a:ext cx="8610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150000"/>
              </a:lnSpc>
              <a:spcAft>
                <a:spcPts val="1800"/>
              </a:spcAft>
              <a:buClr>
                <a:srgbClr val="4C4C4C"/>
              </a:buClr>
              <a:buSzTx/>
              <a:buNone/>
              <a:tabLst/>
            </a:pPr>
            <a:r>
              <a:rPr lang="en-US" altLang="en-US" sz="2000" i="1" dirty="0" smtClean="0">
                <a:latin typeface="Arial" charset="0"/>
                <a:ea typeface="Arial" charset="0"/>
                <a:cs typeface="Arial" charset="0"/>
              </a:rPr>
              <a:t>“</a:t>
            </a:r>
            <a:r>
              <a:rPr lang="en-US" sz="2000" i="1" dirty="0" smtClean="0"/>
              <a:t>A </a:t>
            </a:r>
            <a:r>
              <a:rPr lang="en-US" sz="2000" i="1" dirty="0"/>
              <a:t>stranger invites you to play a game. You start by guessing a number between 2 and 12. The stranger rolls two dice, and add the numbers together. If that sum is the number you guessed, you win the jackpot, but if </a:t>
            </a:r>
            <a:r>
              <a:rPr lang="en-US" sz="2000" i="1" dirty="0"/>
              <a:t> </a:t>
            </a:r>
            <a:r>
              <a:rPr lang="en-US" sz="2000" i="1" dirty="0" smtClean="0"/>
              <a:t>		</a:t>
            </a:r>
            <a:r>
              <a:rPr lang="en-US" sz="2000" i="1" dirty="0" smtClean="0"/>
              <a:t>your </a:t>
            </a:r>
            <a:r>
              <a:rPr lang="en-US" sz="2000" i="1" dirty="0"/>
              <a:t>number is wrong, then you lose your money. What </a:t>
            </a:r>
            <a:r>
              <a:rPr lang="en-US" sz="2000" i="1" dirty="0" smtClean="0"/>
              <a:t>					are </a:t>
            </a:r>
            <a:r>
              <a:rPr lang="en-US" sz="2000" i="1" dirty="0"/>
              <a:t>your odds of </a:t>
            </a:r>
            <a:r>
              <a:rPr lang="en-US" sz="2000" i="1" dirty="0" smtClean="0"/>
              <a:t>winning </a:t>
            </a:r>
            <a:r>
              <a:rPr lang="en-US" sz="2000" i="1" dirty="0"/>
              <a:t>this </a:t>
            </a:r>
            <a:r>
              <a:rPr lang="en-US" sz="2000" i="1" dirty="0" smtClean="0"/>
              <a:t>game</a:t>
            </a:r>
            <a:r>
              <a:rPr lang="en-US" sz="2000" i="1" dirty="0"/>
              <a:t>? Are </a:t>
            </a:r>
            <a:r>
              <a:rPr lang="en-US" sz="2000" i="1" dirty="0" smtClean="0"/>
              <a:t>				they </a:t>
            </a:r>
            <a:r>
              <a:rPr lang="en-US" sz="2000" i="1" dirty="0"/>
              <a:t>good enough that it’s </a:t>
            </a:r>
            <a:r>
              <a:rPr lang="en-US" sz="2000" i="1" dirty="0" smtClean="0"/>
              <a:t>worth </a:t>
            </a:r>
            <a:r>
              <a:rPr lang="en-US" sz="2000" i="1" dirty="0" smtClean="0"/>
              <a:t>playing?</a:t>
            </a:r>
          </a:p>
          <a:p>
            <a:pPr eaLnBrk="1" hangingPunct="1">
              <a:lnSpc>
                <a:spcPct val="150000"/>
              </a:lnSpc>
              <a:spcAft>
                <a:spcPts val="1800"/>
              </a:spcAft>
              <a:buClr>
                <a:srgbClr val="4C4C4C"/>
              </a:buClr>
              <a:buSzTx/>
              <a:buNone/>
              <a:tabLst/>
            </a:pPr>
            <a:endParaRPr lang="en-US" sz="2000" dirty="0" smtClean="0">
              <a:latin typeface="Arial" charset="0"/>
              <a:ea typeface="Arial" charset="0"/>
              <a:cs typeface="Arial" charset="0"/>
            </a:endParaRPr>
          </a:p>
          <a:p>
            <a:pPr marL="342900" indent="-342900" algn="r" eaLnBrk="1" hangingPunct="1">
              <a:lnSpc>
                <a:spcPct val="200000"/>
              </a:lnSpc>
              <a:spcAft>
                <a:spcPts val="1800"/>
              </a:spcAft>
              <a:buClr>
                <a:srgbClr val="4C4C4C"/>
              </a:buClr>
              <a:buSzTx/>
              <a:buFontTx/>
              <a:buChar char="-"/>
            </a:pPr>
            <a:r>
              <a:rPr lang="en-US" sz="2000" dirty="0" smtClean="0">
                <a:latin typeface="Arial" charset="0"/>
                <a:ea typeface="Arial" charset="0"/>
                <a:cs typeface="Arial" charset="0"/>
              </a:rPr>
              <a:t>Write </a:t>
            </a:r>
            <a:r>
              <a:rPr lang="en-US" sz="2000" dirty="0">
                <a:latin typeface="Arial" charset="0"/>
                <a:ea typeface="Arial" charset="0"/>
                <a:cs typeface="Arial" charset="0"/>
              </a:rPr>
              <a:t>your </a:t>
            </a:r>
            <a:r>
              <a:rPr lang="en-US" sz="2000" dirty="0" smtClean="0">
                <a:latin typeface="Arial" charset="0"/>
                <a:ea typeface="Arial" charset="0"/>
                <a:cs typeface="Arial" charset="0"/>
              </a:rPr>
              <a:t>findings on </a:t>
            </a:r>
            <a:r>
              <a:rPr lang="en-US" sz="2000" dirty="0">
                <a:latin typeface="Arial" charset="0"/>
                <a:ea typeface="Arial" charset="0"/>
                <a:cs typeface="Arial" charset="0"/>
              </a:rPr>
              <a:t>Page </a:t>
            </a:r>
            <a:r>
              <a:rPr lang="en-US" sz="2000" dirty="0" smtClean="0">
                <a:latin typeface="Arial" charset="0"/>
                <a:ea typeface="Arial" charset="0"/>
                <a:cs typeface="Arial" charset="0"/>
              </a:rPr>
              <a:t>17</a:t>
            </a:r>
            <a:endParaRPr lang="en-US" sz="2000" dirty="0">
              <a:latin typeface="Arial" charset="0"/>
              <a:ea typeface="Arial" charset="0"/>
              <a:cs typeface="Arial" charset="0"/>
            </a:endParaRPr>
          </a:p>
        </p:txBody>
      </p:sp>
      <p:pic>
        <p:nvPicPr>
          <p:cNvPr id="8" name="Picture 7"/>
          <p:cNvPicPr>
            <a:picLocks noChangeAspect="1"/>
          </p:cNvPicPr>
          <p:nvPr/>
        </p:nvPicPr>
        <p:blipFill>
          <a:blip r:embed="rId2"/>
          <a:stretch>
            <a:fillRect/>
          </a:stretch>
        </p:blipFill>
        <p:spPr>
          <a:xfrm>
            <a:off x="609600" y="3429000"/>
            <a:ext cx="3352800" cy="2156968"/>
          </a:xfrm>
          <a:prstGeom prst="rect">
            <a:avLst/>
          </a:prstGeom>
        </p:spPr>
      </p:pic>
    </p:spTree>
    <p:extLst>
      <p:ext uri="{BB962C8B-B14F-4D97-AF65-F5344CB8AC3E}">
        <p14:creationId xmlns:p14="http://schemas.microsoft.com/office/powerpoint/2010/main" val="450443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More Practice with Histograms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76824"/>
            <a:ext cx="8839200" cy="335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tabLst>
                <a:tab pos="2227263" algn="l"/>
                <a:tab pos="4746625" algn="l"/>
              </a:tabLst>
            </a:pPr>
            <a:r>
              <a:rPr lang="en-US" sz="2200" dirty="0" smtClean="0">
                <a:latin typeface="Arial" charset="0"/>
                <a:ea typeface="Arial" charset="0"/>
                <a:cs typeface="Arial" charset="0"/>
              </a:rPr>
              <a:t>Turn to Page 19</a:t>
            </a:r>
            <a:r>
              <a:rPr lang="mr-IN" sz="2200" dirty="0" smtClean="0">
                <a:latin typeface="Arial" charset="0"/>
                <a:ea typeface="Arial" charset="0"/>
                <a:cs typeface="Arial" charset="0"/>
              </a:rPr>
              <a:t>…</a:t>
            </a:r>
            <a:endParaRPr lang="en-US" sz="2200" dirty="0" smtClean="0">
              <a:latin typeface="Arial" charset="0"/>
              <a:ea typeface="Arial" charset="0"/>
              <a:cs typeface="Arial" charset="0"/>
            </a:endParaRPr>
          </a:p>
          <a:p>
            <a:pPr marL="342900" indent="-342900" eaLnBrk="1" hangingPunct="1">
              <a:spcAft>
                <a:spcPts val="1800"/>
              </a:spcAft>
              <a:buClr>
                <a:srgbClr val="4C4C4C"/>
              </a:buClr>
              <a:buSzTx/>
              <a:tabLst>
                <a:tab pos="2227263" algn="l"/>
                <a:tab pos="4746625" algn="l"/>
              </a:tabLst>
            </a:pPr>
            <a:r>
              <a:rPr lang="en-US" sz="2200" dirty="0"/>
              <a:t>You want to rent a shuttle bus to take people from the airport to an event. You know what time everyone’s fight lands, and they all arrive between 8am and 8pm. What would be a good bin-size to determine how many busses you’ll need</a:t>
            </a:r>
            <a:r>
              <a:rPr lang="en-US" sz="2200" dirty="0" smtClean="0"/>
              <a:t>?</a:t>
            </a:r>
            <a:endParaRPr lang="en-US" sz="2200" dirty="0"/>
          </a:p>
          <a:p>
            <a:pPr marL="342900" indent="-342900" eaLnBrk="1" hangingPunct="1">
              <a:spcAft>
                <a:spcPts val="1800"/>
              </a:spcAft>
              <a:buClr>
                <a:srgbClr val="4C4C4C"/>
              </a:buClr>
              <a:buSzTx/>
              <a:tabLst>
                <a:tab pos="2227263" algn="l"/>
                <a:tab pos="4746625" algn="l"/>
              </a:tabLst>
            </a:pPr>
            <a:r>
              <a:rPr lang="en-US" sz="2200" dirty="0" smtClean="0"/>
              <a:t>Open your Final Project files (code and report)</a:t>
            </a:r>
          </a:p>
          <a:p>
            <a:pPr marL="342900" indent="-342900" eaLnBrk="1" hangingPunct="1">
              <a:spcAft>
                <a:spcPts val="1800"/>
              </a:spcAft>
              <a:buClr>
                <a:srgbClr val="4C4C4C"/>
              </a:buClr>
              <a:buSzTx/>
              <a:tabLst>
                <a:tab pos="2227263" algn="l"/>
                <a:tab pos="4746625" algn="l"/>
              </a:tabLst>
            </a:pPr>
            <a:r>
              <a:rPr lang="en-US" sz="2200" dirty="0"/>
              <a:t>A</a:t>
            </a:r>
            <a:r>
              <a:rPr lang="en-US" sz="2200" dirty="0" smtClean="0"/>
              <a:t>nswer Question 7</a:t>
            </a:r>
            <a:endParaRPr lang="en-US" sz="2200" dirty="0"/>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83281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6</a:t>
            </a:r>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 Now</a:t>
            </a:r>
            <a:endParaRPr lang="en-US" dirty="0"/>
          </a:p>
        </p:txBody>
      </p:sp>
      <p:sp>
        <p:nvSpPr>
          <p:cNvPr id="4" name="Rectangle 3"/>
          <p:cNvSpPr>
            <a:spLocks noChangeArrowheads="1"/>
          </p:cNvSpPr>
          <p:nvPr/>
        </p:nvSpPr>
        <p:spPr bwMode="auto">
          <a:xfrm>
            <a:off x="533400" y="2331690"/>
            <a:ext cx="8455025" cy="335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spcAft>
                <a:spcPts val="1800"/>
              </a:spcAft>
              <a:buClr>
                <a:srgbClr val="4C4C4C"/>
              </a:buClr>
              <a:buSzTx/>
              <a:buNone/>
            </a:pPr>
            <a:r>
              <a:rPr lang="en-US" altLang="en-US" sz="3600" i="1" dirty="0" smtClean="0">
                <a:latin typeface="Arial" charset="0"/>
                <a:ea typeface="Arial" charset="0"/>
                <a:cs typeface="Arial" charset="0"/>
              </a:rPr>
              <a:t>“</a:t>
            </a:r>
            <a:r>
              <a:rPr lang="en-US" sz="3600" i="1" dirty="0"/>
              <a:t>Are </a:t>
            </a:r>
            <a:r>
              <a:rPr lang="en-US" sz="3600" i="1" dirty="0" smtClean="0"/>
              <a:t>expensive </a:t>
            </a:r>
            <a:r>
              <a:rPr lang="en-US" sz="3600" i="1" dirty="0"/>
              <a:t>restaurants </a:t>
            </a:r>
            <a:endParaRPr lang="en-US" sz="3600" i="1" dirty="0" smtClean="0"/>
          </a:p>
          <a:p>
            <a:pPr eaLnBrk="1" hangingPunct="1">
              <a:spcAft>
                <a:spcPts val="1800"/>
              </a:spcAft>
              <a:buClr>
                <a:srgbClr val="4C4C4C"/>
              </a:buClr>
              <a:buSzTx/>
              <a:buNone/>
            </a:pPr>
            <a:r>
              <a:rPr lang="en-US" sz="3600" i="1" dirty="0" smtClean="0"/>
              <a:t>generally </a:t>
            </a:r>
            <a:r>
              <a:rPr lang="en-US" sz="3600" i="1" dirty="0"/>
              <a:t>better than cheaper ones</a:t>
            </a:r>
            <a:r>
              <a:rPr lang="en-US" sz="3600" i="1" dirty="0" smtClean="0"/>
              <a:t>?</a:t>
            </a:r>
            <a:r>
              <a:rPr lang="en-US" altLang="en-US" sz="3600" i="1" dirty="0" smtClean="0">
                <a:latin typeface="Arial" charset="0"/>
                <a:ea typeface="Arial" charset="0"/>
                <a:cs typeface="Arial" charset="0"/>
              </a:rPr>
              <a:t>”</a:t>
            </a:r>
            <a:endParaRPr lang="en-US" sz="3600" i="1" dirty="0" smtClean="0">
              <a:latin typeface="Arial" charset="0"/>
              <a:ea typeface="Arial" charset="0"/>
              <a:cs typeface="Arial" charset="0"/>
            </a:endParaRPr>
          </a:p>
          <a:p>
            <a:pP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hypothesis on </a:t>
            </a:r>
            <a:r>
              <a:rPr lang="en-US" sz="2000" dirty="0">
                <a:latin typeface="Arial" charset="0"/>
                <a:ea typeface="Arial" charset="0"/>
                <a:cs typeface="Arial" charset="0"/>
              </a:rPr>
              <a:t>Page </a:t>
            </a:r>
            <a:r>
              <a:rPr lang="en-US" sz="2000" dirty="0" smtClean="0">
                <a:latin typeface="Arial" charset="0"/>
                <a:ea typeface="Arial" charset="0"/>
                <a:cs typeface="Arial" charset="0"/>
              </a:rPr>
              <a:t>20</a:t>
            </a:r>
            <a:endParaRPr lang="en-US" sz="2000" dirty="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pic>
        <p:nvPicPr>
          <p:cNvPr id="5" name="Picture 4"/>
          <p:cNvPicPr>
            <a:picLocks noChangeAspect="1"/>
          </p:cNvPicPr>
          <p:nvPr/>
        </p:nvPicPr>
        <p:blipFill>
          <a:blip r:embed="rId2"/>
          <a:stretch>
            <a:fillRect/>
          </a:stretch>
        </p:blipFill>
        <p:spPr>
          <a:xfrm>
            <a:off x="6245225" y="1295400"/>
            <a:ext cx="2743200" cy="1828800"/>
          </a:xfrm>
          <a:prstGeom prst="rect">
            <a:avLst/>
          </a:prstGeom>
        </p:spPr>
      </p:pic>
    </p:spTree>
    <p:extLst>
      <p:ext uri="{BB962C8B-B14F-4D97-AF65-F5344CB8AC3E}">
        <p14:creationId xmlns:p14="http://schemas.microsoft.com/office/powerpoint/2010/main" val="20858753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Dataset: </a:t>
            </a:r>
            <a:r>
              <a:rPr lang="en-US" dirty="0" smtClean="0">
                <a:latin typeface="Courier New" charset="0"/>
                <a:ea typeface="Courier New" charset="0"/>
                <a:cs typeface="Courier New" charset="0"/>
              </a:rPr>
              <a:t>restaurants</a:t>
            </a:r>
            <a:endParaRPr lang="en-US" dirty="0">
              <a:latin typeface="Courier New" charset="0"/>
              <a:ea typeface="Courier New" charset="0"/>
              <a:cs typeface="Courier New"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9119696"/>
              </p:ext>
            </p:extLst>
          </p:nvPr>
        </p:nvGraphicFramePr>
        <p:xfrm>
          <a:off x="304800" y="1676400"/>
          <a:ext cx="8686800" cy="3764280"/>
        </p:xfrm>
        <a:graphic>
          <a:graphicData uri="http://schemas.openxmlformats.org/drawingml/2006/table">
            <a:tbl>
              <a:tblPr firstRow="1" bandRow="1">
                <a:tableStyleId>{5C22544A-7EE6-4342-B048-85BDC9FD1C3A}</a:tableStyleId>
              </a:tblPr>
              <a:tblGrid>
                <a:gridCol w="2895600"/>
                <a:gridCol w="2895600"/>
                <a:gridCol w="2895600"/>
              </a:tblGrid>
              <a:tr h="370840">
                <a:tc>
                  <a:txBody>
                    <a:bodyPr/>
                    <a:lstStyle/>
                    <a:p>
                      <a:pPr algn="l"/>
                      <a:r>
                        <a:rPr lang="en-US" sz="2200" b="0" dirty="0">
                          <a:effectLst/>
                        </a:rPr>
                        <a:t>name</a:t>
                      </a:r>
                    </a:p>
                  </a:txBody>
                  <a:tcPr marL="0" marR="0" anchor="ctr"/>
                </a:tc>
                <a:tc>
                  <a:txBody>
                    <a:bodyPr/>
                    <a:lstStyle/>
                    <a:p>
                      <a:pPr algn="ctr"/>
                      <a:r>
                        <a:rPr lang="en-US" sz="2200" b="0">
                          <a:effectLst/>
                        </a:rPr>
                        <a:t>price</a:t>
                      </a:r>
                    </a:p>
                  </a:txBody>
                  <a:tcPr marL="0" marR="0" anchor="ctr"/>
                </a:tc>
                <a:tc>
                  <a:txBody>
                    <a:bodyPr/>
                    <a:lstStyle/>
                    <a:p>
                      <a:pPr algn="ctr"/>
                      <a:r>
                        <a:rPr lang="en-US" sz="2200" b="0" dirty="0">
                          <a:effectLst/>
                        </a:rPr>
                        <a:t>rating</a:t>
                      </a:r>
                    </a:p>
                  </a:txBody>
                  <a:tcPr marL="0" marR="0" anchor="ctr"/>
                </a:tc>
              </a:tr>
              <a:tr h="370840">
                <a:tc>
                  <a:txBody>
                    <a:bodyPr/>
                    <a:lstStyle/>
                    <a:p>
                      <a:pPr algn="l"/>
                      <a:r>
                        <a:rPr lang="en-US" dirty="0">
                          <a:effectLst/>
                        </a:rPr>
                        <a:t>"Family Diner"</a:t>
                      </a:r>
                    </a:p>
                  </a:txBody>
                  <a:tcPr marL="0" marR="0" anchor="ctr"/>
                </a:tc>
                <a:tc>
                  <a:txBody>
                    <a:bodyPr/>
                    <a:lstStyle/>
                    <a:p>
                      <a:pPr algn="ctr"/>
                      <a:r>
                        <a:rPr lang="hr-HR">
                          <a:effectLst/>
                        </a:rPr>
                        <a:t>13.21</a:t>
                      </a:r>
                    </a:p>
                  </a:txBody>
                  <a:tcPr marL="0" marR="0" anchor="ctr"/>
                </a:tc>
                <a:tc>
                  <a:txBody>
                    <a:bodyPr/>
                    <a:lstStyle/>
                    <a:p>
                      <a:pPr algn="ctr"/>
                      <a:r>
                        <a:rPr lang="hr-HR">
                          <a:effectLst/>
                        </a:rPr>
                        <a:t>4.5</a:t>
                      </a:r>
                    </a:p>
                  </a:txBody>
                  <a:tcPr marL="0" marR="0" anchor="ctr"/>
                </a:tc>
              </a:tr>
              <a:tr h="370840">
                <a:tc>
                  <a:txBody>
                    <a:bodyPr/>
                    <a:lstStyle/>
                    <a:p>
                      <a:pPr algn="l"/>
                      <a:r>
                        <a:rPr lang="en-US">
                          <a:effectLst/>
                        </a:rPr>
                        <a:t>"Geoff’s Sandwiches"</a:t>
                      </a:r>
                    </a:p>
                  </a:txBody>
                  <a:tcPr marL="0" marR="0" anchor="ctr"/>
                </a:tc>
                <a:tc>
                  <a:txBody>
                    <a:bodyPr/>
                    <a:lstStyle/>
                    <a:p>
                      <a:pPr algn="ctr"/>
                      <a:r>
                        <a:rPr lang="hr-HR">
                          <a:effectLst/>
                        </a:rPr>
                        <a:t>10.23</a:t>
                      </a:r>
                    </a:p>
                  </a:txBody>
                  <a:tcPr marL="0" marR="0" anchor="ctr"/>
                </a:tc>
                <a:tc>
                  <a:txBody>
                    <a:bodyPr/>
                    <a:lstStyle/>
                    <a:p>
                      <a:pPr algn="ctr"/>
                      <a:r>
                        <a:rPr lang="hr-HR">
                          <a:effectLst/>
                        </a:rPr>
                        <a:t>4.1</a:t>
                      </a:r>
                    </a:p>
                  </a:txBody>
                  <a:tcPr marL="0" marR="0" anchor="ctr"/>
                </a:tc>
              </a:tr>
              <a:tr h="370840">
                <a:tc>
                  <a:txBody>
                    <a:bodyPr/>
                    <a:lstStyle/>
                    <a:p>
                      <a:pPr algn="l"/>
                      <a:r>
                        <a:rPr lang="en-US">
                          <a:effectLst/>
                        </a:rPr>
                        <a:t>"Best Burger"</a:t>
                      </a:r>
                    </a:p>
                  </a:txBody>
                  <a:tcPr marL="0" marR="0" anchor="ctr"/>
                </a:tc>
                <a:tc>
                  <a:txBody>
                    <a:bodyPr/>
                    <a:lstStyle/>
                    <a:p>
                      <a:pPr algn="ctr"/>
                      <a:r>
                        <a:rPr lang="hr-HR">
                          <a:effectLst/>
                        </a:rPr>
                        <a:t>6.52</a:t>
                      </a:r>
                    </a:p>
                  </a:txBody>
                  <a:tcPr marL="0" marR="0" anchor="ctr"/>
                </a:tc>
                <a:tc>
                  <a:txBody>
                    <a:bodyPr/>
                    <a:lstStyle/>
                    <a:p>
                      <a:pPr algn="ctr"/>
                      <a:r>
                        <a:rPr lang="hr-HR">
                          <a:effectLst/>
                        </a:rPr>
                        <a:t>2.9</a:t>
                      </a:r>
                    </a:p>
                  </a:txBody>
                  <a:tcPr marL="0" marR="0" anchor="ctr"/>
                </a:tc>
              </a:tr>
              <a:tr h="370840">
                <a:tc>
                  <a:txBody>
                    <a:bodyPr/>
                    <a:lstStyle/>
                    <a:p>
                      <a:pPr algn="l"/>
                      <a:r>
                        <a:rPr lang="en-US">
                          <a:effectLst/>
                        </a:rPr>
                        <a:t>"Riverside Grille"</a:t>
                      </a:r>
                    </a:p>
                  </a:txBody>
                  <a:tcPr marL="0" marR="0" anchor="ctr"/>
                </a:tc>
                <a:tc>
                  <a:txBody>
                    <a:bodyPr/>
                    <a:lstStyle/>
                    <a:p>
                      <a:pPr algn="ctr"/>
                      <a:r>
                        <a:rPr lang="hr-HR">
                          <a:effectLst/>
                        </a:rPr>
                        <a:t>19.56</a:t>
                      </a:r>
                    </a:p>
                  </a:txBody>
                  <a:tcPr marL="0" marR="0" anchor="ctr"/>
                </a:tc>
                <a:tc>
                  <a:txBody>
                    <a:bodyPr/>
                    <a:lstStyle/>
                    <a:p>
                      <a:pPr algn="ctr"/>
                      <a:r>
                        <a:rPr lang="hr-HR">
                          <a:effectLst/>
                        </a:rPr>
                        <a:t>4.9</a:t>
                      </a:r>
                    </a:p>
                  </a:txBody>
                  <a:tcPr marL="0" marR="0" anchor="ctr"/>
                </a:tc>
              </a:tr>
              <a:tr h="370840">
                <a:tc>
                  <a:txBody>
                    <a:bodyPr/>
                    <a:lstStyle/>
                    <a:p>
                      <a:pPr algn="l"/>
                      <a:r>
                        <a:rPr lang="en-US">
                          <a:effectLst/>
                        </a:rPr>
                        <a:t>"Jackie’s BBQ"</a:t>
                      </a:r>
                    </a:p>
                  </a:txBody>
                  <a:tcPr marL="0" marR="0" anchor="ctr"/>
                </a:tc>
                <a:tc>
                  <a:txBody>
                    <a:bodyPr/>
                    <a:lstStyle/>
                    <a:p>
                      <a:pPr algn="ctr"/>
                      <a:r>
                        <a:rPr lang="nb-NO">
                          <a:effectLst/>
                        </a:rPr>
                        <a:t>5.57</a:t>
                      </a:r>
                    </a:p>
                  </a:txBody>
                  <a:tcPr marL="0" marR="0" anchor="ctr"/>
                </a:tc>
                <a:tc>
                  <a:txBody>
                    <a:bodyPr/>
                    <a:lstStyle/>
                    <a:p>
                      <a:pPr algn="ctr"/>
                      <a:r>
                        <a:rPr lang="hr-HR">
                          <a:effectLst/>
                        </a:rPr>
                        <a:t>2.3</a:t>
                      </a:r>
                    </a:p>
                  </a:txBody>
                  <a:tcPr marL="0" marR="0" anchor="ctr"/>
                </a:tc>
              </a:tr>
              <a:tr h="370840">
                <a:tc>
                  <a:txBody>
                    <a:bodyPr/>
                    <a:lstStyle/>
                    <a:p>
                      <a:pPr algn="l"/>
                      <a:r>
                        <a:rPr lang="en-US">
                          <a:effectLst/>
                        </a:rPr>
                        <a:t>"La Taqueria"</a:t>
                      </a:r>
                    </a:p>
                  </a:txBody>
                  <a:tcPr marL="0" marR="0" anchor="ctr"/>
                </a:tc>
                <a:tc>
                  <a:txBody>
                    <a:bodyPr/>
                    <a:lstStyle/>
                    <a:p>
                      <a:pPr algn="ctr"/>
                      <a:r>
                        <a:rPr lang="hr-HR">
                          <a:effectLst/>
                        </a:rPr>
                        <a:t>9.72</a:t>
                      </a:r>
                    </a:p>
                  </a:txBody>
                  <a:tcPr marL="0" marR="0" anchor="ctr"/>
                </a:tc>
                <a:tc>
                  <a:txBody>
                    <a:bodyPr/>
                    <a:lstStyle/>
                    <a:p>
                      <a:pPr algn="ctr"/>
                      <a:r>
                        <a:rPr lang="en-US">
                          <a:effectLst/>
                        </a:rPr>
                        <a:t>4</a:t>
                      </a:r>
                    </a:p>
                  </a:txBody>
                  <a:tcPr marL="0" marR="0" anchor="ctr"/>
                </a:tc>
              </a:tr>
              <a:tr h="370840">
                <a:tc>
                  <a:txBody>
                    <a:bodyPr/>
                    <a:lstStyle/>
                    <a:p>
                      <a:pPr algn="l"/>
                      <a:r>
                        <a:rPr lang="en-US">
                          <a:effectLst/>
                        </a:rPr>
                        <a:t>"Bebop Bar"</a:t>
                      </a:r>
                    </a:p>
                  </a:txBody>
                  <a:tcPr marL="0" marR="0" anchor="ctr"/>
                </a:tc>
                <a:tc>
                  <a:txBody>
                    <a:bodyPr/>
                    <a:lstStyle/>
                    <a:p>
                      <a:pPr algn="ctr"/>
                      <a:r>
                        <a:rPr lang="nb-NO">
                          <a:effectLst/>
                        </a:rPr>
                        <a:t>7.2</a:t>
                      </a:r>
                    </a:p>
                  </a:txBody>
                  <a:tcPr marL="0" marR="0" anchor="ctr"/>
                </a:tc>
                <a:tc>
                  <a:txBody>
                    <a:bodyPr/>
                    <a:lstStyle/>
                    <a:p>
                      <a:pPr algn="ctr"/>
                      <a:r>
                        <a:rPr lang="hr-HR">
                          <a:effectLst/>
                        </a:rPr>
                        <a:t>3.3</a:t>
                      </a:r>
                    </a:p>
                  </a:txBody>
                  <a:tcPr marL="0" marR="0" anchor="ctr"/>
                </a:tc>
              </a:tr>
              <a:tr h="370840">
                <a:tc>
                  <a:txBody>
                    <a:bodyPr/>
                    <a:lstStyle/>
                    <a:p>
                      <a:pPr algn="l"/>
                      <a:r>
                        <a:rPr lang="en-US" dirty="0">
                          <a:effectLst/>
                        </a:rPr>
                        <a:t>"Spike’s"</a:t>
                      </a:r>
                    </a:p>
                  </a:txBody>
                  <a:tcPr marL="0" marR="0" anchor="ctr"/>
                </a:tc>
                <a:tc>
                  <a:txBody>
                    <a:bodyPr/>
                    <a:lstStyle/>
                    <a:p>
                      <a:pPr algn="ctr"/>
                      <a:r>
                        <a:rPr lang="hr-HR">
                          <a:effectLst/>
                        </a:rPr>
                        <a:t>6.98</a:t>
                      </a:r>
                    </a:p>
                  </a:txBody>
                  <a:tcPr marL="0" marR="0" anchor="ctr"/>
                </a:tc>
                <a:tc>
                  <a:txBody>
                    <a:bodyPr/>
                    <a:lstStyle/>
                    <a:p>
                      <a:pPr algn="ctr"/>
                      <a:r>
                        <a:rPr lang="hr-HR">
                          <a:effectLst/>
                        </a:rPr>
                        <a:t>3.8</a:t>
                      </a:r>
                    </a:p>
                  </a:txBody>
                  <a:tcPr marL="0" marR="0" anchor="ctr"/>
                </a:tc>
              </a:tr>
              <a:tr h="370840">
                <a:tc>
                  <a:txBody>
                    <a:bodyPr/>
                    <a:lstStyle/>
                    <a:p>
                      <a:pPr algn="l"/>
                      <a:r>
                        <a:rPr lang="en-US" dirty="0">
                          <a:effectLst/>
                        </a:rPr>
                        <a:t>"Fred’s Shake Shack"</a:t>
                      </a:r>
                    </a:p>
                  </a:txBody>
                  <a:tcPr marL="0" marR="0" anchor="ctr"/>
                </a:tc>
                <a:tc>
                  <a:txBody>
                    <a:bodyPr/>
                    <a:lstStyle/>
                    <a:p>
                      <a:pPr algn="ctr"/>
                      <a:r>
                        <a:rPr lang="nb-NO">
                          <a:effectLst/>
                        </a:rPr>
                        <a:t>5.25</a:t>
                      </a:r>
                    </a:p>
                  </a:txBody>
                  <a:tcPr marL="0" marR="0" anchor="ctr"/>
                </a:tc>
                <a:tc>
                  <a:txBody>
                    <a:bodyPr/>
                    <a:lstStyle/>
                    <a:p>
                      <a:pPr algn="ctr"/>
                      <a:r>
                        <a:rPr lang="hr-HR" dirty="0">
                          <a:effectLst/>
                        </a:rPr>
                        <a:t>3.5</a:t>
                      </a:r>
                    </a:p>
                  </a:txBody>
                  <a:tcPr marL="0" marR="0" anchor="ctr"/>
                </a:tc>
              </a:tr>
            </a:tbl>
          </a:graphicData>
        </a:graphic>
      </p:graphicFrame>
      <p:sp>
        <p:nvSpPr>
          <p:cNvPr id="5" name="Rectangle 4"/>
          <p:cNvSpPr/>
          <p:nvPr/>
        </p:nvSpPr>
        <p:spPr>
          <a:xfrm>
            <a:off x="304800" y="5710535"/>
            <a:ext cx="8686800" cy="461665"/>
          </a:xfrm>
          <a:prstGeom prst="rect">
            <a:avLst/>
          </a:prstGeom>
        </p:spPr>
        <p:txBody>
          <a:bodyPr wrap="square">
            <a:spAutoFit/>
          </a:bodyPr>
          <a:lstStyle/>
          <a:p>
            <a:pPr eaLnBrk="1" hangingPunct="1">
              <a:spcAft>
                <a:spcPts val="1800"/>
              </a:spcAft>
              <a:buClr>
                <a:srgbClr val="4C4C4C"/>
              </a:buClr>
              <a:buSzTx/>
            </a:pPr>
            <a:r>
              <a:rPr lang="en-US" dirty="0" smtClean="0">
                <a:solidFill>
                  <a:schemeClr val="bg1"/>
                </a:solidFill>
                <a:ea typeface="Arial" charset="0"/>
                <a:cs typeface="Arial" charset="0"/>
              </a:rPr>
              <a:t>What’s the best-reviewed restaurant? Most expensive?</a:t>
            </a:r>
            <a:endParaRPr lang="en-US" dirty="0">
              <a:solidFill>
                <a:schemeClr val="bg1"/>
              </a:solidFill>
              <a:latin typeface="Courier New" charset="0"/>
              <a:ea typeface="Courier New" charset="0"/>
              <a:cs typeface="Courier New"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0640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return to </a:t>
            </a:r>
            <a:r>
              <a:rPr lang="en-US" dirty="0" smtClean="0"/>
              <a:t>plotting</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45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Open the </a:t>
            </a:r>
            <a:r>
              <a:rPr lang="en-US" altLang="en-US" sz="2400" dirty="0" smtClean="0">
                <a:latin typeface="Arial" charset="0"/>
                <a:ea typeface="Arial" charset="0"/>
                <a:cs typeface="Arial" charset="0"/>
                <a:hlinkClick r:id="rId3"/>
              </a:rPr>
              <a:t>Unit 6 Starter File</a:t>
            </a:r>
            <a:r>
              <a:rPr lang="en-US" altLang="en-US" sz="2400" dirty="0" smtClean="0">
                <a:latin typeface="Arial" charset="0"/>
                <a:ea typeface="Arial" charset="0"/>
                <a:cs typeface="Arial" charset="0"/>
              </a:rPr>
              <a:t>, Save a Copy, and click Run</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Define </a:t>
            </a:r>
            <a:r>
              <a:rPr lang="en-US" altLang="en-US" sz="2400" dirty="0" smtClean="0">
                <a:latin typeface="Courier New" charset="0"/>
                <a:ea typeface="Courier New" charset="0"/>
                <a:cs typeface="Courier New" charset="0"/>
              </a:rPr>
              <a:t>ratings-list</a:t>
            </a:r>
            <a:r>
              <a:rPr lang="en-US" altLang="en-US" sz="2400" dirty="0" smtClean="0">
                <a:latin typeface="Arial" charset="0"/>
                <a:ea typeface="Arial" charset="0"/>
                <a:cs typeface="Arial" charset="0"/>
              </a:rPr>
              <a:t> and </a:t>
            </a:r>
            <a:r>
              <a:rPr lang="en-US" altLang="en-US" sz="2400" dirty="0" smtClean="0">
                <a:latin typeface="Courier New" charset="0"/>
                <a:ea typeface="Courier New" charset="0"/>
                <a:cs typeface="Courier New" charset="0"/>
              </a:rPr>
              <a:t>prices-list,</a:t>
            </a:r>
            <a:r>
              <a:rPr lang="en-US" altLang="en-US" sz="2400" dirty="0" smtClean="0">
                <a:latin typeface="Arial" charset="0"/>
                <a:ea typeface="Arial" charset="0"/>
                <a:cs typeface="Arial" charset="0"/>
              </a:rPr>
              <a:t> by extracting those two columns from the table.</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What’s the mean </a:t>
            </a:r>
            <a:r>
              <a:rPr lang="en-US" altLang="en-US" sz="2400" dirty="0" smtClean="0">
                <a:latin typeface="Arial" charset="0"/>
                <a:ea typeface="Arial" charset="0"/>
                <a:cs typeface="Arial" charset="0"/>
              </a:rPr>
              <a:t>rating </a:t>
            </a:r>
            <a:r>
              <a:rPr lang="en-US" altLang="en-US" sz="2400" dirty="0" smtClean="0">
                <a:latin typeface="Arial" charset="0"/>
                <a:ea typeface="Arial" charset="0"/>
                <a:cs typeface="Arial" charset="0"/>
              </a:rPr>
              <a:t>of all the restaurants?</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Use a histogram to visualize the prices in this table</a:t>
            </a:r>
            <a:endParaRPr lang="en-US" altLang="en-US" sz="2400"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Create a scatterplot of the prices and ratings</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Based on this plot, do you see a pattern </a:t>
            </a:r>
            <a:r>
              <a:rPr lang="mr-IN" altLang="en-US" sz="2400" dirty="0" smtClean="0">
                <a:latin typeface="Arial" charset="0"/>
                <a:ea typeface="Arial" charset="0"/>
                <a:cs typeface="Arial" charset="0"/>
              </a:rPr>
              <a:t>–</a:t>
            </a:r>
            <a:r>
              <a:rPr lang="en-US" altLang="en-US" sz="2400" dirty="0" smtClean="0">
                <a:latin typeface="Arial" charset="0"/>
                <a:ea typeface="Arial" charset="0"/>
                <a:cs typeface="Arial" charset="0"/>
              </a:rPr>
              <a:t> a </a:t>
            </a:r>
            <a:r>
              <a:rPr lang="en-US" altLang="en-US" sz="2400" i="1" dirty="0" smtClean="0">
                <a:latin typeface="Arial" charset="0"/>
                <a:ea typeface="Arial" charset="0"/>
                <a:cs typeface="Arial" charset="0"/>
              </a:rPr>
              <a:t>relationship – </a:t>
            </a:r>
            <a:r>
              <a:rPr lang="en-US" altLang="en-US" sz="2400" dirty="0" smtClean="0">
                <a:latin typeface="Arial" charset="0"/>
                <a:ea typeface="Arial" charset="0"/>
                <a:cs typeface="Arial" charset="0"/>
              </a:rPr>
              <a:t>between price and rating?</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56877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91000" y="1295400"/>
            <a:ext cx="4445000" cy="4699000"/>
          </a:xfrm>
          <a:prstGeom prst="rect">
            <a:avLst/>
          </a:prstGeom>
        </p:spPr>
      </p:pic>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smtClean="0"/>
              <a:t>A return to scatterplots</a:t>
            </a:r>
            <a:endParaRPr lang="en-US" dirty="0">
              <a:latin typeface="Courier New" charset="0"/>
              <a:ea typeface="Courier New" charset="0"/>
              <a:cs typeface="Courier New" charset="0"/>
            </a:endParaRPr>
          </a:p>
        </p:txBody>
      </p:sp>
      <p:sp>
        <p:nvSpPr>
          <p:cNvPr id="4" name="TextBox 3"/>
          <p:cNvSpPr txBox="1"/>
          <p:nvPr/>
        </p:nvSpPr>
        <p:spPr>
          <a:xfrm>
            <a:off x="115824" y="1828800"/>
            <a:ext cx="3922776" cy="3785652"/>
          </a:xfrm>
          <a:prstGeom prst="rect">
            <a:avLst/>
          </a:prstGeom>
          <a:noFill/>
        </p:spPr>
        <p:txBody>
          <a:bodyPr wrap="square" rtlCol="0">
            <a:spAutoFit/>
          </a:bodyPr>
          <a:lstStyle/>
          <a:p>
            <a:pPr marL="342900" indent="-342900">
              <a:lnSpc>
                <a:spcPct val="200000"/>
              </a:lnSpc>
              <a:buFont typeface="Arial" charset="0"/>
              <a:buChar char="•"/>
            </a:pPr>
            <a:r>
              <a:rPr lang="en-US" dirty="0" smtClean="0">
                <a:solidFill>
                  <a:schemeClr val="bg1"/>
                </a:solidFill>
              </a:rPr>
              <a:t>Is there a trend?</a:t>
            </a:r>
          </a:p>
          <a:p>
            <a:pPr marL="342900" indent="-342900">
              <a:lnSpc>
                <a:spcPct val="200000"/>
              </a:lnSpc>
              <a:buFont typeface="Arial" charset="0"/>
              <a:buChar char="•"/>
            </a:pPr>
            <a:r>
              <a:rPr lang="en-US" dirty="0" smtClean="0">
                <a:solidFill>
                  <a:schemeClr val="bg1"/>
                </a:solidFill>
              </a:rPr>
              <a:t>Are there </a:t>
            </a:r>
            <a:r>
              <a:rPr lang="en-US" b="1" i="1" dirty="0" smtClean="0">
                <a:solidFill>
                  <a:schemeClr val="bg1"/>
                </a:solidFill>
              </a:rPr>
              <a:t>outliers</a:t>
            </a:r>
            <a:r>
              <a:rPr lang="en-US" dirty="0" smtClean="0">
                <a:solidFill>
                  <a:schemeClr val="bg1"/>
                </a:solidFill>
              </a:rPr>
              <a:t>?</a:t>
            </a:r>
          </a:p>
          <a:p>
            <a:pPr marL="342900" indent="-342900">
              <a:lnSpc>
                <a:spcPct val="200000"/>
              </a:lnSpc>
              <a:buFont typeface="Arial" charset="0"/>
              <a:buChar char="•"/>
            </a:pPr>
            <a:r>
              <a:rPr lang="en-US" dirty="0" smtClean="0">
                <a:solidFill>
                  <a:schemeClr val="bg1"/>
                </a:solidFill>
              </a:rPr>
              <a:t>Hover over each dot.</a:t>
            </a:r>
          </a:p>
          <a:p>
            <a:pPr marL="342900" indent="-342900">
              <a:lnSpc>
                <a:spcPct val="200000"/>
              </a:lnSpc>
              <a:buFont typeface="Arial" charset="0"/>
              <a:buChar char="•"/>
            </a:pPr>
            <a:r>
              <a:rPr lang="en-US" dirty="0" smtClean="0">
                <a:solidFill>
                  <a:schemeClr val="bg1"/>
                </a:solidFill>
              </a:rPr>
              <a:t>Which dot is “Spike’s”?</a:t>
            </a:r>
          </a:p>
          <a:p>
            <a:pPr marL="342900" indent="-342900">
              <a:lnSpc>
                <a:spcPct val="200000"/>
              </a:lnSpc>
              <a:buFont typeface="Arial" charset="0"/>
              <a:buChar char="•"/>
            </a:pPr>
            <a:r>
              <a:rPr lang="en-US" dirty="0" smtClean="0">
                <a:solidFill>
                  <a:schemeClr val="bg1"/>
                </a:solidFill>
              </a:rPr>
              <a:t>Complete Page 21</a:t>
            </a:r>
            <a:r>
              <a:rPr lang="mr-IN" dirty="0" smtClean="0">
                <a:solidFill>
                  <a:schemeClr val="bg1"/>
                </a:solidFill>
              </a:rPr>
              <a:t>…</a:t>
            </a:r>
            <a:endParaRPr lang="en-US" dirty="0">
              <a:solidFill>
                <a:schemeClr val="bg1"/>
              </a:solidFill>
            </a:endParaRPr>
          </a:p>
        </p:txBody>
      </p:sp>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773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smtClean="0"/>
              <a:t>A return to scatterplots</a:t>
            </a:r>
            <a:endParaRPr lang="en-US" dirty="0">
              <a:latin typeface="Courier New" charset="0"/>
              <a:ea typeface="Courier New" charset="0"/>
              <a:cs typeface="Courier New" charset="0"/>
            </a:endParaRPr>
          </a:p>
        </p:txBody>
      </p:sp>
      <p:sp>
        <p:nvSpPr>
          <p:cNvPr id="4" name="TextBox 3"/>
          <p:cNvSpPr txBox="1"/>
          <p:nvPr/>
        </p:nvSpPr>
        <p:spPr>
          <a:xfrm>
            <a:off x="115824" y="1828800"/>
            <a:ext cx="8570976" cy="3785652"/>
          </a:xfrm>
          <a:prstGeom prst="rect">
            <a:avLst/>
          </a:prstGeom>
          <a:noFill/>
        </p:spPr>
        <p:txBody>
          <a:bodyPr wrap="square" rtlCol="0">
            <a:spAutoFit/>
          </a:bodyPr>
          <a:lstStyle/>
          <a:p>
            <a:pPr marL="342900" indent="-342900">
              <a:buFont typeface="Arial" charset="0"/>
              <a:buChar char="•"/>
            </a:pPr>
            <a:r>
              <a:rPr lang="en-US" dirty="0" smtClean="0">
                <a:solidFill>
                  <a:schemeClr val="bg1"/>
                </a:solidFill>
              </a:rPr>
              <a:t>For practice, make a scatterplot showing the </a:t>
            </a:r>
            <a:r>
              <a:rPr lang="en-US" dirty="0" err="1" smtClean="0">
                <a:solidFill>
                  <a:schemeClr val="bg1"/>
                </a:solidFill>
                <a:latin typeface="Courier New" charset="0"/>
                <a:ea typeface="Courier New" charset="0"/>
                <a:cs typeface="Courier New" charset="0"/>
              </a:rPr>
              <a:t>gdp</a:t>
            </a:r>
            <a:r>
              <a:rPr lang="en-US" dirty="0" smtClean="0">
                <a:solidFill>
                  <a:schemeClr val="bg1"/>
                </a:solidFill>
              </a:rPr>
              <a:t> v. </a:t>
            </a:r>
            <a:r>
              <a:rPr lang="en-US" dirty="0" smtClean="0">
                <a:solidFill>
                  <a:schemeClr val="bg1"/>
                </a:solidFill>
                <a:latin typeface="Courier New" charset="0"/>
                <a:ea typeface="Courier New" charset="0"/>
                <a:cs typeface="Courier New" charset="0"/>
              </a:rPr>
              <a:t>median-life-expectancy</a:t>
            </a:r>
            <a:r>
              <a:rPr lang="en-US" dirty="0" smtClean="0">
                <a:solidFill>
                  <a:schemeClr val="bg1"/>
                </a:solidFill>
              </a:rPr>
              <a:t> from </a:t>
            </a:r>
            <a:r>
              <a:rPr lang="en-US" dirty="0" smtClean="0">
                <a:solidFill>
                  <a:schemeClr val="bg1"/>
                </a:solidFill>
                <a:latin typeface="Courier New" charset="0"/>
                <a:ea typeface="Courier New" charset="0"/>
                <a:cs typeface="Courier New" charset="0"/>
              </a:rPr>
              <a:t>countries</a:t>
            </a:r>
            <a:endParaRPr lang="en-US" dirty="0" smtClean="0">
              <a:solidFill>
                <a:schemeClr val="bg1"/>
              </a:solidFill>
            </a:endParaRPr>
          </a:p>
          <a:p>
            <a:pPr marL="342900" indent="-342900">
              <a:lnSpc>
                <a:spcPct val="200000"/>
              </a:lnSpc>
              <a:buFont typeface="Arial" charset="0"/>
              <a:buChar char="•"/>
            </a:pPr>
            <a:endParaRPr lang="en-US" dirty="0" smtClean="0">
              <a:solidFill>
                <a:schemeClr val="bg1"/>
              </a:solidFill>
            </a:endParaRPr>
          </a:p>
          <a:p>
            <a:pPr marL="342900" indent="-342900">
              <a:lnSpc>
                <a:spcPct val="200000"/>
              </a:lnSpc>
              <a:buFont typeface="Arial" charset="0"/>
              <a:buChar char="•"/>
            </a:pPr>
            <a:r>
              <a:rPr lang="en-US" dirty="0" smtClean="0">
                <a:solidFill>
                  <a:schemeClr val="bg1"/>
                </a:solidFill>
              </a:rPr>
              <a:t>Is </a:t>
            </a:r>
            <a:r>
              <a:rPr lang="en-US" dirty="0" smtClean="0">
                <a:solidFill>
                  <a:schemeClr val="bg1"/>
                </a:solidFill>
              </a:rPr>
              <a:t>it positive or negative?</a:t>
            </a:r>
          </a:p>
          <a:p>
            <a:pPr marL="342900" indent="-342900">
              <a:lnSpc>
                <a:spcPct val="200000"/>
              </a:lnSpc>
              <a:buFont typeface="Arial" charset="0"/>
              <a:buChar char="•"/>
            </a:pPr>
            <a:endParaRPr lang="en-US" dirty="0" smtClean="0">
              <a:solidFill>
                <a:schemeClr val="bg1"/>
              </a:solidFill>
            </a:endParaRPr>
          </a:p>
          <a:p>
            <a:pPr marL="342900" indent="-342900">
              <a:lnSpc>
                <a:spcPct val="200000"/>
              </a:lnSpc>
              <a:buFont typeface="Arial" charset="0"/>
              <a:buChar char="•"/>
            </a:pPr>
            <a:r>
              <a:rPr lang="en-US" dirty="0" smtClean="0">
                <a:solidFill>
                  <a:schemeClr val="bg1"/>
                </a:solidFill>
              </a:rPr>
              <a:t>Are </a:t>
            </a:r>
            <a:r>
              <a:rPr lang="en-US" dirty="0" smtClean="0">
                <a:solidFill>
                  <a:schemeClr val="bg1"/>
                </a:solidFill>
              </a:rPr>
              <a:t>there </a:t>
            </a:r>
            <a:r>
              <a:rPr lang="en-US" b="1" i="1" dirty="0" smtClean="0">
                <a:solidFill>
                  <a:schemeClr val="bg1"/>
                </a:solidFill>
              </a:rPr>
              <a:t>outliers</a:t>
            </a:r>
            <a:r>
              <a:rPr lang="en-US" dirty="0" smtClean="0">
                <a:solidFill>
                  <a:schemeClr val="bg1"/>
                </a:solidFill>
              </a:rPr>
              <a:t>?</a:t>
            </a:r>
            <a:endParaRPr lang="en-US" dirty="0">
              <a:solidFill>
                <a:schemeClr val="bg1"/>
              </a:solidFill>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56799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Seeing Correlations</a:t>
            </a:r>
            <a:endParaRPr lang="en-US" dirty="0">
              <a:latin typeface="Courier New" charset="0"/>
              <a:ea typeface="Courier New" charset="0"/>
              <a:cs typeface="Courier New" charset="0"/>
            </a:endParaRPr>
          </a:p>
        </p:txBody>
      </p:sp>
      <p:sp>
        <p:nvSpPr>
          <p:cNvPr id="4" name="TextBox 3"/>
          <p:cNvSpPr txBox="1"/>
          <p:nvPr/>
        </p:nvSpPr>
        <p:spPr>
          <a:xfrm>
            <a:off x="115824" y="1828800"/>
            <a:ext cx="6284976" cy="4154984"/>
          </a:xfrm>
          <a:prstGeom prst="rect">
            <a:avLst/>
          </a:prstGeom>
          <a:noFill/>
        </p:spPr>
        <p:txBody>
          <a:bodyPr wrap="square" rtlCol="0">
            <a:spAutoFit/>
          </a:bodyPr>
          <a:lstStyle/>
          <a:p>
            <a:pPr marL="342900" indent="-342900">
              <a:buFont typeface="Arial" charset="0"/>
              <a:buChar char="•"/>
            </a:pPr>
            <a:r>
              <a:rPr lang="en-US" dirty="0" smtClean="0">
                <a:solidFill>
                  <a:schemeClr val="bg1"/>
                </a:solidFill>
              </a:rPr>
              <a:t>Positive v. Negative Correlation</a:t>
            </a:r>
          </a:p>
          <a:p>
            <a:pPr marL="342900" indent="-342900">
              <a:buFont typeface="Arial" charset="0"/>
              <a:buChar char="•"/>
            </a:pPr>
            <a:endParaRPr lang="en-US" dirty="0" smtClean="0">
              <a:solidFill>
                <a:schemeClr val="bg1"/>
              </a:solidFill>
            </a:endParaRPr>
          </a:p>
          <a:p>
            <a:pPr marL="342900" indent="-342900">
              <a:buFont typeface="Arial" charset="0"/>
              <a:buChar char="•"/>
            </a:pPr>
            <a:r>
              <a:rPr lang="en-US" dirty="0" smtClean="0">
                <a:solidFill>
                  <a:schemeClr val="bg1"/>
                </a:solidFill>
              </a:rPr>
              <a:t>Using the relationship to make a </a:t>
            </a:r>
            <a:r>
              <a:rPr lang="en-US" i="1" dirty="0" smtClean="0">
                <a:solidFill>
                  <a:schemeClr val="bg1"/>
                </a:solidFill>
              </a:rPr>
              <a:t>prediction</a:t>
            </a:r>
          </a:p>
          <a:p>
            <a:pPr marL="342900" indent="-342900">
              <a:buFont typeface="Arial" charset="0"/>
              <a:buChar char="•"/>
            </a:pPr>
            <a:endParaRPr lang="en-US" i="1" dirty="0" smtClean="0">
              <a:solidFill>
                <a:schemeClr val="bg1"/>
              </a:solidFill>
            </a:endParaRPr>
          </a:p>
          <a:p>
            <a:pPr marL="342900" indent="-342900">
              <a:buFont typeface="Arial" charset="0"/>
              <a:buChar char="•"/>
            </a:pPr>
            <a:r>
              <a:rPr lang="en-US" dirty="0" smtClean="0">
                <a:solidFill>
                  <a:schemeClr val="bg1"/>
                </a:solidFill>
              </a:rPr>
              <a:t>What rating would we expect a $16 restaurant to have?</a:t>
            </a:r>
          </a:p>
          <a:p>
            <a:pPr marL="342900" indent="-342900">
              <a:buFont typeface="Arial" charset="0"/>
              <a:buChar char="•"/>
            </a:pPr>
            <a:endParaRPr lang="en-US" dirty="0">
              <a:solidFill>
                <a:schemeClr val="bg1"/>
              </a:solidFill>
            </a:endParaRPr>
          </a:p>
          <a:p>
            <a:pPr marL="342900" indent="-342900">
              <a:buFont typeface="Arial" charset="0"/>
              <a:buChar char="•"/>
            </a:pPr>
            <a:r>
              <a:rPr lang="en-US" dirty="0" smtClean="0">
                <a:solidFill>
                  <a:schemeClr val="bg1"/>
                </a:solidFill>
              </a:rPr>
              <a:t>Correlations aren’t perfect predictors! </a:t>
            </a:r>
          </a:p>
          <a:p>
            <a:pPr marL="342900" indent="-342900">
              <a:buFont typeface="Arial" charset="0"/>
              <a:buChar char="•"/>
            </a:pPr>
            <a:endParaRPr lang="en-US" dirty="0">
              <a:solidFill>
                <a:schemeClr val="bg1"/>
              </a:solidFill>
            </a:endParaRPr>
          </a:p>
          <a:p>
            <a:pPr marL="342900" indent="-342900">
              <a:buFont typeface="Arial" charset="0"/>
              <a:buChar char="•"/>
            </a:pPr>
            <a:r>
              <a:rPr lang="en-US" dirty="0" smtClean="0">
                <a:solidFill>
                  <a:schemeClr val="bg1"/>
                </a:solidFill>
              </a:rPr>
              <a:t>Brainstorm 3 correlations you can think of</a:t>
            </a:r>
          </a:p>
        </p:txBody>
      </p:sp>
      <p:pic>
        <p:nvPicPr>
          <p:cNvPr id="5" name="Picture 4"/>
          <p:cNvPicPr>
            <a:picLocks noChangeAspect="1"/>
          </p:cNvPicPr>
          <p:nvPr/>
        </p:nvPicPr>
        <p:blipFill>
          <a:blip r:embed="rId2"/>
          <a:stretch>
            <a:fillRect/>
          </a:stretch>
        </p:blipFill>
        <p:spPr>
          <a:xfrm>
            <a:off x="5948955" y="2286000"/>
            <a:ext cx="3027405" cy="3200400"/>
          </a:xfrm>
          <a:prstGeom prst="rect">
            <a:avLst/>
          </a:prstGeom>
        </p:spPr>
      </p:pic>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55430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Measuring Correlation Strength</a:t>
            </a:r>
            <a:endParaRPr lang="en-US" dirty="0">
              <a:latin typeface="Courier New" charset="0"/>
              <a:ea typeface="Courier New" charset="0"/>
              <a:cs typeface="Courier New" charset="0"/>
            </a:endParaRPr>
          </a:p>
        </p:txBody>
      </p:sp>
      <p:sp>
        <p:nvSpPr>
          <p:cNvPr id="4" name="TextBox 3"/>
          <p:cNvSpPr txBox="1"/>
          <p:nvPr/>
        </p:nvSpPr>
        <p:spPr>
          <a:xfrm>
            <a:off x="152400" y="1828800"/>
            <a:ext cx="5446776" cy="2677656"/>
          </a:xfrm>
          <a:prstGeom prst="rect">
            <a:avLst/>
          </a:prstGeom>
          <a:noFill/>
        </p:spPr>
        <p:txBody>
          <a:bodyPr wrap="square" rtlCol="0">
            <a:spAutoFit/>
          </a:bodyPr>
          <a:lstStyle/>
          <a:p>
            <a:pPr marL="342900" indent="-342900">
              <a:buFont typeface="Arial" charset="0"/>
              <a:buChar char="•"/>
            </a:pPr>
            <a:r>
              <a:rPr lang="en-US" dirty="0" smtClean="0">
                <a:solidFill>
                  <a:schemeClr val="bg1"/>
                </a:solidFill>
              </a:rPr>
              <a:t>Line of Best Fit</a:t>
            </a:r>
          </a:p>
          <a:p>
            <a:pPr marL="342900" indent="-342900">
              <a:buFont typeface="Arial" charset="0"/>
              <a:buChar char="•"/>
            </a:pPr>
            <a:endParaRPr lang="en-US" dirty="0" smtClean="0">
              <a:solidFill>
                <a:schemeClr val="bg1"/>
              </a:solidFill>
            </a:endParaRPr>
          </a:p>
          <a:p>
            <a:pPr marL="342900" indent="-342900">
              <a:buFont typeface="Arial" charset="0"/>
              <a:buChar char="•"/>
            </a:pPr>
            <a:r>
              <a:rPr lang="en-US" dirty="0" smtClean="0">
                <a:solidFill>
                  <a:schemeClr val="bg1"/>
                </a:solidFill>
              </a:rPr>
              <a:t>Predictor Function</a:t>
            </a:r>
            <a:endParaRPr lang="en-US" i="1" dirty="0" smtClean="0">
              <a:solidFill>
                <a:schemeClr val="bg1"/>
              </a:solidFill>
            </a:endParaRPr>
          </a:p>
          <a:p>
            <a:pPr marL="342900" indent="-342900">
              <a:buFont typeface="Arial" charset="0"/>
              <a:buChar char="•"/>
            </a:pPr>
            <a:endParaRPr lang="en-US" i="1" dirty="0" smtClean="0">
              <a:solidFill>
                <a:schemeClr val="bg1"/>
              </a:solidFill>
            </a:endParaRPr>
          </a:p>
          <a:p>
            <a:pPr marL="342900" indent="-342900">
              <a:buFont typeface="Arial" charset="0"/>
              <a:buChar char="•"/>
            </a:pPr>
            <a:r>
              <a:rPr lang="en-US" dirty="0" smtClean="0">
                <a:solidFill>
                  <a:schemeClr val="bg1"/>
                </a:solidFill>
              </a:rPr>
              <a:t>Good v. Bad Predictors</a:t>
            </a:r>
          </a:p>
          <a:p>
            <a:pPr marL="342900" indent="-342900">
              <a:buFont typeface="Arial" charset="0"/>
              <a:buChar char="•"/>
            </a:pPr>
            <a:endParaRPr lang="en-US" dirty="0" smtClean="0">
              <a:solidFill>
                <a:schemeClr val="bg1"/>
              </a:solidFill>
            </a:endParaRPr>
          </a:p>
          <a:p>
            <a:pPr marL="342900" indent="-342900">
              <a:buFont typeface="Arial" charset="0"/>
              <a:buChar char="•"/>
            </a:pPr>
            <a:r>
              <a:rPr lang="en-US" dirty="0" smtClean="0">
                <a:solidFill>
                  <a:schemeClr val="bg1"/>
                </a:solidFill>
              </a:rPr>
              <a:t>Turn to Page 22</a:t>
            </a:r>
            <a:r>
              <a:rPr lang="mr-IN" dirty="0" smtClean="0">
                <a:solidFill>
                  <a:schemeClr val="bg1"/>
                </a:solidFill>
              </a:rPr>
              <a:t>…</a:t>
            </a:r>
            <a:endParaRPr lang="en-US" dirty="0" smtClean="0">
              <a:solidFill>
                <a:schemeClr val="bg1"/>
              </a:solidFill>
            </a:endParaRPr>
          </a:p>
        </p:txBody>
      </p:sp>
      <p:pic>
        <p:nvPicPr>
          <p:cNvPr id="2" name="Picture 1"/>
          <p:cNvPicPr>
            <a:picLocks noChangeAspect="1"/>
          </p:cNvPicPr>
          <p:nvPr/>
        </p:nvPicPr>
        <p:blipFill>
          <a:blip r:embed="rId2"/>
          <a:stretch>
            <a:fillRect/>
          </a:stretch>
        </p:blipFill>
        <p:spPr>
          <a:xfrm>
            <a:off x="4267200" y="1549399"/>
            <a:ext cx="4733325" cy="5003801"/>
          </a:xfrm>
          <a:prstGeom prst="rect">
            <a:avLst/>
          </a:prstGeom>
        </p:spPr>
      </p:pic>
      <p:pic>
        <p:nvPicPr>
          <p:cNvPr id="6" name="Picture 5"/>
          <p:cNvPicPr>
            <a:picLocks noChangeAspect="1"/>
          </p:cNvPicPr>
          <p:nvPr/>
        </p:nvPicPr>
        <p:blipFill>
          <a:blip r:embed="rId3"/>
          <a:stretch>
            <a:fillRect/>
          </a:stretch>
        </p:blipFill>
        <p:spPr>
          <a:xfrm>
            <a:off x="4282440" y="1574945"/>
            <a:ext cx="4709160" cy="4978255"/>
          </a:xfrm>
          <a:prstGeom prst="rect">
            <a:avLst/>
          </a:prstGeom>
        </p:spPr>
      </p:pic>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4783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Linear Regression* and r</a:t>
            </a:r>
            <a:r>
              <a:rPr lang="en-US" baseline="30000" dirty="0" smtClean="0"/>
              <a:t>2</a:t>
            </a:r>
            <a:endParaRPr lang="en-US" dirty="0">
              <a:latin typeface="Courier New" charset="0"/>
              <a:ea typeface="Courier New" charset="0"/>
              <a:cs typeface="Courier New" charset="0"/>
            </a:endParaRPr>
          </a:p>
        </p:txBody>
      </p:sp>
      <p:sp>
        <p:nvSpPr>
          <p:cNvPr id="4" name="TextBox 3"/>
          <p:cNvSpPr txBox="1"/>
          <p:nvPr/>
        </p:nvSpPr>
        <p:spPr>
          <a:xfrm>
            <a:off x="0" y="1600200"/>
            <a:ext cx="9296400" cy="4847481"/>
          </a:xfrm>
          <a:prstGeom prst="rect">
            <a:avLst/>
          </a:prstGeom>
          <a:noFill/>
        </p:spPr>
        <p:txBody>
          <a:bodyPr wrap="square" rtlCol="0">
            <a:spAutoFit/>
          </a:bodyPr>
          <a:lstStyle/>
          <a:p>
            <a:r>
              <a:rPr lang="en-US" sz="2300" dirty="0" smtClean="0">
                <a:solidFill>
                  <a:schemeClr val="accent1"/>
                </a:solidFill>
                <a:latin typeface="Courier New" charset="0"/>
                <a:ea typeface="Courier New" charset="0"/>
                <a:cs typeface="Courier New" charset="0"/>
              </a:rPr>
              <a:t>#</a:t>
            </a:r>
            <a:r>
              <a:rPr lang="en-US" sz="2300" dirty="0" err="1" smtClean="0">
                <a:solidFill>
                  <a:schemeClr val="accent1"/>
                </a:solidFill>
                <a:latin typeface="Courier New" charset="0"/>
                <a:ea typeface="Courier New" charset="0"/>
                <a:cs typeface="Courier New" charset="0"/>
              </a:rPr>
              <a:t>linear-regression:List</a:t>
            </a:r>
            <a:r>
              <a:rPr lang="en-US" sz="2300" dirty="0" smtClean="0">
                <a:solidFill>
                  <a:schemeClr val="accent1"/>
                </a:solidFill>
                <a:latin typeface="Courier New" charset="0"/>
                <a:ea typeface="Courier New" charset="0"/>
                <a:cs typeface="Courier New" charset="0"/>
              </a:rPr>
              <a:t>&lt;</a:t>
            </a:r>
            <a:r>
              <a:rPr lang="en-US" sz="2300" dirty="0" err="1" smtClean="0">
                <a:solidFill>
                  <a:schemeClr val="accent1"/>
                </a:solidFill>
                <a:latin typeface="Courier New" charset="0"/>
                <a:ea typeface="Courier New" charset="0"/>
                <a:cs typeface="Courier New" charset="0"/>
              </a:rPr>
              <a:t>Num</a:t>
            </a:r>
            <a:r>
              <a:rPr lang="en-US" sz="2300" dirty="0" smtClean="0">
                <a:solidFill>
                  <a:schemeClr val="accent1"/>
                </a:solidFill>
                <a:latin typeface="Courier New" charset="0"/>
                <a:ea typeface="Courier New" charset="0"/>
                <a:cs typeface="Courier New" charset="0"/>
              </a:rPr>
              <a:t>&gt; List&lt;</a:t>
            </a:r>
            <a:r>
              <a:rPr lang="en-US" sz="2300" dirty="0" err="1" smtClean="0">
                <a:solidFill>
                  <a:schemeClr val="accent1"/>
                </a:solidFill>
                <a:latin typeface="Courier New" charset="0"/>
                <a:ea typeface="Courier New" charset="0"/>
                <a:cs typeface="Courier New" charset="0"/>
              </a:rPr>
              <a:t>Num</a:t>
            </a:r>
            <a:r>
              <a:rPr lang="en-US" sz="2300" dirty="0" smtClean="0">
                <a:solidFill>
                  <a:schemeClr val="accent1"/>
                </a:solidFill>
                <a:latin typeface="Courier New" charset="0"/>
                <a:ea typeface="Courier New" charset="0"/>
                <a:cs typeface="Courier New" charset="0"/>
              </a:rPr>
              <a:t>&gt; </a:t>
            </a:r>
            <a:r>
              <a:rPr lang="en-US" sz="2300" dirty="0" smtClean="0">
                <a:solidFill>
                  <a:schemeClr val="accent1"/>
                </a:solidFill>
                <a:latin typeface="Courier New" charset="0"/>
                <a:ea typeface="Courier New" charset="0"/>
                <a:cs typeface="Courier New" charset="0"/>
                <a:sym typeface="Wingdings"/>
              </a:rPr>
              <a:t></a:t>
            </a:r>
            <a:r>
              <a:rPr lang="en-US" sz="2300" dirty="0" smtClean="0">
                <a:solidFill>
                  <a:schemeClr val="accent1"/>
                </a:solidFill>
                <a:latin typeface="Courier New" charset="0"/>
                <a:ea typeface="Courier New" charset="0"/>
                <a:cs typeface="Courier New" charset="0"/>
              </a:rPr>
              <a:t> (</a:t>
            </a:r>
            <a:r>
              <a:rPr lang="en-US" sz="2300" dirty="0" err="1" smtClean="0">
                <a:solidFill>
                  <a:schemeClr val="accent1"/>
                </a:solidFill>
                <a:latin typeface="Courier New" charset="0"/>
                <a:ea typeface="Courier New" charset="0"/>
                <a:cs typeface="Courier New" charset="0"/>
              </a:rPr>
              <a:t>Num</a:t>
            </a:r>
            <a:r>
              <a:rPr lang="en-US" sz="2300" dirty="0" err="1" smtClean="0">
                <a:solidFill>
                  <a:schemeClr val="accent1"/>
                </a:solidFill>
                <a:latin typeface="Courier New" charset="0"/>
                <a:ea typeface="Courier New" charset="0"/>
                <a:cs typeface="Courier New" charset="0"/>
                <a:sym typeface="Wingdings"/>
              </a:rPr>
              <a:t></a:t>
            </a:r>
            <a:r>
              <a:rPr lang="en-US" sz="2300" dirty="0" err="1" smtClean="0">
                <a:solidFill>
                  <a:schemeClr val="accent1"/>
                </a:solidFill>
                <a:latin typeface="Courier New" charset="0"/>
                <a:ea typeface="Courier New" charset="0"/>
                <a:cs typeface="Courier New" charset="0"/>
              </a:rPr>
              <a:t>Num</a:t>
            </a:r>
            <a:r>
              <a:rPr lang="en-US" sz="2300" dirty="0" smtClean="0">
                <a:solidFill>
                  <a:schemeClr val="accent1"/>
                </a:solidFill>
                <a:latin typeface="Courier New" charset="0"/>
                <a:ea typeface="Courier New" charset="0"/>
                <a:cs typeface="Courier New" charset="0"/>
              </a:rPr>
              <a:t>)</a:t>
            </a:r>
          </a:p>
          <a:p>
            <a:r>
              <a:rPr lang="en-US" sz="2300" dirty="0" smtClean="0">
                <a:solidFill>
                  <a:schemeClr val="bg1"/>
                </a:solidFill>
                <a:latin typeface="Courier New" charset="0"/>
                <a:ea typeface="Courier New" charset="0"/>
                <a:cs typeface="Courier New" charset="0"/>
              </a:rPr>
              <a:t>rating-predictor =</a:t>
            </a:r>
          </a:p>
          <a:p>
            <a:r>
              <a:rPr lang="en-US" sz="2300" dirty="0" smtClean="0">
                <a:solidFill>
                  <a:schemeClr val="bg1"/>
                </a:solidFill>
                <a:latin typeface="Courier New" charset="0"/>
                <a:ea typeface="Courier New" charset="0"/>
                <a:cs typeface="Courier New" charset="0"/>
              </a:rPr>
              <a:t>   linear-regression(prices-list, ratings-list</a:t>
            </a:r>
            <a:r>
              <a:rPr lang="en-US" sz="2300" dirty="0">
                <a:solidFill>
                  <a:schemeClr val="bg1"/>
                </a:solidFill>
                <a:latin typeface="Courier New" charset="0"/>
                <a:ea typeface="Courier New" charset="0"/>
                <a:cs typeface="Courier New" charset="0"/>
              </a:rPr>
              <a:t>)</a:t>
            </a:r>
          </a:p>
          <a:p>
            <a:pPr marL="342900" indent="-342900">
              <a:buFont typeface="Arial" charset="0"/>
              <a:buChar char="•"/>
            </a:pPr>
            <a:endParaRPr lang="en-US" dirty="0" smtClean="0">
              <a:solidFill>
                <a:schemeClr val="bg1"/>
              </a:solidFill>
            </a:endParaRPr>
          </a:p>
          <a:p>
            <a:pPr marL="342900" indent="-342900">
              <a:buFont typeface="Arial" charset="0"/>
              <a:buChar char="•"/>
            </a:pPr>
            <a:endParaRPr lang="en-US" dirty="0" smtClean="0">
              <a:solidFill>
                <a:schemeClr val="bg1"/>
              </a:solidFill>
            </a:endParaRPr>
          </a:p>
          <a:p>
            <a:pPr marL="525463" indent="-327025">
              <a:buFont typeface="Arial" charset="0"/>
              <a:buChar char="•"/>
            </a:pPr>
            <a:r>
              <a:rPr lang="en-US" dirty="0" smtClean="0">
                <a:solidFill>
                  <a:schemeClr val="bg1"/>
                </a:solidFill>
                <a:latin typeface="Courier New" charset="0"/>
                <a:ea typeface="Courier New" charset="0"/>
                <a:cs typeface="Courier New" charset="0"/>
              </a:rPr>
              <a:t>linear-regression</a:t>
            </a:r>
            <a:r>
              <a:rPr lang="en-US" dirty="0" smtClean="0">
                <a:solidFill>
                  <a:schemeClr val="bg1"/>
                </a:solidFill>
              </a:rPr>
              <a:t> </a:t>
            </a:r>
            <a:r>
              <a:rPr lang="en-US" dirty="0" smtClean="0">
                <a:solidFill>
                  <a:schemeClr val="bg1"/>
                </a:solidFill>
              </a:rPr>
              <a:t>is a function that </a:t>
            </a:r>
            <a:r>
              <a:rPr lang="en-US" i="1" dirty="0" smtClean="0">
                <a:solidFill>
                  <a:schemeClr val="bg1"/>
                </a:solidFill>
              </a:rPr>
              <a:t>produces a function</a:t>
            </a:r>
          </a:p>
          <a:p>
            <a:pPr marL="525463" indent="-327025">
              <a:buFont typeface="Arial" charset="0"/>
              <a:buChar char="•"/>
            </a:pPr>
            <a:endParaRPr lang="en-US" i="1" dirty="0" smtClean="0">
              <a:solidFill>
                <a:schemeClr val="bg1"/>
              </a:solidFill>
            </a:endParaRPr>
          </a:p>
          <a:p>
            <a:pPr marL="525463" indent="-327025">
              <a:buFont typeface="Arial" charset="0"/>
              <a:buChar char="•"/>
            </a:pPr>
            <a:r>
              <a:rPr lang="en-US" dirty="0" smtClean="0">
                <a:solidFill>
                  <a:schemeClr val="bg1"/>
                </a:solidFill>
              </a:rPr>
              <a:t>The function is the “best fit” for all the points in the dataset</a:t>
            </a:r>
          </a:p>
          <a:p>
            <a:pPr marL="525463" indent="-327025">
              <a:buFont typeface="Arial" charset="0"/>
              <a:buChar char="•"/>
            </a:pPr>
            <a:endParaRPr lang="en-US" dirty="0">
              <a:solidFill>
                <a:schemeClr val="bg1"/>
              </a:solidFill>
            </a:endParaRPr>
          </a:p>
          <a:p>
            <a:pPr marL="525463" indent="-327025">
              <a:buFont typeface="Arial" charset="0"/>
              <a:buChar char="•"/>
            </a:pPr>
            <a:r>
              <a:rPr lang="en-US" dirty="0" smtClean="0">
                <a:solidFill>
                  <a:schemeClr val="bg1"/>
                </a:solidFill>
              </a:rPr>
              <a:t>Type </a:t>
            </a:r>
            <a:r>
              <a:rPr lang="en-US" dirty="0">
                <a:solidFill>
                  <a:schemeClr val="bg1"/>
                </a:solidFill>
                <a:latin typeface="Courier New" charset="0"/>
                <a:ea typeface="Courier New" charset="0"/>
                <a:cs typeface="Courier New" charset="0"/>
              </a:rPr>
              <a:t>rating-predictor(0)</a:t>
            </a:r>
            <a:r>
              <a:rPr lang="en-US" dirty="0">
                <a:solidFill>
                  <a:schemeClr val="bg1"/>
                </a:solidFill>
              </a:rPr>
              <a:t> </a:t>
            </a:r>
            <a:r>
              <a:rPr lang="en-US" dirty="0" smtClean="0">
                <a:solidFill>
                  <a:schemeClr val="bg1"/>
                </a:solidFill>
              </a:rPr>
              <a:t>into the Interactions Area</a:t>
            </a:r>
          </a:p>
          <a:p>
            <a:pPr marL="525463" indent="-327025">
              <a:buFont typeface="Arial" charset="0"/>
              <a:buChar char="•"/>
            </a:pPr>
            <a:endParaRPr lang="en-US" dirty="0" smtClean="0">
              <a:solidFill>
                <a:schemeClr val="bg1"/>
              </a:solidFill>
            </a:endParaRPr>
          </a:p>
          <a:p>
            <a:pPr marL="525463" indent="-327025">
              <a:buFont typeface="Arial" charset="0"/>
              <a:buChar char="•"/>
            </a:pPr>
            <a:r>
              <a:rPr lang="en-US" dirty="0" smtClean="0">
                <a:solidFill>
                  <a:schemeClr val="bg1"/>
                </a:solidFill>
              </a:rPr>
              <a:t>How could we get the slope and y-intercept of this function?</a:t>
            </a:r>
          </a:p>
          <a:p>
            <a:pPr marL="525463" indent="-327025">
              <a:buFont typeface="Arial" charset="0"/>
              <a:buChar char="•"/>
            </a:pPr>
            <a:endParaRPr lang="en-US" dirty="0" smtClean="0">
              <a:solidFill>
                <a:schemeClr val="bg1"/>
              </a:solidFill>
            </a:endParaRPr>
          </a:p>
        </p:txBody>
      </p:sp>
      <p:sp>
        <p:nvSpPr>
          <p:cNvPr id="7" name="Rectangular Callout 6"/>
          <p:cNvSpPr/>
          <p:nvPr/>
        </p:nvSpPr>
        <p:spPr>
          <a:xfrm>
            <a:off x="7239000" y="990600"/>
            <a:ext cx="1524000" cy="533400"/>
          </a:xfrm>
          <a:prstGeom prst="wedgeRectCallout">
            <a:avLst>
              <a:gd name="adj1" fmla="val -38333"/>
              <a:gd name="adj2" fmla="val -13273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smtClean="0"/>
              <a:t>“</a:t>
            </a:r>
            <a:r>
              <a:rPr lang="en-US" i="1" dirty="0" err="1"/>
              <a:t>i</a:t>
            </a:r>
            <a:r>
              <a:rPr lang="en-US" i="1" dirty="0" err="1" smtClean="0"/>
              <a:t>sh</a:t>
            </a:r>
            <a:r>
              <a:rPr lang="en-US" i="1" dirty="0" smtClean="0"/>
              <a:t>”</a:t>
            </a:r>
            <a:endParaRPr lang="en-US" i="1" dirty="0"/>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6446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500"/>
                                        <p:tgtEl>
                                          <p:spTgt spid="4">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9" end="9"/>
                                            </p:txEl>
                                          </p:spTgt>
                                        </p:tgtEl>
                                        <p:attrNameLst>
                                          <p:attrName>style.visibility</p:attrName>
                                        </p:attrNameLst>
                                      </p:cBhvr>
                                      <p:to>
                                        <p:strVal val="visible"/>
                                      </p:to>
                                    </p:set>
                                    <p:animEffect transition="in" filter="fade">
                                      <p:cBhvr>
                                        <p:cTn id="30" dur="500"/>
                                        <p:tgtEl>
                                          <p:spTgt spid="4">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500"/>
                                        <p:tgtEl>
                                          <p:spTgt spid="4">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Correlation &lt;&gt; Causation</a:t>
            </a:r>
            <a:endParaRPr lang="en-US" dirty="0">
              <a:latin typeface="Courier New" charset="0"/>
              <a:ea typeface="Courier New" charset="0"/>
              <a:cs typeface="Courier New" charset="0"/>
            </a:endParaRPr>
          </a:p>
        </p:txBody>
      </p:sp>
      <p:sp>
        <p:nvSpPr>
          <p:cNvPr id="4" name="TextBox 3"/>
          <p:cNvSpPr txBox="1"/>
          <p:nvPr/>
        </p:nvSpPr>
        <p:spPr>
          <a:xfrm>
            <a:off x="457200" y="1828800"/>
            <a:ext cx="8229600" cy="1200329"/>
          </a:xfrm>
          <a:prstGeom prst="rect">
            <a:avLst/>
          </a:prstGeom>
          <a:noFill/>
        </p:spPr>
        <p:txBody>
          <a:bodyPr wrap="square" rtlCol="0">
            <a:spAutoFit/>
          </a:bodyPr>
          <a:lstStyle/>
          <a:p>
            <a:pPr marL="198438"/>
            <a:r>
              <a:rPr lang="en-US" dirty="0" smtClean="0">
                <a:solidFill>
                  <a:schemeClr val="bg1"/>
                </a:solidFill>
              </a:rPr>
              <a:t>Just because two measures seem to co-relate does </a:t>
            </a:r>
            <a:r>
              <a:rPr lang="en-US" i="1" dirty="0" smtClean="0">
                <a:solidFill>
                  <a:schemeClr val="bg1"/>
                </a:solidFill>
              </a:rPr>
              <a:t>not</a:t>
            </a:r>
            <a:r>
              <a:rPr lang="en-US" dirty="0" smtClean="0">
                <a:solidFill>
                  <a:schemeClr val="bg1"/>
                </a:solidFill>
              </a:rPr>
              <a:t> mean that one causes the other!</a:t>
            </a:r>
            <a:endParaRPr lang="en-US" dirty="0" smtClean="0">
              <a:solidFill>
                <a:schemeClr val="bg1"/>
              </a:solidFill>
              <a:latin typeface="Courier New" charset="0"/>
              <a:ea typeface="Courier New" charset="0"/>
              <a:cs typeface="Courier New" charset="0"/>
            </a:endParaRPr>
          </a:p>
          <a:p>
            <a:pPr marL="525463" indent="-327025">
              <a:buFont typeface="Arial" charset="0"/>
              <a:buChar char="•"/>
            </a:pPr>
            <a:endParaRPr lang="en-US" dirty="0" smtClean="0">
              <a:solidFill>
                <a:schemeClr val="bg1"/>
              </a:solidFill>
            </a:endParaRPr>
          </a:p>
        </p:txBody>
      </p:sp>
      <p:grpSp>
        <p:nvGrpSpPr>
          <p:cNvPr id="15" name="Group 14"/>
          <p:cNvGrpSpPr/>
          <p:nvPr/>
        </p:nvGrpSpPr>
        <p:grpSpPr>
          <a:xfrm>
            <a:off x="1143000" y="2667000"/>
            <a:ext cx="6251218" cy="3828871"/>
            <a:chOff x="1143000" y="2895600"/>
            <a:chExt cx="6251218" cy="3828871"/>
          </a:xfrm>
        </p:grpSpPr>
        <p:pic>
          <p:nvPicPr>
            <p:cNvPr id="2" name="Picture 1"/>
            <p:cNvPicPr>
              <a:picLocks noChangeAspect="1"/>
            </p:cNvPicPr>
            <p:nvPr/>
          </p:nvPicPr>
          <p:blipFill>
            <a:blip r:embed="rId2"/>
            <a:stretch>
              <a:fillRect/>
            </a:stretch>
          </p:blipFill>
          <p:spPr>
            <a:xfrm>
              <a:off x="1143000" y="2895600"/>
              <a:ext cx="6251218" cy="3828871"/>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3600" y="5054600"/>
              <a:ext cx="365073" cy="3556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1936" y="4914900"/>
              <a:ext cx="365073" cy="355600"/>
            </a:xfrm>
            <a:prstGeom prst="rect">
              <a:avLst/>
            </a:prstGeom>
          </p:spPr>
        </p:pic>
        <p:pic>
          <p:nvPicPr>
            <p:cNvPr id="9" name="Picture 8"/>
            <p:cNvPicPr>
              <a:picLocks noChangeAspect="1"/>
            </p:cNvPicPr>
            <p:nvPr/>
          </p:nvPicPr>
          <p:blipFill>
            <a:blip r:embed="rId4"/>
            <a:stretch>
              <a:fillRect/>
            </a:stretch>
          </p:blipFill>
          <p:spPr>
            <a:xfrm>
              <a:off x="3686122" y="4699000"/>
              <a:ext cx="368300" cy="355600"/>
            </a:xfrm>
            <a:prstGeom prst="rect">
              <a:avLst/>
            </a:prstGeom>
          </p:spPr>
        </p:pic>
        <p:pic>
          <p:nvPicPr>
            <p:cNvPr id="10" name="Picture 9"/>
            <p:cNvPicPr>
              <a:picLocks noChangeAspect="1"/>
            </p:cNvPicPr>
            <p:nvPr/>
          </p:nvPicPr>
          <p:blipFill>
            <a:blip r:embed="rId4"/>
            <a:stretch>
              <a:fillRect/>
            </a:stretch>
          </p:blipFill>
          <p:spPr>
            <a:xfrm>
              <a:off x="4498922" y="4419600"/>
              <a:ext cx="368300" cy="355600"/>
            </a:xfrm>
            <a:prstGeom prst="rect">
              <a:avLst/>
            </a:prstGeom>
          </p:spPr>
        </p:pic>
        <p:pic>
          <p:nvPicPr>
            <p:cNvPr id="11" name="Picture 10"/>
            <p:cNvPicPr>
              <a:picLocks noChangeAspect="1"/>
            </p:cNvPicPr>
            <p:nvPr/>
          </p:nvPicPr>
          <p:blipFill>
            <a:blip r:embed="rId4"/>
            <a:stretch>
              <a:fillRect/>
            </a:stretch>
          </p:blipFill>
          <p:spPr>
            <a:xfrm>
              <a:off x="5311722" y="4146729"/>
              <a:ext cx="368300" cy="355600"/>
            </a:xfrm>
            <a:prstGeom prst="rect">
              <a:avLst/>
            </a:prstGeom>
          </p:spPr>
        </p:pic>
        <p:pic>
          <p:nvPicPr>
            <p:cNvPr id="12" name="Picture 11"/>
            <p:cNvPicPr>
              <a:picLocks noChangeAspect="1"/>
            </p:cNvPicPr>
            <p:nvPr/>
          </p:nvPicPr>
          <p:blipFill>
            <a:blip r:embed="rId4"/>
            <a:stretch>
              <a:fillRect/>
            </a:stretch>
          </p:blipFill>
          <p:spPr>
            <a:xfrm>
              <a:off x="6019543" y="3819614"/>
              <a:ext cx="368300" cy="355600"/>
            </a:xfrm>
            <a:prstGeom prst="rect">
              <a:avLst/>
            </a:prstGeom>
          </p:spPr>
        </p:pic>
        <p:pic>
          <p:nvPicPr>
            <p:cNvPr id="13" name="Picture 12"/>
            <p:cNvPicPr>
              <a:picLocks noChangeAspect="1"/>
            </p:cNvPicPr>
            <p:nvPr/>
          </p:nvPicPr>
          <p:blipFill>
            <a:blip r:embed="rId4"/>
            <a:stretch>
              <a:fillRect/>
            </a:stretch>
          </p:blipFill>
          <p:spPr>
            <a:xfrm>
              <a:off x="6849984" y="3571964"/>
              <a:ext cx="368300" cy="355600"/>
            </a:xfrm>
            <a:prstGeom prst="rect">
              <a:avLst/>
            </a:prstGeom>
          </p:spPr>
        </p:pic>
      </p:grpSp>
      <p:sp>
        <p:nvSpPr>
          <p:cNvPr id="14" name="Footer Placeholder 13"/>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39719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Combining Plots</a:t>
            </a:r>
            <a:endParaRPr lang="en-US" dirty="0">
              <a:latin typeface="Courier New" charset="0"/>
              <a:ea typeface="Courier New" charset="0"/>
              <a:cs typeface="Courier New" charset="0"/>
            </a:endParaRPr>
          </a:p>
        </p:txBody>
      </p:sp>
      <p:sp>
        <p:nvSpPr>
          <p:cNvPr id="4" name="TextBox 3"/>
          <p:cNvSpPr txBox="1"/>
          <p:nvPr/>
        </p:nvSpPr>
        <p:spPr>
          <a:xfrm>
            <a:off x="0" y="1828800"/>
            <a:ext cx="9144000" cy="4616648"/>
          </a:xfrm>
          <a:prstGeom prst="rect">
            <a:avLst/>
          </a:prstGeom>
          <a:noFill/>
        </p:spPr>
        <p:txBody>
          <a:bodyPr wrap="square" rtlCol="0">
            <a:spAutoFit/>
          </a:bodyPr>
          <a:lstStyle/>
          <a:p>
            <a:pPr marL="525463" indent="-327025">
              <a:buFont typeface="Arial" charset="0"/>
              <a:buChar char="•"/>
            </a:pPr>
            <a:r>
              <a:rPr lang="en-US" dirty="0" smtClean="0">
                <a:solidFill>
                  <a:schemeClr val="bg1"/>
                </a:solidFill>
                <a:latin typeface="Courier New" charset="0"/>
                <a:ea typeface="Courier New" charset="0"/>
                <a:cs typeface="Courier New" charset="0"/>
              </a:rPr>
              <a:t>rating-predictor</a:t>
            </a:r>
            <a:r>
              <a:rPr lang="en-US" dirty="0">
                <a:solidFill>
                  <a:schemeClr val="bg1"/>
                </a:solidFill>
              </a:rPr>
              <a:t> </a:t>
            </a:r>
            <a:r>
              <a:rPr lang="en-US" dirty="0" smtClean="0">
                <a:solidFill>
                  <a:schemeClr val="bg1"/>
                </a:solidFill>
              </a:rPr>
              <a:t>is just a function (just like </a:t>
            </a:r>
            <a:r>
              <a:rPr lang="en-US" dirty="0" err="1" smtClean="0">
                <a:solidFill>
                  <a:schemeClr val="bg1"/>
                </a:solidFill>
                <a:latin typeface="Courier New" charset="0"/>
                <a:ea typeface="Courier New" charset="0"/>
                <a:cs typeface="Courier New" charset="0"/>
              </a:rPr>
              <a:t>num-sqrt</a:t>
            </a:r>
            <a:r>
              <a:rPr lang="en-US" dirty="0" smtClean="0">
                <a:solidFill>
                  <a:schemeClr val="bg1"/>
                </a:solidFill>
              </a:rPr>
              <a:t>).</a:t>
            </a:r>
          </a:p>
          <a:p>
            <a:pPr marL="525463" indent="-327025">
              <a:buFont typeface="Arial" charset="0"/>
              <a:buChar char="•"/>
            </a:pPr>
            <a:endParaRPr lang="en-US" dirty="0" smtClean="0">
              <a:solidFill>
                <a:schemeClr val="bg1"/>
              </a:solidFill>
            </a:endParaRPr>
          </a:p>
          <a:p>
            <a:pPr marL="525463" indent="-327025">
              <a:buFont typeface="Arial" charset="0"/>
              <a:buChar char="•"/>
            </a:pPr>
            <a:r>
              <a:rPr lang="en-US" dirty="0" smtClean="0">
                <a:solidFill>
                  <a:schemeClr val="bg1"/>
                </a:solidFill>
              </a:rPr>
              <a:t>Review: Plot this function using </a:t>
            </a:r>
            <a:r>
              <a:rPr lang="en-US" dirty="0" smtClean="0">
                <a:solidFill>
                  <a:schemeClr val="bg1"/>
                </a:solidFill>
                <a:latin typeface="Courier New" charset="0"/>
                <a:ea typeface="Courier New" charset="0"/>
                <a:cs typeface="Courier New" charset="0"/>
              </a:rPr>
              <a:t>function-plot</a:t>
            </a:r>
          </a:p>
          <a:p>
            <a:pPr marL="525463" indent="-327025">
              <a:buFont typeface="Arial" charset="0"/>
              <a:buChar char="•"/>
            </a:pPr>
            <a:endParaRPr lang="en-US" dirty="0" smtClean="0">
              <a:solidFill>
                <a:schemeClr val="bg1"/>
              </a:solidFill>
            </a:endParaRPr>
          </a:p>
          <a:p>
            <a:pPr marL="525463" indent="-327025">
              <a:buFont typeface="Arial" charset="0"/>
              <a:buChar char="•"/>
            </a:pPr>
            <a:r>
              <a:rPr lang="en-US" dirty="0" smtClean="0">
                <a:solidFill>
                  <a:schemeClr val="bg1"/>
                </a:solidFill>
              </a:rPr>
              <a:t>We’d like to </a:t>
            </a:r>
            <a:r>
              <a:rPr lang="en-US" i="1" dirty="0" smtClean="0">
                <a:solidFill>
                  <a:schemeClr val="bg1"/>
                </a:solidFill>
              </a:rPr>
              <a:t>combine</a:t>
            </a:r>
            <a:r>
              <a:rPr lang="en-US" dirty="0" smtClean="0">
                <a:solidFill>
                  <a:schemeClr val="bg1"/>
                </a:solidFill>
              </a:rPr>
              <a:t> the scatterplot and the predictor </a:t>
            </a:r>
            <a:r>
              <a:rPr lang="en-US" dirty="0" smtClean="0">
                <a:solidFill>
                  <a:schemeClr val="bg1"/>
                </a:solidFill>
              </a:rPr>
              <a:t>plot</a:t>
            </a:r>
            <a:endParaRPr lang="en-US" sz="2600" dirty="0" smtClean="0">
              <a:solidFill>
                <a:schemeClr val="accent1"/>
              </a:solidFill>
              <a:latin typeface="Courier New" charset="0"/>
              <a:ea typeface="Courier New" charset="0"/>
              <a:cs typeface="Courier New" charset="0"/>
            </a:endParaRPr>
          </a:p>
          <a:p>
            <a:pPr marL="198438" algn="ctr"/>
            <a:r>
              <a:rPr lang="en-US" sz="2600" dirty="0" smtClean="0">
                <a:solidFill>
                  <a:schemeClr val="accent1"/>
                </a:solidFill>
                <a:latin typeface="Courier New" charset="0"/>
                <a:ea typeface="Courier New" charset="0"/>
                <a:cs typeface="Courier New" charset="0"/>
              </a:rPr>
              <a:t># plots : List&lt;Series&gt; </a:t>
            </a:r>
            <a:r>
              <a:rPr lang="en-US" sz="2600" dirty="0">
                <a:solidFill>
                  <a:schemeClr val="accent1"/>
                </a:solidFill>
                <a:latin typeface="Courier New" charset="0"/>
                <a:ea typeface="Courier New" charset="0"/>
                <a:cs typeface="Courier New" charset="0"/>
                <a:sym typeface="Wingdings"/>
              </a:rPr>
              <a:t></a:t>
            </a:r>
            <a:r>
              <a:rPr lang="en-US" sz="2600" dirty="0">
                <a:solidFill>
                  <a:schemeClr val="accent1"/>
                </a:solidFill>
                <a:latin typeface="Courier New" charset="0"/>
                <a:ea typeface="Courier New" charset="0"/>
                <a:cs typeface="Courier New" charset="0"/>
              </a:rPr>
              <a:t> </a:t>
            </a:r>
            <a:r>
              <a:rPr lang="en-US" sz="2600" dirty="0" smtClean="0">
                <a:solidFill>
                  <a:schemeClr val="accent1"/>
                </a:solidFill>
                <a:latin typeface="Courier New" charset="0"/>
                <a:ea typeface="Courier New" charset="0"/>
                <a:cs typeface="Courier New" charset="0"/>
              </a:rPr>
              <a:t>Plot</a:t>
            </a:r>
          </a:p>
          <a:p>
            <a:pPr marL="198438" algn="ctr"/>
            <a:endParaRPr lang="en-US" sz="2600" dirty="0">
              <a:solidFill>
                <a:schemeClr val="accent1"/>
              </a:solidFill>
              <a:latin typeface="Courier New" charset="0"/>
              <a:ea typeface="Courier New" charset="0"/>
              <a:cs typeface="Courier New" charset="0"/>
            </a:endParaRPr>
          </a:p>
          <a:p>
            <a:pPr marL="198438" algn="ctr"/>
            <a:endParaRPr lang="en-US" sz="2600" dirty="0" smtClean="0">
              <a:solidFill>
                <a:schemeClr val="accent1"/>
              </a:solidFill>
              <a:latin typeface="Courier New" charset="0"/>
              <a:ea typeface="Courier New" charset="0"/>
              <a:cs typeface="Courier New" charset="0"/>
            </a:endParaRPr>
          </a:p>
          <a:p>
            <a:pPr marL="655638" indent="-457200">
              <a:buFont typeface="Arial" charset="0"/>
              <a:buChar char="•"/>
            </a:pPr>
            <a:r>
              <a:rPr lang="en-US" dirty="0" smtClean="0">
                <a:solidFill>
                  <a:schemeClr val="bg1"/>
                </a:solidFill>
              </a:rPr>
              <a:t>How do we grade this predictor</a:t>
            </a:r>
            <a:r>
              <a:rPr lang="en-US" dirty="0" smtClean="0">
                <a:solidFill>
                  <a:schemeClr val="bg1"/>
                </a:solidFill>
              </a:rPr>
              <a:t>?</a:t>
            </a:r>
            <a:endParaRPr lang="en-US" dirty="0">
              <a:solidFill>
                <a:schemeClr val="bg1"/>
              </a:solidFill>
            </a:endParaRPr>
          </a:p>
          <a:p>
            <a:pPr algn="ctr"/>
            <a:r>
              <a:rPr lang="en-US" sz="2200" dirty="0">
                <a:solidFill>
                  <a:schemeClr val="accent1"/>
                </a:solidFill>
                <a:latin typeface="Courier New" charset="0"/>
                <a:ea typeface="Courier New" charset="0"/>
                <a:cs typeface="Courier New" charset="0"/>
              </a:rPr>
              <a:t># r-squared : </a:t>
            </a:r>
            <a:r>
              <a:rPr lang="en-US" sz="2200" dirty="0" smtClean="0">
                <a:solidFill>
                  <a:schemeClr val="accent1"/>
                </a:solidFill>
                <a:latin typeface="Courier New" charset="0"/>
                <a:ea typeface="Courier New" charset="0"/>
                <a:cs typeface="Courier New" charset="0"/>
              </a:rPr>
              <a:t>List&lt;</a:t>
            </a:r>
            <a:r>
              <a:rPr lang="en-US" sz="2200" dirty="0" err="1" smtClean="0">
                <a:solidFill>
                  <a:schemeClr val="accent1"/>
                </a:solidFill>
                <a:latin typeface="Courier New" charset="0"/>
                <a:ea typeface="Courier New" charset="0"/>
                <a:cs typeface="Courier New" charset="0"/>
              </a:rPr>
              <a:t>Num</a:t>
            </a:r>
            <a:r>
              <a:rPr lang="en-US" sz="2200" dirty="0" smtClean="0">
                <a:solidFill>
                  <a:schemeClr val="accent1"/>
                </a:solidFill>
                <a:latin typeface="Courier New" charset="0"/>
                <a:ea typeface="Courier New" charset="0"/>
                <a:cs typeface="Courier New" charset="0"/>
              </a:rPr>
              <a:t>&gt; List&lt;</a:t>
            </a:r>
            <a:r>
              <a:rPr lang="en-US" sz="2200" dirty="0" err="1" smtClean="0">
                <a:solidFill>
                  <a:schemeClr val="accent1"/>
                </a:solidFill>
                <a:latin typeface="Courier New" charset="0"/>
                <a:ea typeface="Courier New" charset="0"/>
                <a:cs typeface="Courier New" charset="0"/>
              </a:rPr>
              <a:t>Num</a:t>
            </a:r>
            <a:r>
              <a:rPr lang="en-US" sz="2200" dirty="0" smtClean="0">
                <a:solidFill>
                  <a:schemeClr val="accent1"/>
                </a:solidFill>
                <a:latin typeface="Courier New" charset="0"/>
                <a:ea typeface="Courier New" charset="0"/>
                <a:cs typeface="Courier New" charset="0"/>
              </a:rPr>
              <a:t>&gt; </a:t>
            </a:r>
            <a:r>
              <a:rPr lang="en-US" sz="2200" dirty="0">
                <a:solidFill>
                  <a:schemeClr val="accent1"/>
                </a:solidFill>
                <a:latin typeface="Courier New" charset="0"/>
                <a:ea typeface="Courier New" charset="0"/>
                <a:cs typeface="Courier New" charset="0"/>
              </a:rPr>
              <a:t>(</a:t>
            </a:r>
            <a:r>
              <a:rPr lang="en-US" sz="2200" dirty="0" err="1" smtClean="0">
                <a:solidFill>
                  <a:schemeClr val="accent1"/>
                </a:solidFill>
                <a:latin typeface="Courier New" charset="0"/>
                <a:ea typeface="Courier New" charset="0"/>
                <a:cs typeface="Courier New" charset="0"/>
              </a:rPr>
              <a:t>Num</a:t>
            </a:r>
            <a:r>
              <a:rPr lang="en-US" sz="2200" dirty="0" smtClean="0">
                <a:solidFill>
                  <a:schemeClr val="accent1"/>
                </a:solidFill>
                <a:latin typeface="Courier New" charset="0"/>
                <a:ea typeface="Courier New" charset="0"/>
                <a:cs typeface="Courier New" charset="0"/>
              </a:rPr>
              <a:t>-</a:t>
            </a:r>
            <a:r>
              <a:rPr lang="en-US" sz="2200" dirty="0">
                <a:solidFill>
                  <a:schemeClr val="accent1"/>
                </a:solidFill>
                <a:latin typeface="Courier New" charset="0"/>
                <a:ea typeface="Courier New" charset="0"/>
                <a:cs typeface="Courier New" charset="0"/>
              </a:rPr>
              <a:t>&gt;</a:t>
            </a:r>
            <a:r>
              <a:rPr lang="en-US" sz="2200" dirty="0" err="1" smtClean="0">
                <a:solidFill>
                  <a:schemeClr val="accent1"/>
                </a:solidFill>
                <a:latin typeface="Courier New" charset="0"/>
                <a:ea typeface="Courier New" charset="0"/>
                <a:cs typeface="Courier New" charset="0"/>
              </a:rPr>
              <a:t>Num</a:t>
            </a:r>
            <a:r>
              <a:rPr lang="en-US" sz="2200" dirty="0" smtClean="0">
                <a:solidFill>
                  <a:schemeClr val="accent1"/>
                </a:solidFill>
                <a:latin typeface="Courier New" charset="0"/>
                <a:ea typeface="Courier New" charset="0"/>
                <a:cs typeface="Courier New" charset="0"/>
              </a:rPr>
              <a:t>) </a:t>
            </a:r>
            <a:r>
              <a:rPr lang="en-US" sz="2200" dirty="0">
                <a:solidFill>
                  <a:schemeClr val="accent1"/>
                </a:solidFill>
                <a:latin typeface="Courier New" charset="0"/>
                <a:ea typeface="Courier New" charset="0"/>
                <a:cs typeface="Courier New" charset="0"/>
              </a:rPr>
              <a:t>-&gt; </a:t>
            </a:r>
            <a:r>
              <a:rPr lang="en-US" sz="2200" dirty="0" err="1" smtClean="0">
                <a:solidFill>
                  <a:schemeClr val="accent1"/>
                </a:solidFill>
                <a:latin typeface="Courier New" charset="0"/>
                <a:ea typeface="Courier New" charset="0"/>
                <a:cs typeface="Courier New" charset="0"/>
              </a:rPr>
              <a:t>Num</a:t>
            </a:r>
            <a:r>
              <a:rPr lang="en-US" sz="2200" dirty="0">
                <a:solidFill>
                  <a:schemeClr val="accent1"/>
                </a:solidFill>
                <a:latin typeface="Courier New" charset="0"/>
                <a:ea typeface="Courier New" charset="0"/>
                <a:cs typeface="Courier New" charset="0"/>
              </a:rPr>
              <a:t> </a:t>
            </a:r>
          </a:p>
          <a:p>
            <a:pPr marL="655638" indent="-457200">
              <a:buFont typeface="Arial" charset="0"/>
              <a:buChar char="•"/>
            </a:pPr>
            <a:endParaRPr lang="en-US" dirty="0" smtClean="0">
              <a:solidFill>
                <a:schemeClr val="bg1"/>
              </a:solidFill>
            </a:endParaRPr>
          </a:p>
          <a:p>
            <a:pPr marL="198438"/>
            <a:endParaRPr lang="en-US" sz="2600" dirty="0">
              <a:solidFill>
                <a:schemeClr val="accent1"/>
              </a:solidFill>
              <a:latin typeface="Courier New" charset="0"/>
              <a:ea typeface="Courier New" charset="0"/>
              <a:cs typeface="Courier New"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08233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fade">
                                      <p:cBhvr>
                                        <p:cTn id="3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Reflecting</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426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lnSpc>
                <a:spcPct val="150000"/>
              </a:lnSpc>
              <a:spcAft>
                <a:spcPts val="1800"/>
              </a:spcAft>
              <a:buClr>
                <a:srgbClr val="4C4C4C"/>
              </a:buClr>
              <a:buSzTx/>
            </a:pPr>
            <a:r>
              <a:rPr lang="en-US" altLang="en-US" sz="2400" dirty="0" smtClean="0">
                <a:latin typeface="Arial" charset="0"/>
                <a:ea typeface="Arial" charset="0"/>
                <a:cs typeface="Arial" charset="0"/>
              </a:rPr>
              <a:t>Turn to Page 23</a:t>
            </a:r>
            <a:r>
              <a:rPr lang="mr-IN" altLang="en-US" sz="2400" dirty="0" smtClean="0">
                <a:latin typeface="Arial" charset="0"/>
                <a:ea typeface="Arial" charset="0"/>
                <a:cs typeface="Arial" charset="0"/>
              </a:rPr>
              <a:t>…</a:t>
            </a:r>
            <a:endParaRPr lang="en-US" altLang="en-US" sz="2400" dirty="0" smtClean="0">
              <a:latin typeface="Arial" charset="0"/>
              <a:ea typeface="Arial" charset="0"/>
              <a:cs typeface="Arial" charset="0"/>
            </a:endParaRPr>
          </a:p>
          <a:p>
            <a:pPr marL="342900" indent="-342900" eaLnBrk="1" hangingPunct="1">
              <a:lnSpc>
                <a:spcPct val="150000"/>
              </a:lnSpc>
              <a:spcAft>
                <a:spcPts val="1800"/>
              </a:spcAft>
              <a:buClr>
                <a:srgbClr val="4C4C4C"/>
              </a:buClr>
              <a:buSzTx/>
            </a:pPr>
            <a:r>
              <a:rPr lang="en-US" altLang="en-US" sz="2400" dirty="0" smtClean="0">
                <a:latin typeface="Arial" charset="0"/>
                <a:ea typeface="Arial" charset="0"/>
                <a:cs typeface="Arial" charset="0"/>
              </a:rPr>
              <a:t>Return to Page 20, and write down your findings.</a:t>
            </a:r>
          </a:p>
          <a:p>
            <a:pPr marL="342900" indent="-342900" eaLnBrk="1" hangingPunct="1">
              <a:lnSpc>
                <a:spcPct val="150000"/>
              </a:lnSpc>
              <a:spcAft>
                <a:spcPts val="1800"/>
              </a:spcAft>
              <a:buClr>
                <a:srgbClr val="4C4C4C"/>
              </a:buClr>
              <a:buSzTx/>
            </a:pPr>
            <a:r>
              <a:rPr lang="en-US" altLang="en-US" sz="2400" dirty="0" smtClean="0">
                <a:latin typeface="Arial" charset="0"/>
                <a:ea typeface="Arial" charset="0"/>
                <a:cs typeface="Arial" charset="0"/>
              </a:rPr>
              <a:t>Open </a:t>
            </a:r>
            <a:r>
              <a:rPr lang="en-US" altLang="en-US" sz="2400" dirty="0">
                <a:latin typeface="Arial" charset="0"/>
                <a:ea typeface="Arial" charset="0"/>
                <a:cs typeface="Arial" charset="0"/>
              </a:rPr>
              <a:t>your Final Project Files (code and report)</a:t>
            </a: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Answer Question 8: </a:t>
            </a:r>
            <a:r>
              <a:rPr lang="en-US" altLang="en-US" sz="2400" dirty="0">
                <a:latin typeface="Arial" charset="0"/>
                <a:ea typeface="Arial" charset="0"/>
                <a:cs typeface="Arial" charset="0"/>
              </a:rPr>
              <a:t>What kind of correlations would you like to search for in </a:t>
            </a:r>
            <a:r>
              <a:rPr lang="en-US" altLang="en-US" sz="2400" i="1" dirty="0">
                <a:latin typeface="Arial" charset="0"/>
                <a:ea typeface="Arial" charset="0"/>
                <a:cs typeface="Arial" charset="0"/>
              </a:rPr>
              <a:t>your</a:t>
            </a:r>
            <a:r>
              <a:rPr lang="en-US" altLang="en-US" sz="2400" dirty="0">
                <a:latin typeface="Arial" charset="0"/>
                <a:ea typeface="Arial" charset="0"/>
                <a:cs typeface="Arial" charset="0"/>
              </a:rPr>
              <a:t> dataset?</a:t>
            </a:r>
          </a:p>
          <a:p>
            <a:pPr marL="342900" indent="-342900" eaLnBrk="1" hangingPunct="1">
              <a:lnSpc>
                <a:spcPct val="150000"/>
              </a:lnSpc>
              <a:spcAft>
                <a:spcPts val="1800"/>
              </a:spcAft>
              <a:buClr>
                <a:srgbClr val="4C4C4C"/>
              </a:buClr>
              <a:buSzTx/>
            </a:pPr>
            <a:endParaRPr lang="en-US" altLang="en-US" sz="2400" dirty="0" smtClean="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4770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7</a:t>
            </a:r>
            <a:endParaRPr lang="en-US" dirty="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Introduction to Table Queries</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418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Open the </a:t>
            </a:r>
            <a:r>
              <a:rPr lang="en-US" altLang="en-US" sz="2400" dirty="0" smtClean="0">
                <a:latin typeface="Arial" charset="0"/>
                <a:ea typeface="Arial" charset="0"/>
                <a:cs typeface="Arial" charset="0"/>
                <a:hlinkClick r:id="rId2"/>
              </a:rPr>
              <a:t>Unit 7 Starter File</a:t>
            </a:r>
            <a:r>
              <a:rPr lang="en-US" altLang="en-US" sz="2400" dirty="0" smtClean="0">
                <a:latin typeface="Arial" charset="0"/>
                <a:ea typeface="Arial" charset="0"/>
                <a:cs typeface="Arial" charset="0"/>
              </a:rPr>
              <a:t>, Save a Copy, and Click Run</a:t>
            </a:r>
          </a:p>
          <a:p>
            <a:pPr marL="342900" indent="-342900" eaLnBrk="1" hangingPunct="1">
              <a:spcAft>
                <a:spcPts val="1800"/>
              </a:spcAft>
              <a:buClr>
                <a:schemeClr val="bg1"/>
              </a:buClr>
              <a:buSzTx/>
            </a:pPr>
            <a:r>
              <a:rPr lang="en-US" altLang="en-US" sz="2400" dirty="0" smtClean="0">
                <a:latin typeface="Arial" charset="0"/>
                <a:ea typeface="Arial" charset="0"/>
                <a:cs typeface="Arial" charset="0"/>
              </a:rPr>
              <a:t>Race to explore the new dataset: </a:t>
            </a:r>
            <a:r>
              <a:rPr lang="en-US" altLang="en-US" sz="2400" dirty="0" smtClean="0">
                <a:latin typeface="Courier New" charset="0"/>
                <a:ea typeface="Courier New" charset="0"/>
                <a:cs typeface="Courier New" charset="0"/>
              </a:rPr>
              <a:t>movies</a:t>
            </a:r>
          </a:p>
          <a:p>
            <a:pPr lvl="1" fontAlgn="ctr">
              <a:buClr>
                <a:schemeClr val="bg1"/>
              </a:buClr>
            </a:pPr>
            <a:r>
              <a:rPr lang="en-US" dirty="0"/>
              <a:t>What was the domestic gross for "Big Hero 6"?</a:t>
            </a:r>
          </a:p>
          <a:p>
            <a:pPr lvl="1" fontAlgn="ctr">
              <a:buClr>
                <a:schemeClr val="bg1"/>
              </a:buClr>
            </a:pPr>
            <a:r>
              <a:rPr lang="en-US" dirty="0"/>
              <a:t>What was the overseas gross for "Up"?</a:t>
            </a:r>
          </a:p>
          <a:p>
            <a:pPr lvl="1" fontAlgn="ctr">
              <a:buClr>
                <a:schemeClr val="bg1"/>
              </a:buClr>
            </a:pPr>
            <a:r>
              <a:rPr lang="en-US" dirty="0"/>
              <a:t>What was the total gross for "</a:t>
            </a:r>
            <a:r>
              <a:rPr lang="en-US" dirty="0" err="1"/>
              <a:t>Zootopia</a:t>
            </a:r>
            <a:r>
              <a:rPr lang="en-US" dirty="0"/>
              <a:t>"?</a:t>
            </a:r>
          </a:p>
          <a:p>
            <a:pPr lvl="1" fontAlgn="ctr">
              <a:buClr>
                <a:schemeClr val="bg1"/>
              </a:buClr>
            </a:pPr>
            <a:r>
              <a:rPr lang="en-US" dirty="0"/>
              <a:t>What year did "Maleficent come out?"</a:t>
            </a:r>
          </a:p>
          <a:p>
            <a:pPr marL="1085850" lvl="1" indent="-342900" eaLnBrk="1" hangingPunct="1">
              <a:spcAft>
                <a:spcPts val="1800"/>
              </a:spcAft>
              <a:buClr>
                <a:srgbClr val="4C4C4C"/>
              </a:buClr>
              <a:buSzTx/>
            </a:pPr>
            <a:endParaRPr lang="en-US" altLang="en-US" sz="2000"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Type </a:t>
            </a:r>
            <a:r>
              <a:rPr lang="en-US" altLang="en-US" sz="2400" dirty="0" smtClean="0">
                <a:latin typeface="Courier New" charset="0"/>
                <a:ea typeface="Courier New" charset="0"/>
                <a:cs typeface="Courier New" charset="0"/>
              </a:rPr>
              <a:t>movies-selected</a:t>
            </a:r>
            <a:r>
              <a:rPr lang="en-US" altLang="en-US" sz="2400" dirty="0" smtClean="0">
                <a:latin typeface="Arial" charset="0"/>
                <a:ea typeface="Arial" charset="0"/>
                <a:cs typeface="Arial" charset="0"/>
              </a:rPr>
              <a:t> into the Interactions Area</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17630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urier New" charset="0"/>
                <a:ea typeface="Courier New" charset="0"/>
                <a:cs typeface="Courier New" charset="0"/>
              </a:rPr>
              <a:t>select</a:t>
            </a:r>
            <a:r>
              <a:rPr lang="en-US" dirty="0" smtClean="0"/>
              <a:t> query</a:t>
            </a:r>
            <a:endParaRPr lang="en-US" dirty="0"/>
          </a:p>
        </p:txBody>
      </p:sp>
      <p:sp>
        <p:nvSpPr>
          <p:cNvPr id="3" name="Content Placeholder 2"/>
          <p:cNvSpPr>
            <a:spLocks noGrp="1"/>
          </p:cNvSpPr>
          <p:nvPr>
            <p:ph idx="1"/>
          </p:nvPr>
        </p:nvSpPr>
        <p:spPr>
          <a:xfrm>
            <a:off x="609600" y="2552701"/>
            <a:ext cx="7620000" cy="1112837"/>
          </a:xfrm>
        </p:spPr>
        <p:txBody>
          <a:bodyPr/>
          <a:lstStyle/>
          <a:p>
            <a:pPr marL="0" indent="0">
              <a:buNone/>
            </a:pPr>
            <a:r>
              <a:rPr lang="en-US" b="1" dirty="0" smtClean="0">
                <a:latin typeface="Courier New" charset="0"/>
                <a:ea typeface="Courier New" charset="0"/>
                <a:cs typeface="Courier New" charset="0"/>
              </a:rPr>
              <a:t>select</a:t>
            </a:r>
            <a:r>
              <a:rPr lang="en-US" dirty="0" smtClean="0">
                <a:latin typeface="Courier New" charset="0"/>
                <a:ea typeface="Courier New" charset="0"/>
                <a:cs typeface="Courier New" charset="0"/>
              </a:rPr>
              <a:t> </a:t>
            </a:r>
            <a:r>
              <a:rPr lang="en-US" dirty="0">
                <a:latin typeface="Courier New" charset="0"/>
                <a:ea typeface="Courier New" charset="0"/>
                <a:cs typeface="Courier New" charset="0"/>
              </a:rPr>
              <a:t>title, year </a:t>
            </a:r>
            <a:r>
              <a:rPr lang="en-US" b="1" dirty="0">
                <a:latin typeface="Courier New" charset="0"/>
                <a:ea typeface="Courier New" charset="0"/>
                <a:cs typeface="Courier New" charset="0"/>
              </a:rPr>
              <a:t>from</a:t>
            </a:r>
            <a:r>
              <a:rPr lang="en-US" dirty="0">
                <a:latin typeface="Courier New" charset="0"/>
                <a:ea typeface="Courier New" charset="0"/>
                <a:cs typeface="Courier New" charset="0"/>
              </a:rPr>
              <a:t> movies </a:t>
            </a:r>
            <a:r>
              <a:rPr lang="en-US" b="1" dirty="0" smtClean="0">
                <a:latin typeface="Courier New" charset="0"/>
                <a:ea typeface="Courier New" charset="0"/>
                <a:cs typeface="Courier New" charset="0"/>
              </a:rPr>
              <a:t>end</a:t>
            </a:r>
            <a:endParaRPr lang="en-US" dirty="0">
              <a:latin typeface="Courier New" charset="0"/>
              <a:ea typeface="Courier New" charset="0"/>
              <a:cs typeface="Courier New" charset="0"/>
            </a:endParaRPr>
          </a:p>
        </p:txBody>
      </p:sp>
      <p:sp>
        <p:nvSpPr>
          <p:cNvPr id="4" name="Rectangular Callout 3"/>
          <p:cNvSpPr/>
          <p:nvPr/>
        </p:nvSpPr>
        <p:spPr>
          <a:xfrm>
            <a:off x="637032" y="3886201"/>
            <a:ext cx="1648968" cy="990599"/>
          </a:xfrm>
          <a:prstGeom prst="wedgeRectCallout">
            <a:avLst>
              <a:gd name="adj1" fmla="val -6962"/>
              <a:gd name="adj2" fmla="val -13567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t</a:t>
            </a:r>
            <a:r>
              <a:rPr lang="en-US" dirty="0" smtClean="0">
                <a:solidFill>
                  <a:schemeClr val="tx1"/>
                </a:solidFill>
              </a:rPr>
              <a:t>able operator</a:t>
            </a:r>
            <a:endParaRPr lang="en-US" dirty="0">
              <a:solidFill>
                <a:schemeClr val="tx1"/>
              </a:solidFill>
            </a:endParaRPr>
          </a:p>
        </p:txBody>
      </p:sp>
      <p:sp>
        <p:nvSpPr>
          <p:cNvPr id="8" name="Rectangular Callout 7"/>
          <p:cNvSpPr/>
          <p:nvPr/>
        </p:nvSpPr>
        <p:spPr>
          <a:xfrm>
            <a:off x="5410200" y="1219200"/>
            <a:ext cx="1524000" cy="727870"/>
          </a:xfrm>
          <a:prstGeom prst="wedgeRectCallout">
            <a:avLst>
              <a:gd name="adj1" fmla="val -50554"/>
              <a:gd name="adj2" fmla="val 12984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k</a:t>
            </a:r>
            <a:r>
              <a:rPr lang="en-US" dirty="0" smtClean="0">
                <a:solidFill>
                  <a:schemeClr val="tx1"/>
                </a:solidFill>
              </a:rPr>
              <a:t>eyword </a:t>
            </a:r>
            <a:endParaRPr lang="en-US" dirty="0">
              <a:solidFill>
                <a:schemeClr val="tx1"/>
              </a:solidFill>
            </a:endParaRPr>
          </a:p>
        </p:txBody>
      </p:sp>
      <p:sp>
        <p:nvSpPr>
          <p:cNvPr id="9" name="Rectangular Callout 8"/>
          <p:cNvSpPr/>
          <p:nvPr/>
        </p:nvSpPr>
        <p:spPr>
          <a:xfrm>
            <a:off x="5410200" y="1219200"/>
            <a:ext cx="1524000" cy="727870"/>
          </a:xfrm>
          <a:prstGeom prst="wedgeRectCallout">
            <a:avLst>
              <a:gd name="adj1" fmla="val 73046"/>
              <a:gd name="adj2" fmla="val 142406"/>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keywords</a:t>
            </a:r>
            <a:endParaRPr lang="en-US" dirty="0">
              <a:solidFill>
                <a:schemeClr val="tx1"/>
              </a:solidFill>
            </a:endParaRPr>
          </a:p>
        </p:txBody>
      </p:sp>
      <p:grpSp>
        <p:nvGrpSpPr>
          <p:cNvPr id="11" name="Group 10"/>
          <p:cNvGrpSpPr/>
          <p:nvPr/>
        </p:nvGrpSpPr>
        <p:grpSpPr>
          <a:xfrm>
            <a:off x="2133600" y="2552701"/>
            <a:ext cx="2514600" cy="2324099"/>
            <a:chOff x="1828800" y="3314701"/>
            <a:chExt cx="2514600" cy="2324099"/>
          </a:xfrm>
        </p:grpSpPr>
        <p:sp>
          <p:nvSpPr>
            <p:cNvPr id="5" name="Rectangular Callout 4"/>
            <p:cNvSpPr/>
            <p:nvPr/>
          </p:nvSpPr>
          <p:spPr>
            <a:xfrm>
              <a:off x="2514600" y="4648200"/>
              <a:ext cx="1524000" cy="990600"/>
            </a:xfrm>
            <a:prstGeom prst="wedgeRectCallout">
              <a:avLst>
                <a:gd name="adj1" fmla="val -14554"/>
                <a:gd name="adj2" fmla="val -12723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d</a:t>
              </a:r>
              <a:r>
                <a:rPr lang="en-US" dirty="0" smtClean="0">
                  <a:solidFill>
                    <a:schemeClr val="tx1"/>
                  </a:solidFill>
                </a:rPr>
                <a:t>esired columns</a:t>
              </a:r>
              <a:endParaRPr lang="en-US" dirty="0">
                <a:solidFill>
                  <a:schemeClr val="tx1"/>
                </a:solidFill>
              </a:endParaRPr>
            </a:p>
          </p:txBody>
        </p:sp>
        <p:sp>
          <p:nvSpPr>
            <p:cNvPr id="10" name="Rectangle 9"/>
            <p:cNvSpPr/>
            <p:nvPr/>
          </p:nvSpPr>
          <p:spPr>
            <a:xfrm>
              <a:off x="1828800" y="3314701"/>
              <a:ext cx="2514600"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5715000" y="2552701"/>
            <a:ext cx="1676400" cy="2324099"/>
            <a:chOff x="5410200" y="3314701"/>
            <a:chExt cx="1676400" cy="2324099"/>
          </a:xfrm>
        </p:grpSpPr>
        <p:sp>
          <p:nvSpPr>
            <p:cNvPr id="6" name="Rectangular Callout 5"/>
            <p:cNvSpPr/>
            <p:nvPr/>
          </p:nvSpPr>
          <p:spPr>
            <a:xfrm>
              <a:off x="5867400" y="4648200"/>
              <a:ext cx="1219200" cy="990600"/>
            </a:xfrm>
            <a:prstGeom prst="wedgeRectCallout">
              <a:avLst>
                <a:gd name="adj1" fmla="val -14554"/>
                <a:gd name="adj2" fmla="val -12169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dataset</a:t>
              </a:r>
              <a:endParaRPr lang="en-US" dirty="0">
                <a:solidFill>
                  <a:schemeClr val="tx1"/>
                </a:solidFill>
              </a:endParaRPr>
            </a:p>
          </p:txBody>
        </p:sp>
        <p:sp>
          <p:nvSpPr>
            <p:cNvPr id="12" name="Rectangle 11"/>
            <p:cNvSpPr/>
            <p:nvPr/>
          </p:nvSpPr>
          <p:spPr>
            <a:xfrm>
              <a:off x="5410200" y="3314701"/>
              <a:ext cx="1447800"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ectangle 14"/>
          <p:cNvSpPr/>
          <p:nvPr/>
        </p:nvSpPr>
        <p:spPr>
          <a:xfrm>
            <a:off x="931762" y="5360748"/>
            <a:ext cx="7297838" cy="461665"/>
          </a:xfrm>
          <a:prstGeom prst="rect">
            <a:avLst/>
          </a:prstGeom>
        </p:spPr>
        <p:txBody>
          <a:bodyPr wrap="square">
            <a:spAutoFit/>
          </a:bodyPr>
          <a:lstStyle/>
          <a:p>
            <a:pPr marL="342900" indent="-342900" eaLnBrk="1" hangingPunct="1">
              <a:spcAft>
                <a:spcPts val="1800"/>
              </a:spcAft>
              <a:buClr>
                <a:srgbClr val="4C4C4C"/>
              </a:buClr>
              <a:buSzTx/>
              <a:buFont typeface="Arial" charset="0"/>
              <a:buChar char="•"/>
            </a:pPr>
            <a:r>
              <a:rPr lang="en-US" altLang="en-US" dirty="0" smtClean="0">
                <a:solidFill>
                  <a:schemeClr val="bg1"/>
                </a:solidFill>
                <a:ea typeface="Arial" charset="0"/>
                <a:cs typeface="Arial" charset="0"/>
              </a:rPr>
              <a:t>Take notes on Page 45</a:t>
            </a:r>
            <a:endParaRPr lang="en-US" altLang="en-US" dirty="0">
              <a:solidFill>
                <a:schemeClr val="bg1"/>
              </a:solidFill>
              <a:ea typeface="Arial" charset="0"/>
              <a:cs typeface="Arial" charset="0"/>
            </a:endParaRPr>
          </a:p>
        </p:txBody>
      </p:sp>
      <p:sp>
        <p:nvSpPr>
          <p:cNvPr id="7" name="Footer Placeholder 6"/>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68311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8"/>
                                        </p:tgtEl>
                                        <p:attrNameLst>
                                          <p:attrName>fillcolor</p:attrName>
                                        </p:attrNameLst>
                                      </p:cBhvr>
                                      <p:to>
                                        <a:schemeClr val="accent2"/>
                                      </p:to>
                                    </p:animClr>
                                    <p:set>
                                      <p:cBhvr>
                                        <p:cTn id="32" dur="500" fill="hold"/>
                                        <p:tgtEl>
                                          <p:spTgt spid="8"/>
                                        </p:tgtEl>
                                        <p:attrNameLst>
                                          <p:attrName>fill.type</p:attrName>
                                        </p:attrNameLst>
                                      </p:cBhvr>
                                      <p:to>
                                        <p:strVal val="solid"/>
                                      </p:to>
                                    </p:set>
                                    <p:set>
                                      <p:cBhvr>
                                        <p:cTn id="33" dur="500" fill="hold"/>
                                        <p:tgtEl>
                                          <p:spTgt spid="8"/>
                                        </p:tgtEl>
                                        <p:attrNameLst>
                                          <p:attrName>fill.on</p:attrName>
                                        </p:attrNameLst>
                                      </p:cBhvr>
                                      <p:to>
                                        <p:strVal val="true"/>
                                      </p:to>
                                    </p:set>
                                  </p:childTnLst>
                                </p:cTn>
                              </p:par>
                              <p:par>
                                <p:cTn id="34" presetID="1" presetClass="emph" presetSubtype="2" fill="hold" nodeType="withEffect">
                                  <p:stCondLst>
                                    <p:cond delay="0"/>
                                  </p:stCondLst>
                                  <p:childTnLst>
                                    <p:animClr clrSpc="rgb" dir="cw">
                                      <p:cBhvr>
                                        <p:cTn id="35" dur="500" fill="hold"/>
                                        <p:tgtEl>
                                          <p:spTgt spid="9"/>
                                        </p:tgtEl>
                                        <p:attrNameLst>
                                          <p:attrName>fillcolor</p:attrName>
                                        </p:attrNameLst>
                                      </p:cBhvr>
                                      <p:to>
                                        <a:schemeClr val="accent2"/>
                                      </p:to>
                                    </p:animClr>
                                    <p:set>
                                      <p:cBhvr>
                                        <p:cTn id="36" dur="500" fill="hold"/>
                                        <p:tgtEl>
                                          <p:spTgt spid="9"/>
                                        </p:tgtEl>
                                        <p:attrNameLst>
                                          <p:attrName>fill.type</p:attrName>
                                        </p:attrNameLst>
                                      </p:cBhvr>
                                      <p:to>
                                        <p:strVal val="solid"/>
                                      </p:to>
                                    </p:set>
                                    <p:set>
                                      <p:cBhvr>
                                        <p:cTn id="37" dur="5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The </a:t>
            </a:r>
            <a:r>
              <a:rPr lang="en-US" dirty="0">
                <a:latin typeface="Courier New" charset="0"/>
                <a:ea typeface="Courier New" charset="0"/>
                <a:cs typeface="Courier New" charset="0"/>
              </a:rPr>
              <a:t>select</a:t>
            </a:r>
            <a:r>
              <a:rPr lang="en-US" dirty="0"/>
              <a:t> query</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217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In the Definitions Area, complete “Countries and Continents” and “Fat Content”</a:t>
            </a:r>
          </a:p>
          <a:p>
            <a:pPr marL="342900" indent="-342900" eaLnBrk="1" hangingPunct="1">
              <a:spcAft>
                <a:spcPts val="1800"/>
              </a:spcAft>
              <a:buClr>
                <a:srgbClr val="4C4C4C"/>
              </a:buClr>
              <a:buSzTx/>
            </a:pPr>
            <a:endParaRPr lang="en-US" altLang="en-US" sz="2400"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Complete Page 25 and 26 in your workbook</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72182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More Table Queries</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276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chemeClr val="bg1"/>
              </a:buClr>
              <a:buSzTx/>
            </a:pPr>
            <a:r>
              <a:rPr lang="en-US" altLang="en-US" sz="2400" dirty="0" smtClean="0">
                <a:latin typeface="Arial" charset="0"/>
                <a:ea typeface="Arial" charset="0"/>
                <a:cs typeface="Arial" charset="0"/>
              </a:rPr>
              <a:t>Race to answer the following questions:</a:t>
            </a:r>
            <a:endParaRPr lang="en-US" altLang="en-US" sz="2400" dirty="0" smtClean="0">
              <a:latin typeface="Courier New" charset="0"/>
              <a:ea typeface="Courier New" charset="0"/>
              <a:cs typeface="Courier New" charset="0"/>
            </a:endParaRPr>
          </a:p>
          <a:p>
            <a:pPr lvl="1">
              <a:buClr>
                <a:schemeClr val="bg1"/>
              </a:buClr>
            </a:pPr>
            <a:r>
              <a:rPr lang="en-US" sz="2200" dirty="0"/>
              <a:t>Which three foods have the most sodium?</a:t>
            </a:r>
          </a:p>
          <a:p>
            <a:pPr lvl="1">
              <a:buClr>
                <a:schemeClr val="bg1"/>
              </a:buClr>
            </a:pPr>
            <a:r>
              <a:rPr lang="en-US" sz="2200" dirty="0"/>
              <a:t>Which 3 movies had the highest domestic gross ticket sales?</a:t>
            </a:r>
          </a:p>
          <a:p>
            <a:pPr lvl="1">
              <a:buClr>
                <a:schemeClr val="bg1"/>
              </a:buClr>
            </a:pPr>
            <a:r>
              <a:rPr lang="en-US" sz="2200" dirty="0"/>
              <a:t>What are the 3 countries with the smallest population</a:t>
            </a:r>
            <a:r>
              <a:rPr lang="en-US" sz="2200" dirty="0" smtClean="0"/>
              <a:t>?</a:t>
            </a:r>
          </a:p>
          <a:p>
            <a:pPr lvl="1">
              <a:buClr>
                <a:schemeClr val="bg1"/>
              </a:buClr>
            </a:pPr>
            <a:endParaRPr lang="en-US" sz="2200" dirty="0"/>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Type </a:t>
            </a:r>
            <a:r>
              <a:rPr lang="en-US" altLang="en-US" sz="2400" dirty="0" smtClean="0">
                <a:latin typeface="Courier New" charset="0"/>
                <a:ea typeface="Courier New" charset="0"/>
                <a:cs typeface="Courier New" charset="0"/>
              </a:rPr>
              <a:t>presidents-ordered </a:t>
            </a:r>
            <a:r>
              <a:rPr lang="en-US" altLang="en-US" sz="2400" dirty="0" smtClean="0">
                <a:latin typeface="Arial" charset="0"/>
                <a:ea typeface="Arial" charset="0"/>
                <a:cs typeface="Arial" charset="0"/>
              </a:rPr>
              <a:t>into the Interactions Area</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4968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urier New" charset="0"/>
                <a:ea typeface="Courier New" charset="0"/>
                <a:cs typeface="Courier New" charset="0"/>
              </a:rPr>
              <a:t>order </a:t>
            </a:r>
            <a:r>
              <a:rPr lang="en-US" dirty="0" smtClean="0"/>
              <a:t>query</a:t>
            </a:r>
            <a:endParaRPr lang="en-US" dirty="0"/>
          </a:p>
        </p:txBody>
      </p:sp>
      <p:sp>
        <p:nvSpPr>
          <p:cNvPr id="3" name="Content Placeholder 2"/>
          <p:cNvSpPr>
            <a:spLocks noGrp="1"/>
          </p:cNvSpPr>
          <p:nvPr>
            <p:ph idx="1"/>
          </p:nvPr>
        </p:nvSpPr>
        <p:spPr>
          <a:xfrm>
            <a:off x="304800" y="2552701"/>
            <a:ext cx="8686800" cy="1112837"/>
          </a:xfrm>
        </p:spPr>
        <p:txBody>
          <a:bodyPr/>
          <a:lstStyle/>
          <a:p>
            <a:pPr marL="0" indent="0">
              <a:buNone/>
            </a:pPr>
            <a:r>
              <a:rPr lang="en-US" b="1" dirty="0" smtClean="0">
                <a:latin typeface="Courier New" charset="0"/>
                <a:ea typeface="Courier New" charset="0"/>
                <a:cs typeface="Courier New" charset="0"/>
              </a:rPr>
              <a:t>order </a:t>
            </a:r>
            <a:r>
              <a:rPr lang="en-US" dirty="0" smtClean="0">
                <a:latin typeface="Courier New" charset="0"/>
                <a:ea typeface="Courier New" charset="0"/>
                <a:cs typeface="Courier New" charset="0"/>
              </a:rPr>
              <a:t>movies: title ascending </a:t>
            </a:r>
            <a:r>
              <a:rPr lang="en-US" b="1" dirty="0" smtClean="0">
                <a:latin typeface="Courier New" charset="0"/>
                <a:ea typeface="Courier New" charset="0"/>
                <a:cs typeface="Courier New" charset="0"/>
              </a:rPr>
              <a:t>end</a:t>
            </a:r>
            <a:endParaRPr lang="en-US" dirty="0">
              <a:latin typeface="Courier New" charset="0"/>
              <a:ea typeface="Courier New" charset="0"/>
              <a:cs typeface="Courier New" charset="0"/>
            </a:endParaRPr>
          </a:p>
        </p:txBody>
      </p:sp>
      <p:sp>
        <p:nvSpPr>
          <p:cNvPr id="4" name="Rectangular Callout 3"/>
          <p:cNvSpPr/>
          <p:nvPr/>
        </p:nvSpPr>
        <p:spPr>
          <a:xfrm>
            <a:off x="332232" y="3886201"/>
            <a:ext cx="1648968" cy="990599"/>
          </a:xfrm>
          <a:prstGeom prst="wedgeRectCallout">
            <a:avLst>
              <a:gd name="adj1" fmla="val -6962"/>
              <a:gd name="adj2" fmla="val -13567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t</a:t>
            </a:r>
            <a:r>
              <a:rPr lang="en-US" dirty="0" smtClean="0">
                <a:solidFill>
                  <a:schemeClr val="tx1"/>
                </a:solidFill>
              </a:rPr>
              <a:t>able operator</a:t>
            </a:r>
            <a:endParaRPr lang="en-US" dirty="0">
              <a:solidFill>
                <a:schemeClr val="tx1"/>
              </a:solidFill>
            </a:endParaRPr>
          </a:p>
        </p:txBody>
      </p:sp>
      <p:sp>
        <p:nvSpPr>
          <p:cNvPr id="9" name="Rectangular Callout 8"/>
          <p:cNvSpPr/>
          <p:nvPr/>
        </p:nvSpPr>
        <p:spPr>
          <a:xfrm>
            <a:off x="6400800" y="1218922"/>
            <a:ext cx="1524000" cy="727870"/>
          </a:xfrm>
          <a:prstGeom prst="wedgeRectCallout">
            <a:avLst>
              <a:gd name="adj1" fmla="val 3173"/>
              <a:gd name="adj2" fmla="val 137635"/>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a:t>
            </a:r>
            <a:endParaRPr lang="en-US" dirty="0">
              <a:solidFill>
                <a:schemeClr val="tx1"/>
              </a:solidFill>
            </a:endParaRPr>
          </a:p>
        </p:txBody>
      </p:sp>
      <p:grpSp>
        <p:nvGrpSpPr>
          <p:cNvPr id="11" name="Group 10"/>
          <p:cNvGrpSpPr/>
          <p:nvPr/>
        </p:nvGrpSpPr>
        <p:grpSpPr>
          <a:xfrm>
            <a:off x="3352800" y="2590800"/>
            <a:ext cx="3276600" cy="2324099"/>
            <a:chOff x="1295400" y="3314701"/>
            <a:chExt cx="3276600" cy="2324099"/>
          </a:xfrm>
        </p:grpSpPr>
        <p:sp>
          <p:nvSpPr>
            <p:cNvPr id="5" name="Rectangular Callout 4"/>
            <p:cNvSpPr/>
            <p:nvPr/>
          </p:nvSpPr>
          <p:spPr>
            <a:xfrm>
              <a:off x="2362200" y="4648200"/>
              <a:ext cx="1828800" cy="990600"/>
            </a:xfrm>
            <a:prstGeom prst="wedgeRectCallout">
              <a:avLst>
                <a:gd name="adj1" fmla="val -14554"/>
                <a:gd name="adj2" fmla="val -12723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name/order pairs</a:t>
              </a:r>
              <a:endParaRPr lang="en-US" dirty="0">
                <a:solidFill>
                  <a:schemeClr val="tx1"/>
                </a:solidFill>
              </a:endParaRPr>
            </a:p>
          </p:txBody>
        </p:sp>
        <p:sp>
          <p:nvSpPr>
            <p:cNvPr id="10" name="Rectangle 9"/>
            <p:cNvSpPr/>
            <p:nvPr/>
          </p:nvSpPr>
          <p:spPr>
            <a:xfrm>
              <a:off x="1295400" y="3314701"/>
              <a:ext cx="3276600"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1505191" y="2592075"/>
            <a:ext cx="1885709" cy="2298540"/>
            <a:chOff x="5410200" y="3314701"/>
            <a:chExt cx="1885709" cy="2298540"/>
          </a:xfrm>
        </p:grpSpPr>
        <p:sp>
          <p:nvSpPr>
            <p:cNvPr id="6" name="Rectangular Callout 5"/>
            <p:cNvSpPr/>
            <p:nvPr/>
          </p:nvSpPr>
          <p:spPr>
            <a:xfrm>
              <a:off x="6076709" y="4622641"/>
              <a:ext cx="1219200" cy="990600"/>
            </a:xfrm>
            <a:prstGeom prst="wedgeRectCallout">
              <a:avLst>
                <a:gd name="adj1" fmla="val -42086"/>
                <a:gd name="adj2" fmla="val -118188"/>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dataset</a:t>
              </a:r>
              <a:endParaRPr lang="en-US" dirty="0">
                <a:solidFill>
                  <a:schemeClr val="tx1"/>
                </a:solidFill>
              </a:endParaRPr>
            </a:p>
          </p:txBody>
        </p:sp>
        <p:sp>
          <p:nvSpPr>
            <p:cNvPr id="12" name="Rectangle 11"/>
            <p:cNvSpPr/>
            <p:nvPr/>
          </p:nvSpPr>
          <p:spPr>
            <a:xfrm>
              <a:off x="5410200" y="3314701"/>
              <a:ext cx="1447800"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ectangle 14"/>
          <p:cNvSpPr/>
          <p:nvPr/>
        </p:nvSpPr>
        <p:spPr>
          <a:xfrm>
            <a:off x="550762" y="5257800"/>
            <a:ext cx="8059838" cy="1061829"/>
          </a:xfrm>
          <a:prstGeom prst="rect">
            <a:avLst/>
          </a:prstGeom>
        </p:spPr>
        <p:txBody>
          <a:bodyPr wrap="square">
            <a:spAutoFit/>
          </a:bodyPr>
          <a:lstStyle/>
          <a:p>
            <a:pPr marL="342900" indent="-342900" eaLnBrk="1" hangingPunct="1">
              <a:spcAft>
                <a:spcPts val="1800"/>
              </a:spcAft>
              <a:buClr>
                <a:srgbClr val="4C4C4C"/>
              </a:buClr>
              <a:buSzTx/>
              <a:buFont typeface="Arial" charset="0"/>
              <a:buChar char="•"/>
            </a:pPr>
            <a:r>
              <a:rPr lang="en-US" altLang="en-US" dirty="0">
                <a:solidFill>
                  <a:schemeClr val="bg1"/>
                </a:solidFill>
                <a:ea typeface="Arial" charset="0"/>
                <a:cs typeface="Arial" charset="0"/>
              </a:rPr>
              <a:t>Take notes on Page </a:t>
            </a:r>
            <a:r>
              <a:rPr lang="en-US" altLang="en-US" dirty="0" smtClean="0">
                <a:solidFill>
                  <a:schemeClr val="bg1"/>
                </a:solidFill>
                <a:ea typeface="Arial" charset="0"/>
                <a:cs typeface="Arial" charset="0"/>
              </a:rPr>
              <a:t>45</a:t>
            </a:r>
          </a:p>
          <a:p>
            <a:pPr marL="342900" indent="-342900" eaLnBrk="1" hangingPunct="1">
              <a:spcAft>
                <a:spcPts val="1800"/>
              </a:spcAft>
              <a:buClr>
                <a:srgbClr val="4C4C4C"/>
              </a:buClr>
              <a:buFont typeface="Arial" charset="0"/>
              <a:buChar char="•"/>
            </a:pPr>
            <a:r>
              <a:rPr lang="en-US" dirty="0">
                <a:solidFill>
                  <a:schemeClr val="bg1"/>
                </a:solidFill>
                <a:ea typeface="Arial" charset="0"/>
                <a:cs typeface="Arial" charset="0"/>
              </a:rPr>
              <a:t>Open the </a:t>
            </a:r>
            <a:r>
              <a:rPr lang="en-US" dirty="0">
                <a:solidFill>
                  <a:schemeClr val="bg1"/>
                </a:solidFill>
                <a:ea typeface="Arial" charset="0"/>
                <a:cs typeface="Arial" charset="0"/>
                <a:hlinkClick r:id="rId3"/>
              </a:rPr>
              <a:t>Syntax Error file</a:t>
            </a:r>
            <a:r>
              <a:rPr lang="en-US" dirty="0">
                <a:solidFill>
                  <a:schemeClr val="bg1"/>
                </a:solidFill>
                <a:ea typeface="Arial" charset="0"/>
                <a:cs typeface="Arial" charset="0"/>
              </a:rPr>
              <a:t>, and debug </a:t>
            </a:r>
            <a:r>
              <a:rPr lang="en-US" dirty="0" smtClean="0">
                <a:solidFill>
                  <a:schemeClr val="bg1"/>
                </a:solidFill>
                <a:ea typeface="Arial" charset="0"/>
                <a:cs typeface="Arial" charset="0"/>
              </a:rPr>
              <a:t>these queries</a:t>
            </a:r>
            <a:endParaRPr lang="en-US" dirty="0">
              <a:solidFill>
                <a:schemeClr val="bg1"/>
              </a:solidFill>
              <a:ea typeface="Arial" charset="0"/>
              <a:cs typeface="Arial" charset="0"/>
            </a:endParaRPr>
          </a:p>
        </p:txBody>
      </p:sp>
      <p:sp>
        <p:nvSpPr>
          <p:cNvPr id="16" name="Rectangular Callout 15"/>
          <p:cNvSpPr/>
          <p:nvPr/>
        </p:nvSpPr>
        <p:spPr>
          <a:xfrm>
            <a:off x="2244524" y="1157942"/>
            <a:ext cx="1524000" cy="727870"/>
          </a:xfrm>
          <a:prstGeom prst="wedgeRectCallout">
            <a:avLst>
              <a:gd name="adj1" fmla="val 3173"/>
              <a:gd name="adj2" fmla="val 137635"/>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colon</a:t>
            </a:r>
            <a:endParaRPr lang="en-US" dirty="0">
              <a:solidFill>
                <a:schemeClr val="tx1"/>
              </a:solidFill>
            </a:endParaRPr>
          </a:p>
        </p:txBody>
      </p:sp>
      <p:sp>
        <p:nvSpPr>
          <p:cNvPr id="7" name="Footer Placeholder 6"/>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6322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9"/>
                                        </p:tgtEl>
                                        <p:attrNameLst>
                                          <p:attrName>fillcolor</p:attrName>
                                        </p:attrNameLst>
                                      </p:cBhvr>
                                      <p:to>
                                        <a:schemeClr val="accent2"/>
                                      </p:to>
                                    </p:animClr>
                                    <p:set>
                                      <p:cBhvr>
                                        <p:cTn id="32" dur="500" fill="hold"/>
                                        <p:tgtEl>
                                          <p:spTgt spid="9"/>
                                        </p:tgtEl>
                                        <p:attrNameLst>
                                          <p:attrName>fill.type</p:attrName>
                                        </p:attrNameLst>
                                      </p:cBhvr>
                                      <p:to>
                                        <p:strVal val="solid"/>
                                      </p:to>
                                    </p:set>
                                    <p:set>
                                      <p:cBhvr>
                                        <p:cTn id="33" dur="500" fill="hold"/>
                                        <p:tgtEl>
                                          <p:spTgt spid="9"/>
                                        </p:tgtEl>
                                        <p:attrNameLst>
                                          <p:attrName>fill.on</p:attrName>
                                        </p:attrNameLst>
                                      </p:cBhvr>
                                      <p:to>
                                        <p:strVal val="true"/>
                                      </p:to>
                                    </p:set>
                                  </p:childTnLst>
                                </p:cTn>
                              </p:par>
                              <p:par>
                                <p:cTn id="34" presetID="1" presetClass="emph" presetSubtype="2" fill="hold" nodeType="withEffect">
                                  <p:stCondLst>
                                    <p:cond delay="0"/>
                                  </p:stCondLst>
                                  <p:childTnLst>
                                    <p:animClr clrSpc="rgb" dir="cw">
                                      <p:cBhvr>
                                        <p:cTn id="35" dur="500" fill="hold"/>
                                        <p:tgtEl>
                                          <p:spTgt spid="16"/>
                                        </p:tgtEl>
                                        <p:attrNameLst>
                                          <p:attrName>fillcolor</p:attrName>
                                        </p:attrNameLst>
                                      </p:cBhvr>
                                      <p:to>
                                        <a:schemeClr val="accent2"/>
                                      </p:to>
                                    </p:animClr>
                                    <p:set>
                                      <p:cBhvr>
                                        <p:cTn id="36" dur="500" fill="hold"/>
                                        <p:tgtEl>
                                          <p:spTgt spid="16"/>
                                        </p:tgtEl>
                                        <p:attrNameLst>
                                          <p:attrName>fill.type</p:attrName>
                                        </p:attrNameLst>
                                      </p:cBhvr>
                                      <p:to>
                                        <p:strVal val="solid"/>
                                      </p:to>
                                    </p:set>
                                    <p:set>
                                      <p:cBhvr>
                                        <p:cTn id="37" dur="500" fill="hold"/>
                                        <p:tgtEl>
                                          <p:spTgt spid="16"/>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The </a:t>
            </a:r>
            <a:r>
              <a:rPr lang="en-US" dirty="0" smtClean="0">
                <a:latin typeface="Courier New" charset="0"/>
                <a:ea typeface="Courier New" charset="0"/>
                <a:cs typeface="Courier New" charset="0"/>
              </a:rPr>
              <a:t>order </a:t>
            </a:r>
            <a:r>
              <a:rPr lang="en-US" dirty="0" smtClean="0"/>
              <a:t>query</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217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smtClean="0">
                <a:latin typeface="Arial" charset="0"/>
                <a:ea typeface="Arial" charset="0"/>
                <a:cs typeface="Arial" charset="0"/>
              </a:rPr>
              <a:t>In the Definitions Area, complete “Salt Order” and “Population”</a:t>
            </a:r>
          </a:p>
          <a:p>
            <a:pPr marL="342900" indent="-342900" eaLnBrk="1" hangingPunct="1">
              <a:spcAft>
                <a:spcPts val="1800"/>
              </a:spcAft>
              <a:buClr>
                <a:srgbClr val="4C4C4C"/>
              </a:buClr>
              <a:buSzTx/>
            </a:pPr>
            <a:endParaRPr lang="en-US" altLang="en-US" sz="2400"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smtClean="0">
                <a:latin typeface="Arial" charset="0"/>
                <a:ea typeface="Arial" charset="0"/>
                <a:cs typeface="Arial" charset="0"/>
              </a:rPr>
              <a:t>Complete Page 27</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88292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Combining Queries</a:t>
            </a:r>
            <a:endParaRPr lang="en-US"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41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lnSpc>
                <a:spcPct val="200000"/>
              </a:lnSpc>
              <a:spcAft>
                <a:spcPts val="1800"/>
              </a:spcAft>
              <a:buClr>
                <a:srgbClr val="4C4C4C"/>
              </a:buClr>
            </a:pPr>
            <a:r>
              <a:rPr lang="en-US" altLang="en-US" sz="2400" dirty="0" smtClean="0">
                <a:latin typeface="Arial" charset="0"/>
                <a:ea typeface="Arial" charset="0"/>
                <a:cs typeface="Arial" charset="0"/>
              </a:rPr>
              <a:t>What if we want to </a:t>
            </a:r>
            <a:r>
              <a:rPr lang="en-US" altLang="en-US" sz="2400" dirty="0" smtClean="0">
                <a:latin typeface="Courier New" charset="0"/>
                <a:ea typeface="Courier New" charset="0"/>
                <a:cs typeface="Courier New" charset="0"/>
              </a:rPr>
              <a:t>select</a:t>
            </a:r>
            <a:r>
              <a:rPr lang="en-US" altLang="en-US" sz="2400" dirty="0" smtClean="0">
                <a:latin typeface="Arial" charset="0"/>
                <a:ea typeface="Arial" charset="0"/>
                <a:cs typeface="Arial" charset="0"/>
              </a:rPr>
              <a:t> </a:t>
            </a:r>
            <a:r>
              <a:rPr lang="en-US" altLang="en-US" sz="2400" i="1" dirty="0" smtClean="0">
                <a:latin typeface="Arial" charset="0"/>
                <a:ea typeface="Arial" charset="0"/>
                <a:cs typeface="Arial" charset="0"/>
              </a:rPr>
              <a:t>and</a:t>
            </a:r>
            <a:r>
              <a:rPr lang="en-US" altLang="en-US" sz="2400" dirty="0" smtClean="0">
                <a:latin typeface="Arial" charset="0"/>
                <a:ea typeface="Arial" charset="0"/>
                <a:cs typeface="Arial" charset="0"/>
              </a:rPr>
              <a:t> </a:t>
            </a:r>
            <a:r>
              <a:rPr lang="en-US" altLang="en-US" sz="2400" dirty="0" smtClean="0">
                <a:latin typeface="Courier New" charset="0"/>
                <a:ea typeface="Courier New" charset="0"/>
                <a:cs typeface="Courier New" charset="0"/>
              </a:rPr>
              <a:t>order</a:t>
            </a:r>
            <a:r>
              <a:rPr lang="en-US" altLang="en-US" sz="2400" dirty="0" smtClean="0">
                <a:latin typeface="Arial" charset="0"/>
                <a:ea typeface="Arial" charset="0"/>
                <a:cs typeface="Arial" charset="0"/>
              </a:rPr>
              <a:t>?</a:t>
            </a:r>
            <a:endParaRPr lang="en-US" altLang="en-US" sz="2400" dirty="0">
              <a:latin typeface="Arial" charset="0"/>
              <a:ea typeface="Arial" charset="0"/>
              <a:cs typeface="Arial" charset="0"/>
            </a:endParaRPr>
          </a:p>
          <a:p>
            <a:pPr marL="342900" indent="-342900" eaLnBrk="1" hangingPunct="1">
              <a:lnSpc>
                <a:spcPct val="200000"/>
              </a:lnSpc>
              <a:spcAft>
                <a:spcPts val="1800"/>
              </a:spcAft>
              <a:buClr>
                <a:srgbClr val="4C4C4C"/>
              </a:buClr>
            </a:pPr>
            <a:r>
              <a:rPr lang="en-US" altLang="en-US" sz="2400" dirty="0" smtClean="0">
                <a:latin typeface="Arial" charset="0"/>
                <a:ea typeface="Arial" charset="0"/>
                <a:cs typeface="Arial" charset="0"/>
              </a:rPr>
              <a:t>Type </a:t>
            </a:r>
            <a:r>
              <a:rPr lang="en-US" altLang="en-US" sz="2400" dirty="0" smtClean="0">
                <a:latin typeface="Courier New" charset="0"/>
                <a:ea typeface="Courier New" charset="0"/>
                <a:cs typeface="Courier New" charset="0"/>
              </a:rPr>
              <a:t>studio-and-gross</a:t>
            </a:r>
            <a:r>
              <a:rPr lang="en-US" altLang="en-US" sz="2400" dirty="0" smtClean="0">
                <a:latin typeface="Arial" charset="0"/>
                <a:ea typeface="Arial" charset="0"/>
                <a:cs typeface="Arial" charset="0"/>
              </a:rPr>
              <a:t> into the Interactions Area</a:t>
            </a:r>
          </a:p>
          <a:p>
            <a:pPr indent="403225" fontAlgn="ctr">
              <a:lnSpc>
                <a:spcPct val="200000"/>
              </a:lnSpc>
              <a:buClr>
                <a:schemeClr val="bg1"/>
              </a:buClr>
            </a:pPr>
            <a:r>
              <a:rPr lang="en-US" sz="2400" dirty="0">
                <a:latin typeface="Arial" charset="0"/>
                <a:ea typeface="Arial" charset="0"/>
                <a:cs typeface="Arial" charset="0"/>
              </a:rPr>
              <a:t>What table is this query </a:t>
            </a:r>
            <a:r>
              <a:rPr lang="en-US" sz="2400" i="1" dirty="0">
                <a:latin typeface="Arial" charset="0"/>
                <a:ea typeface="Arial" charset="0"/>
                <a:cs typeface="Arial" charset="0"/>
              </a:rPr>
              <a:t>using</a:t>
            </a:r>
            <a:r>
              <a:rPr lang="en-US" sz="2400" dirty="0" smtClean="0">
                <a:latin typeface="Arial" charset="0"/>
                <a:ea typeface="Arial" charset="0"/>
                <a:cs typeface="Arial" charset="0"/>
              </a:rPr>
              <a:t>?</a:t>
            </a:r>
            <a:endParaRPr lang="en-US" sz="2400" dirty="0">
              <a:latin typeface="Arial" charset="0"/>
              <a:ea typeface="Arial" charset="0"/>
              <a:cs typeface="Arial" charset="0"/>
            </a:endParaRPr>
          </a:p>
          <a:p>
            <a:pPr indent="403225" fontAlgn="ctr">
              <a:lnSpc>
                <a:spcPct val="200000"/>
              </a:lnSpc>
              <a:buClr>
                <a:schemeClr val="bg1"/>
              </a:buClr>
            </a:pPr>
            <a:r>
              <a:rPr lang="en-US" sz="2400" dirty="0">
                <a:latin typeface="Arial" charset="0"/>
                <a:ea typeface="Arial" charset="0"/>
                <a:cs typeface="Arial" charset="0"/>
              </a:rPr>
              <a:t>Are the rows in </a:t>
            </a:r>
            <a:r>
              <a:rPr lang="en-US" sz="2400" dirty="0" smtClean="0">
                <a:latin typeface="Arial" charset="0"/>
                <a:ea typeface="Arial" charset="0"/>
                <a:cs typeface="Arial" charset="0"/>
              </a:rPr>
              <a:t>this</a:t>
            </a:r>
            <a:r>
              <a:rPr lang="en-US" sz="2400" dirty="0">
                <a:latin typeface="Arial" charset="0"/>
                <a:ea typeface="Arial" charset="0"/>
                <a:cs typeface="Arial" charset="0"/>
              </a:rPr>
              <a:t> table in any particular order?</a:t>
            </a:r>
          </a:p>
          <a:p>
            <a:pPr marL="342900" indent="-342900" eaLnBrk="1" hangingPunct="1">
              <a:spcAft>
                <a:spcPts val="1800"/>
              </a:spcAft>
              <a:buClr>
                <a:srgbClr val="4C4C4C"/>
              </a:buClr>
              <a:buSzTx/>
            </a:pPr>
            <a:endParaRPr lang="en-US" altLang="en-US" sz="2400" dirty="0" smtClean="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54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Introducing </a:t>
            </a:r>
            <a:r>
              <a:rPr lang="en-US" i="1" dirty="0" smtClean="0"/>
              <a:t>Table Plans</a:t>
            </a:r>
            <a:endParaRPr lang="en-US" i="1"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291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lnSpc>
                <a:spcPct val="200000"/>
              </a:lnSpc>
              <a:spcAft>
                <a:spcPts val="1800"/>
              </a:spcAft>
              <a:buClr>
                <a:srgbClr val="4C4C4C"/>
              </a:buClr>
            </a:pPr>
            <a:r>
              <a:rPr lang="en-US" altLang="en-US" sz="2400" dirty="0">
                <a:latin typeface="Arial" charset="0"/>
                <a:ea typeface="Arial" charset="0"/>
                <a:cs typeface="Arial" charset="0"/>
              </a:rPr>
              <a:t>We might want to order by one column, </a:t>
            </a:r>
            <a:r>
              <a:rPr lang="en-US" altLang="en-US" sz="2400" dirty="0" smtClean="0">
                <a:latin typeface="Arial" charset="0"/>
                <a:ea typeface="Arial" charset="0"/>
                <a:cs typeface="Arial" charset="0"/>
              </a:rPr>
              <a:t>then </a:t>
            </a:r>
            <a:r>
              <a:rPr lang="en-US" altLang="en-US" sz="2400" dirty="0">
                <a:latin typeface="Arial" charset="0"/>
                <a:ea typeface="Arial" charset="0"/>
                <a:cs typeface="Arial" charset="0"/>
              </a:rPr>
              <a:t>remove it later.</a:t>
            </a:r>
          </a:p>
          <a:p>
            <a:pPr marL="342900" indent="-342900" eaLnBrk="1" hangingPunct="1">
              <a:lnSpc>
                <a:spcPct val="200000"/>
              </a:lnSpc>
              <a:spcAft>
                <a:spcPts val="1800"/>
              </a:spcAft>
              <a:buClr>
                <a:srgbClr val="4C4C4C"/>
              </a:buClr>
            </a:pPr>
            <a:r>
              <a:rPr lang="en-US" altLang="en-US" sz="2400" dirty="0" smtClean="0">
                <a:latin typeface="Arial" charset="0"/>
                <a:ea typeface="Arial" charset="0"/>
                <a:cs typeface="Arial" charset="0"/>
              </a:rPr>
              <a:t>The order of our queries matters </a:t>
            </a:r>
            <a:r>
              <a:rPr lang="mr-IN" altLang="en-US" sz="2400" dirty="0" smtClean="0">
                <a:latin typeface="Arial" charset="0"/>
                <a:ea typeface="Arial" charset="0"/>
                <a:cs typeface="Arial" charset="0"/>
              </a:rPr>
              <a:t>–</a:t>
            </a:r>
            <a:r>
              <a:rPr lang="en-US" altLang="en-US" sz="2400" dirty="0" smtClean="0">
                <a:latin typeface="Arial" charset="0"/>
                <a:ea typeface="Arial" charset="0"/>
                <a:cs typeface="Arial" charset="0"/>
              </a:rPr>
              <a:t> a lot!</a:t>
            </a:r>
            <a:endParaRPr lang="en-US" altLang="en-US" sz="2400" dirty="0">
              <a:latin typeface="Arial" charset="0"/>
              <a:ea typeface="Arial" charset="0"/>
              <a:cs typeface="Arial" charset="0"/>
            </a:endParaRPr>
          </a:p>
          <a:p>
            <a:pPr indent="403225" fontAlgn="ctr">
              <a:lnSpc>
                <a:spcPct val="200000"/>
              </a:lnSpc>
              <a:buClr>
                <a:schemeClr val="bg1"/>
              </a:buClr>
            </a:pPr>
            <a:r>
              <a:rPr lang="en-US" sz="2400" dirty="0" smtClean="0">
                <a:latin typeface="Arial" charset="0"/>
                <a:ea typeface="Arial" charset="0"/>
                <a:cs typeface="Arial" charset="0"/>
              </a:rPr>
              <a:t>Turn to Page 28</a:t>
            </a:r>
            <a:r>
              <a:rPr lang="mr-IN" sz="2400" dirty="0" smtClean="0">
                <a:latin typeface="Arial" charset="0"/>
                <a:ea typeface="Arial" charset="0"/>
                <a:cs typeface="Arial" charset="0"/>
              </a:rPr>
              <a:t>…</a:t>
            </a:r>
            <a:endParaRPr lang="en-US" sz="24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40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urier New" charset="0"/>
                <a:ea typeface="Courier New" charset="0"/>
                <a:cs typeface="Courier New" charset="0"/>
              </a:rPr>
              <a:t>Total-and-Domestic</a:t>
            </a:r>
            <a:endParaRPr lang="en-US" dirty="0">
              <a:latin typeface="Courier New" charset="0"/>
              <a:ea typeface="Courier New" charset="0"/>
              <a:cs typeface="Courier New"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49804279"/>
              </p:ext>
            </p:extLst>
          </p:nvPr>
        </p:nvGraphicFramePr>
        <p:xfrm>
          <a:off x="1752600" y="990600"/>
          <a:ext cx="4114800" cy="1173480"/>
        </p:xfrm>
        <a:graphic>
          <a:graphicData uri="http://schemas.openxmlformats.org/drawingml/2006/table">
            <a:tbl>
              <a:tblPr firstRow="1" firstCol="1" bandRow="1">
                <a:tableStyleId>{5C22544A-7EE6-4342-B048-85BDC9FD1C3A}</a:tableStyleId>
              </a:tblPr>
              <a:tblGrid>
                <a:gridCol w="1260084"/>
                <a:gridCol w="491566"/>
                <a:gridCol w="515238"/>
                <a:gridCol w="716441"/>
                <a:gridCol w="716441"/>
                <a:gridCol w="415030"/>
              </a:tblGrid>
              <a:tr h="137160">
                <a:tc>
                  <a:txBody>
                    <a:bodyPr/>
                    <a:lstStyle/>
                    <a:p>
                      <a:pPr marL="0" marR="0">
                        <a:spcBef>
                          <a:spcPts val="0"/>
                        </a:spcBef>
                        <a:spcAft>
                          <a:spcPts val="0"/>
                        </a:spcAft>
                      </a:pPr>
                      <a:r>
                        <a:rPr lang="en-US" sz="1100" dirty="0">
                          <a:effectLst/>
                        </a:rPr>
                        <a:t>Movie Title</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Studio</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Total</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Domestic</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Overseas</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Year</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Interstellar</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a:effectLst/>
                        </a:rPr>
                        <a:t>Par.</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675.1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188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487.1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2014</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The Sixth Sense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BV</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672.8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293.5</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379.3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1999</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Man of Steel</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WB</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291</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2013</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Kung Fu Panda 2</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P/DW</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665.7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165.2</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500.4</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2011</a:t>
                      </a:r>
                      <a:endParaRPr lang="en-US" sz="1100" dirty="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Ice Age: The </a:t>
                      </a:r>
                    </a:p>
                    <a:p>
                      <a:pPr marL="0" marR="0">
                        <a:spcBef>
                          <a:spcPts val="0"/>
                        </a:spcBef>
                        <a:spcAft>
                          <a:spcPts val="0"/>
                        </a:spcAft>
                      </a:pPr>
                      <a:r>
                        <a:rPr lang="en-US" sz="1100">
                          <a:effectLst/>
                        </a:rPr>
                        <a:t>Meltdown</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Fox</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660.9</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195.3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465.6</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2006</a:t>
                      </a:r>
                      <a:endParaRPr lang="en-US" sz="1100" dirty="0">
                        <a:effectLst/>
                        <a:latin typeface="Times New Roman" charset="0"/>
                        <a:ea typeface="Arial Unicode MS" charset="0"/>
                      </a:endParaRPr>
                    </a:p>
                  </a:txBody>
                  <a:tcPr marL="28575" marR="28575" marT="0" marB="0" anchor="b"/>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29987268"/>
              </p:ext>
            </p:extLst>
          </p:nvPr>
        </p:nvGraphicFramePr>
        <p:xfrm>
          <a:off x="6553200" y="990600"/>
          <a:ext cx="2438400" cy="1173480"/>
        </p:xfrm>
        <a:graphic>
          <a:graphicData uri="http://schemas.openxmlformats.org/drawingml/2006/table">
            <a:tbl>
              <a:tblPr firstRow="1" firstCol="1" bandRow="1">
                <a:tableStyleId>{5C22544A-7EE6-4342-B048-85BDC9FD1C3A}</a:tableStyleId>
              </a:tblPr>
              <a:tblGrid>
                <a:gridCol w="1310569"/>
                <a:gridCol w="461276"/>
                <a:gridCol w="666555"/>
              </a:tblGrid>
              <a:tr h="137160">
                <a:tc>
                  <a:txBody>
                    <a:bodyPr/>
                    <a:lstStyle/>
                    <a:p>
                      <a:pPr marL="0" marR="0">
                        <a:spcBef>
                          <a:spcPts val="0"/>
                        </a:spcBef>
                        <a:spcAft>
                          <a:spcPts val="0"/>
                        </a:spcAft>
                      </a:pPr>
                      <a:r>
                        <a:rPr lang="en-US" sz="1100" dirty="0">
                          <a:effectLst/>
                        </a:rPr>
                        <a:t>Movie Title</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Total</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Domestic</a:t>
                      </a:r>
                      <a:endParaRPr lang="en-US" sz="1100">
                        <a:effectLst/>
                        <a:latin typeface="Times New Roman" charset="0"/>
                        <a:ea typeface="Arial Unicode MS" charset="0"/>
                      </a:endParaRPr>
                    </a:p>
                  </a:txBody>
                  <a:tcPr marL="0" marR="0" marT="0" marB="0" anchor="b"/>
                </a:tc>
              </a:tr>
              <a:tr h="137160">
                <a:tc>
                  <a:txBody>
                    <a:bodyPr/>
                    <a:lstStyle/>
                    <a:p>
                      <a:pPr marL="0" marR="0">
                        <a:spcBef>
                          <a:spcPts val="0"/>
                        </a:spcBef>
                        <a:spcAft>
                          <a:spcPts val="0"/>
                        </a:spcAft>
                      </a:pPr>
                      <a:r>
                        <a:rPr lang="en-US" sz="1100">
                          <a:effectLst/>
                        </a:rPr>
                        <a:t>Ice Age: The Meltdown</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a:effectLst/>
                        </a:rPr>
                        <a:t>660.9</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188</a:t>
                      </a:r>
                      <a:endParaRPr lang="en-US" sz="1100">
                        <a:effectLst/>
                        <a:latin typeface="Times New Roman" charset="0"/>
                        <a:ea typeface="Arial Unicode MS" charset="0"/>
                      </a:endParaRPr>
                    </a:p>
                  </a:txBody>
                  <a:tcPr marL="0" marR="0" marT="0" marB="0" anchor="b"/>
                </a:tc>
              </a:tr>
              <a:tr h="137160">
                <a:tc>
                  <a:txBody>
                    <a:bodyPr/>
                    <a:lstStyle/>
                    <a:p>
                      <a:pPr marL="0" marR="0">
                        <a:spcBef>
                          <a:spcPts val="0"/>
                        </a:spcBef>
                        <a:spcAft>
                          <a:spcPts val="0"/>
                        </a:spcAft>
                      </a:pPr>
                      <a:r>
                        <a:rPr lang="en-US" sz="1100">
                          <a:effectLst/>
                        </a:rPr>
                        <a:t>Kung Fu Panda 2</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665.7</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293.5</a:t>
                      </a:r>
                      <a:endParaRPr lang="en-US" sz="1100">
                        <a:effectLst/>
                        <a:latin typeface="Times New Roman" charset="0"/>
                        <a:ea typeface="Arial Unicode MS" charset="0"/>
                      </a:endParaRPr>
                    </a:p>
                  </a:txBody>
                  <a:tcPr marL="0" marR="0" marT="0" marB="0" anchor="b"/>
                </a:tc>
              </a:tr>
              <a:tr h="137160">
                <a:tc>
                  <a:txBody>
                    <a:bodyPr/>
                    <a:lstStyle/>
                    <a:p>
                      <a:pPr marL="0" marR="0">
                        <a:spcBef>
                          <a:spcPts val="0"/>
                        </a:spcBef>
                        <a:spcAft>
                          <a:spcPts val="0"/>
                        </a:spcAft>
                      </a:pPr>
                      <a:r>
                        <a:rPr lang="en-US" sz="1100">
                          <a:effectLst/>
                        </a:rPr>
                        <a:t>Man of Steel</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668</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291</a:t>
                      </a:r>
                      <a:endParaRPr lang="en-US" sz="1100">
                        <a:effectLst/>
                        <a:latin typeface="Times New Roman" charset="0"/>
                        <a:ea typeface="Arial Unicode MS" charset="0"/>
                      </a:endParaRPr>
                    </a:p>
                  </a:txBody>
                  <a:tcPr marL="0" marR="0" marT="0" marB="0" anchor="b"/>
                </a:tc>
              </a:tr>
              <a:tr h="137160">
                <a:tc>
                  <a:txBody>
                    <a:bodyPr/>
                    <a:lstStyle/>
                    <a:p>
                      <a:pPr marL="0" marR="0">
                        <a:spcBef>
                          <a:spcPts val="0"/>
                        </a:spcBef>
                        <a:spcAft>
                          <a:spcPts val="0"/>
                        </a:spcAft>
                      </a:pPr>
                      <a:r>
                        <a:rPr lang="en-US" sz="1100">
                          <a:effectLst/>
                        </a:rPr>
                        <a:t>The Sixth Sense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672.8</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165.2</a:t>
                      </a:r>
                      <a:endParaRPr lang="en-US" sz="1100">
                        <a:effectLst/>
                        <a:latin typeface="Times New Roman" charset="0"/>
                        <a:ea typeface="Arial Unicode MS" charset="0"/>
                      </a:endParaRPr>
                    </a:p>
                  </a:txBody>
                  <a:tcPr marL="0" marR="0" marT="0" marB="0" anchor="b"/>
                </a:tc>
              </a:tr>
              <a:tr h="137160">
                <a:tc>
                  <a:txBody>
                    <a:bodyPr/>
                    <a:lstStyle/>
                    <a:p>
                      <a:pPr marL="0" marR="0">
                        <a:spcBef>
                          <a:spcPts val="0"/>
                        </a:spcBef>
                        <a:spcAft>
                          <a:spcPts val="0"/>
                        </a:spcAft>
                      </a:pPr>
                      <a:r>
                        <a:rPr lang="en-US" sz="1100">
                          <a:effectLst/>
                        </a:rPr>
                        <a:t>Interstellar</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675.1</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a:effectLst/>
                        </a:rPr>
                        <a:t>195.3</a:t>
                      </a:r>
                      <a:endParaRPr lang="en-US" sz="1100" dirty="0">
                        <a:effectLst/>
                        <a:latin typeface="Times New Roman" charset="0"/>
                        <a:ea typeface="Arial Unicode MS" charset="0"/>
                      </a:endParaRPr>
                    </a:p>
                  </a:txBody>
                  <a:tcPr marL="0" marR="0" marT="0" marB="0" anchor="b"/>
                </a:tc>
              </a:tr>
            </a:tbl>
          </a:graphicData>
        </a:graphic>
      </p:graphicFrame>
      <p:cxnSp>
        <p:nvCxnSpPr>
          <p:cNvPr id="12" name="Straight Arrow Connector 11"/>
          <p:cNvCxnSpPr/>
          <p:nvPr/>
        </p:nvCxnSpPr>
        <p:spPr>
          <a:xfrm>
            <a:off x="5943600" y="1524000"/>
            <a:ext cx="533400" cy="0"/>
          </a:xfrm>
          <a:prstGeom prst="straightConnector1">
            <a:avLst/>
          </a:prstGeom>
          <a:ln w="44450">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4952" y="2997843"/>
            <a:ext cx="7308448" cy="1446550"/>
          </a:xfrm>
          <a:prstGeom prst="rect">
            <a:avLst/>
          </a:prstGeom>
          <a:noFill/>
        </p:spPr>
        <p:txBody>
          <a:bodyPr wrap="square" rtlCol="0">
            <a:spAutoFit/>
          </a:bodyPr>
          <a:lstStyle/>
          <a:p>
            <a:pPr marL="342900" indent="-342900">
              <a:lnSpc>
                <a:spcPct val="200000"/>
              </a:lnSpc>
              <a:buFont typeface="Arial" charset="0"/>
              <a:buChar char="•"/>
            </a:pPr>
            <a:r>
              <a:rPr lang="en-US" sz="2200" dirty="0" smtClean="0">
                <a:solidFill>
                  <a:schemeClr val="bg1"/>
                </a:solidFill>
              </a:rPr>
              <a:t>“Start” and “End” tables</a:t>
            </a:r>
          </a:p>
          <a:p>
            <a:pPr marL="342900" indent="-342900">
              <a:lnSpc>
                <a:spcPct val="200000"/>
              </a:lnSpc>
              <a:buFont typeface="Arial" charset="0"/>
              <a:buChar char="•"/>
            </a:pPr>
            <a:r>
              <a:rPr lang="en-US" sz="2200" dirty="0" smtClean="0">
                <a:solidFill>
                  <a:schemeClr val="bg1"/>
                </a:solidFill>
              </a:rPr>
              <a:t>Examples of our whole dataset, and the desired result</a:t>
            </a:r>
          </a:p>
        </p:txBody>
      </p:sp>
      <p:pic>
        <p:nvPicPr>
          <p:cNvPr id="24" name="Picture 23"/>
          <p:cNvPicPr>
            <a:picLocks noChangeAspect="1"/>
          </p:cNvPicPr>
          <p:nvPr/>
        </p:nvPicPr>
        <p:blipFill>
          <a:blip r:embed="rId2"/>
          <a:stretch>
            <a:fillRect/>
          </a:stretch>
        </p:blipFill>
        <p:spPr>
          <a:xfrm>
            <a:off x="685800" y="2316480"/>
            <a:ext cx="7720314" cy="4247508"/>
          </a:xfrm>
          <a:prstGeom prst="rect">
            <a:avLst/>
          </a:prstGeom>
        </p:spPr>
      </p:pic>
      <p:sp>
        <p:nvSpPr>
          <p:cNvPr id="25" name="TextBox 24"/>
          <p:cNvSpPr txBox="1"/>
          <p:nvPr/>
        </p:nvSpPr>
        <p:spPr>
          <a:xfrm>
            <a:off x="2133600" y="3319046"/>
            <a:ext cx="27432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t</a:t>
            </a:r>
            <a:r>
              <a:rPr lang="en-US" sz="1600" dirty="0" smtClean="0">
                <a:solidFill>
                  <a:schemeClr val="bg1"/>
                </a:solidFill>
                <a:latin typeface="Comic Sans MS" charset="0"/>
                <a:ea typeface="Comic Sans MS" charset="0"/>
                <a:cs typeface="Comic Sans MS" charset="0"/>
              </a:rPr>
              <a:t>otal ascending</a:t>
            </a:r>
            <a:endParaRPr lang="en-US" sz="1600" dirty="0">
              <a:solidFill>
                <a:schemeClr val="bg1"/>
              </a:solidFill>
              <a:latin typeface="Comic Sans MS" charset="0"/>
              <a:ea typeface="Comic Sans MS" charset="0"/>
              <a:cs typeface="Comic Sans MS" charset="0"/>
            </a:endParaRPr>
          </a:p>
        </p:txBody>
      </p:sp>
      <p:sp>
        <p:nvSpPr>
          <p:cNvPr id="26" name="TextBox 25"/>
          <p:cNvSpPr txBox="1"/>
          <p:nvPr/>
        </p:nvSpPr>
        <p:spPr>
          <a:xfrm>
            <a:off x="1600200" y="5681246"/>
            <a:ext cx="3391382"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title, total, domestic</a:t>
            </a:r>
            <a:endParaRPr lang="en-US" sz="1600" dirty="0">
              <a:solidFill>
                <a:schemeClr val="bg1"/>
              </a:solidFill>
              <a:latin typeface="Comic Sans MS" charset="0"/>
              <a:ea typeface="Comic Sans MS" charset="0"/>
              <a:cs typeface="Comic Sans MS" charset="0"/>
            </a:endParaRPr>
          </a:p>
        </p:txBody>
      </p:sp>
      <p:sp>
        <p:nvSpPr>
          <p:cNvPr id="27" name="TextBox 26"/>
          <p:cNvSpPr txBox="1"/>
          <p:nvPr/>
        </p:nvSpPr>
        <p:spPr>
          <a:xfrm>
            <a:off x="1386068" y="2787282"/>
            <a:ext cx="21336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m</a:t>
            </a:r>
            <a:r>
              <a:rPr lang="en-US" sz="1600" dirty="0" smtClean="0">
                <a:solidFill>
                  <a:schemeClr val="bg1"/>
                </a:solidFill>
                <a:latin typeface="Comic Sans MS" charset="0"/>
                <a:ea typeface="Comic Sans MS" charset="0"/>
                <a:cs typeface="Comic Sans MS" charset="0"/>
              </a:rPr>
              <a:t>ovies-ordered</a:t>
            </a:r>
            <a:endParaRPr lang="en-US" sz="1600" dirty="0">
              <a:solidFill>
                <a:schemeClr val="bg1"/>
              </a:solidFill>
              <a:latin typeface="Comic Sans MS" charset="0"/>
              <a:ea typeface="Comic Sans MS" charset="0"/>
              <a:cs typeface="Comic Sans MS" charset="0"/>
            </a:endParaRPr>
          </a:p>
        </p:txBody>
      </p:sp>
      <p:sp>
        <p:nvSpPr>
          <p:cNvPr id="28" name="Rectangle 27"/>
          <p:cNvSpPr>
            <a:spLocks noChangeArrowheads="1"/>
          </p:cNvSpPr>
          <p:nvPr/>
        </p:nvSpPr>
        <p:spPr bwMode="auto">
          <a:xfrm>
            <a:off x="193876" y="3391701"/>
            <a:ext cx="8610600" cy="830997"/>
          </a:xfrm>
          <a:prstGeom prst="rect">
            <a:avLst/>
          </a:prstGeom>
          <a:ln/>
          <a:extLst/>
        </p:spPr>
        <p:style>
          <a:lnRef idx="1">
            <a:schemeClr val="accent1"/>
          </a:lnRef>
          <a:fillRef idx="3">
            <a:schemeClr val="accent1"/>
          </a:fillRef>
          <a:effectRef idx="2">
            <a:schemeClr val="accent1"/>
          </a:effectRef>
          <a:fontRef idx="minor">
            <a:schemeClr val="lt1"/>
          </a:fontRef>
        </p:style>
        <p:txBody>
          <a:bodyPr anchor="ct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ctr" eaLnBrk="1" hangingPunct="1">
              <a:lnSpc>
                <a:spcPct val="200000"/>
              </a:lnSpc>
              <a:spcAft>
                <a:spcPts val="1800"/>
              </a:spcAft>
              <a:buClr>
                <a:srgbClr val="4C4C4C"/>
              </a:buClr>
              <a:buNone/>
            </a:pPr>
            <a:r>
              <a:rPr lang="en-US" altLang="en-US" sz="2400" dirty="0" smtClean="0">
                <a:solidFill>
                  <a:schemeClr val="tx1"/>
                </a:solidFill>
                <a:latin typeface="Arial" charset="0"/>
                <a:ea typeface="Arial" charset="0"/>
                <a:cs typeface="Arial" charset="0"/>
              </a:rPr>
              <a:t>Complete the Table Plan on Page 29</a:t>
            </a: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93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42" presetClass="path" presetSubtype="0" accel="50000" decel="50000" fill="hold" grpId="0" nodeType="withEffect">
                                  <p:stCondLst>
                                    <p:cond delay="0"/>
                                  </p:stCondLst>
                                  <p:childTnLst>
                                    <p:animMotion origin="layout" path="M 8.33333E-7 1.48148E-6 L 0.47344 0.42454 " pathEditMode="relative" rAng="0" ptsTypes="AA">
                                      <p:cBhvr>
                                        <p:cTn id="34" dur="2000" fill="hold"/>
                                        <p:tgtEl>
                                          <p:spTgt spid="27"/>
                                        </p:tgtEl>
                                        <p:attrNameLst>
                                          <p:attrName>ppt_x</p:attrName>
                                          <p:attrName>ppt_y</p:attrName>
                                        </p:attrNameLst>
                                      </p:cBhvr>
                                      <p:rCtr x="23663" y="21227"/>
                                    </p:animMotion>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bg/>
                                          </p:spTgt>
                                        </p:tgtEl>
                                        <p:attrNameLst>
                                          <p:attrName>style.visibility</p:attrName>
                                        </p:attrNameLst>
                                      </p:cBhvr>
                                      <p:to>
                                        <p:strVal val="visible"/>
                                      </p:to>
                                    </p:set>
                                    <p:animEffect transition="in" filter="fade">
                                      <p:cBhvr>
                                        <p:cTn id="39" dur="500"/>
                                        <p:tgtEl>
                                          <p:spTgt spid="28">
                                            <p:bg/>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8">
                                            <p:txEl>
                                              <p:pRg st="0" end="0"/>
                                            </p:txEl>
                                          </p:spTgt>
                                        </p:tgtEl>
                                        <p:attrNameLst>
                                          <p:attrName>style.visibility</p:attrName>
                                        </p:attrNameLst>
                                      </p:cBhvr>
                                      <p:to>
                                        <p:strVal val="visible"/>
                                      </p:to>
                                    </p:set>
                                    <p:animEffect transition="in" filter="fade">
                                      <p:cBhvr>
                                        <p:cTn id="44"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5" grpId="0"/>
      <p:bldP spid="26" grpId="0"/>
      <p:bldP spid="27" grpId="0"/>
      <p:bldP spid="27" grpId="1"/>
      <p:bldP spid="28" grpId="0" build="p"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Final Project</a:t>
            </a:r>
            <a:endParaRPr lang="en-US" i="1" dirty="0">
              <a:latin typeface="Courier New" charset="0"/>
              <a:ea typeface="Courier New" charset="0"/>
              <a:cs typeface="Courier New" charset="0"/>
            </a:endParaRPr>
          </a:p>
        </p:txBody>
      </p:sp>
      <p:sp>
        <p:nvSpPr>
          <p:cNvPr id="5" name="Rectangle 4"/>
          <p:cNvSpPr>
            <a:spLocks noChangeArrowheads="1"/>
          </p:cNvSpPr>
          <p:nvPr/>
        </p:nvSpPr>
        <p:spPr bwMode="auto">
          <a:xfrm>
            <a:off x="304800" y="1819275"/>
            <a:ext cx="8610600" cy="322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pPr>
            <a:r>
              <a:rPr lang="en-US" altLang="en-US" sz="2400" dirty="0" smtClean="0">
                <a:latin typeface="Arial" charset="0"/>
                <a:ea typeface="Arial" charset="0"/>
                <a:cs typeface="Arial" charset="0"/>
              </a:rPr>
              <a:t>Open your Final Project Files (code and report)</a:t>
            </a:r>
          </a:p>
          <a:p>
            <a:pPr marL="342900" indent="-342900" eaLnBrk="1" hangingPunct="1">
              <a:spcAft>
                <a:spcPts val="1800"/>
              </a:spcAft>
              <a:buClr>
                <a:srgbClr val="4C4C4C"/>
              </a:buClr>
            </a:pPr>
            <a:r>
              <a:rPr lang="en-US" sz="2400" dirty="0" smtClean="0">
                <a:latin typeface="Arial" charset="0"/>
                <a:ea typeface="Arial" charset="0"/>
                <a:cs typeface="Arial" charset="0"/>
              </a:rPr>
              <a:t>Look at your answer to question </a:t>
            </a:r>
            <a:r>
              <a:rPr lang="en-US" sz="2400" dirty="0" smtClean="0">
                <a:latin typeface="Arial" charset="0"/>
                <a:ea typeface="Arial" charset="0"/>
                <a:cs typeface="Arial" charset="0"/>
              </a:rPr>
              <a:t>8. </a:t>
            </a:r>
            <a:r>
              <a:rPr lang="en-US" sz="2400" dirty="0" smtClean="0">
                <a:latin typeface="Arial" charset="0"/>
                <a:ea typeface="Arial" charset="0"/>
                <a:cs typeface="Arial" charset="0"/>
              </a:rPr>
              <a:t>Was the correlation what you expected?</a:t>
            </a:r>
          </a:p>
          <a:p>
            <a:pPr marL="342900" indent="-342900" eaLnBrk="1" hangingPunct="1">
              <a:spcAft>
                <a:spcPts val="1800"/>
              </a:spcAft>
              <a:buClr>
                <a:srgbClr val="4C4C4C"/>
              </a:buClr>
            </a:pPr>
            <a:r>
              <a:rPr lang="en-US" sz="2400" dirty="0" smtClean="0">
                <a:latin typeface="Arial" charset="0"/>
                <a:ea typeface="Arial" charset="0"/>
                <a:cs typeface="Arial" charset="0"/>
              </a:rPr>
              <a:t>Would you have found a stronger correlation (or a different one!) if some of the rows were removed? </a:t>
            </a:r>
          </a:p>
          <a:p>
            <a:pPr marL="342900" indent="-342900" eaLnBrk="1" hangingPunct="1">
              <a:spcAft>
                <a:spcPts val="1800"/>
              </a:spcAft>
              <a:buClr>
                <a:srgbClr val="4C4C4C"/>
              </a:buClr>
            </a:pPr>
            <a:r>
              <a:rPr lang="en-US" sz="2400" dirty="0" smtClean="0">
                <a:latin typeface="Arial" charset="0"/>
                <a:ea typeface="Arial" charset="0"/>
                <a:cs typeface="Arial" charset="0"/>
              </a:rPr>
              <a:t>Answer question </a:t>
            </a:r>
            <a:r>
              <a:rPr lang="en-US" sz="2400" dirty="0" smtClean="0">
                <a:latin typeface="Arial" charset="0"/>
                <a:ea typeface="Arial" charset="0"/>
                <a:cs typeface="Arial" charset="0"/>
              </a:rPr>
              <a:t>9</a:t>
            </a:r>
            <a:endParaRPr lang="en-US" sz="24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6370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Unit 8</a:t>
            </a:r>
            <a:endParaRPr lang="en-US" dirty="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Do Now</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200000"/>
              </a:lnSpc>
              <a:spcAft>
                <a:spcPts val="1800"/>
              </a:spcAft>
              <a:buClr>
                <a:srgbClr val="4C4C4C"/>
              </a:buClr>
              <a:buSzTx/>
              <a:buNone/>
            </a:pPr>
            <a:r>
              <a:rPr lang="en-US" altLang="en-US" sz="4000" i="1" dirty="0" smtClean="0">
                <a:latin typeface="Arial" charset="0"/>
                <a:ea typeface="Arial" charset="0"/>
                <a:cs typeface="Arial" charset="0"/>
              </a:rPr>
              <a:t>“</a:t>
            </a:r>
            <a:r>
              <a:rPr lang="en-US" sz="4000" i="1" dirty="0" smtClean="0"/>
              <a:t>How much of Asia’s GDP does China generate?</a:t>
            </a:r>
            <a:r>
              <a:rPr lang="en-US" altLang="en-US" sz="4000" i="1" dirty="0" smtClean="0">
                <a:latin typeface="Arial" charset="0"/>
                <a:ea typeface="Arial" charset="0"/>
                <a:cs typeface="Arial" charset="0"/>
              </a:rPr>
              <a:t>”</a:t>
            </a:r>
            <a:endParaRPr lang="en-US" sz="4000" i="1" dirty="0" smtClean="0">
              <a:latin typeface="Arial" charset="0"/>
              <a:ea typeface="Arial" charset="0"/>
              <a:cs typeface="Arial" charset="0"/>
            </a:endParaRPr>
          </a:p>
          <a:p>
            <a:pPr algn="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hypothesis on </a:t>
            </a:r>
            <a:r>
              <a:rPr lang="en-US" sz="2000" dirty="0">
                <a:latin typeface="Arial" charset="0"/>
                <a:ea typeface="Arial" charset="0"/>
                <a:cs typeface="Arial" charset="0"/>
              </a:rPr>
              <a:t>Page 3</a:t>
            </a:r>
            <a:r>
              <a:rPr lang="en-US" sz="2000" dirty="0" smtClean="0">
                <a:latin typeface="Arial" charset="0"/>
                <a:ea typeface="Arial" charset="0"/>
                <a:cs typeface="Arial" charset="0"/>
              </a:rPr>
              <a:t>0</a:t>
            </a:r>
            <a:endParaRPr lang="en-US" sz="20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202300849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Two missing pieces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buFont typeface="+mj-lt"/>
              <a:buAutoNum type="arabicPeriod"/>
            </a:pPr>
            <a:r>
              <a:rPr lang="en-US" sz="2000" dirty="0" smtClean="0">
                <a:latin typeface="Arial" charset="0"/>
                <a:ea typeface="Arial" charset="0"/>
                <a:cs typeface="Arial" charset="0"/>
              </a:rPr>
              <a:t>How do we write a </a:t>
            </a:r>
            <a:r>
              <a:rPr lang="en-US" sz="2000" i="1" dirty="0" smtClean="0">
                <a:latin typeface="Arial" charset="0"/>
                <a:ea typeface="Arial" charset="0"/>
                <a:cs typeface="Arial" charset="0"/>
              </a:rPr>
              <a:t>check</a:t>
            </a:r>
            <a:r>
              <a:rPr lang="en-US" sz="2000" dirty="0" smtClean="0">
                <a:latin typeface="Arial" charset="0"/>
                <a:ea typeface="Arial" charset="0"/>
                <a:cs typeface="Arial" charset="0"/>
              </a:rPr>
              <a:t>? (i.e. </a:t>
            </a:r>
            <a:r>
              <a:rPr lang="mr-IN" sz="2000" dirty="0" smtClean="0">
                <a:latin typeface="Arial" charset="0"/>
                <a:ea typeface="Arial" charset="0"/>
                <a:cs typeface="Arial" charset="0"/>
              </a:rPr>
              <a:t>–</a:t>
            </a:r>
            <a:r>
              <a:rPr lang="en-US" sz="2000" dirty="0" smtClean="0">
                <a:latin typeface="Arial" charset="0"/>
                <a:ea typeface="Arial" charset="0"/>
                <a:cs typeface="Arial" charset="0"/>
              </a:rPr>
              <a:t> “is this country in Asia?”)</a:t>
            </a:r>
          </a:p>
          <a:p>
            <a:pPr marL="457200" indent="-457200" eaLnBrk="1" hangingPunct="1">
              <a:spcAft>
                <a:spcPts val="1800"/>
              </a:spcAft>
              <a:buClr>
                <a:srgbClr val="4C4C4C"/>
              </a:buClr>
              <a:buSzTx/>
              <a:buFont typeface="+mj-lt"/>
              <a:buAutoNum type="arabicPeriod"/>
            </a:pPr>
            <a:r>
              <a:rPr lang="en-US" sz="2000" dirty="0" smtClean="0">
                <a:latin typeface="Arial" charset="0"/>
                <a:ea typeface="Arial" charset="0"/>
                <a:cs typeface="Arial" charset="0"/>
              </a:rPr>
              <a:t>How do we </a:t>
            </a:r>
            <a:r>
              <a:rPr lang="en-US" sz="2000" i="1" dirty="0" smtClean="0">
                <a:latin typeface="Arial" charset="0"/>
                <a:ea typeface="Arial" charset="0"/>
                <a:cs typeface="Arial" charset="0"/>
              </a:rPr>
              <a:t>use that check in a query</a:t>
            </a:r>
            <a:r>
              <a:rPr lang="en-US" sz="2000" dirty="0" smtClean="0">
                <a:latin typeface="Arial" charset="0"/>
                <a:ea typeface="Arial" charset="0"/>
                <a:cs typeface="Arial" charset="0"/>
              </a:rPr>
              <a:t>? (i.e. - produce a table containing only countries in Asia)</a:t>
            </a:r>
            <a:endParaRPr lang="en-US" sz="2000" dirty="0">
              <a:latin typeface="Arial" charset="0"/>
              <a:ea typeface="Arial" charset="0"/>
              <a:cs typeface="Arial" charset="0"/>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38400" y="4191000"/>
            <a:ext cx="4876800" cy="2438400"/>
          </a:xfrm>
          <a:prstGeom prst="rect">
            <a:avLst/>
          </a:prstGeom>
        </p:spPr>
      </p:pic>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44648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1. Writing Checks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340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000" dirty="0" smtClean="0">
                <a:latin typeface="Arial" charset="0"/>
                <a:ea typeface="Arial" charset="0"/>
                <a:cs typeface="Arial" charset="0"/>
              </a:rPr>
              <a:t>What will each of the following expressions evaluate to?</a:t>
            </a:r>
          </a:p>
          <a:p>
            <a:pPr eaLnBrk="1" hangingPunct="1">
              <a:spcAft>
                <a:spcPts val="1800"/>
              </a:spcAft>
              <a:buClr>
                <a:srgbClr val="4C4C4C"/>
              </a:buClr>
              <a:buSzTx/>
              <a:buNone/>
              <a:tabLst>
                <a:tab pos="166688" algn="l"/>
                <a:tab pos="1655763" algn="l"/>
                <a:tab pos="3589338" algn="l"/>
                <a:tab pos="4746625" algn="l"/>
              </a:tabLst>
            </a:pPr>
            <a:r>
              <a:rPr lang="en-US" sz="2000" dirty="0" smtClean="0">
                <a:latin typeface="Courier New" charset="0"/>
                <a:ea typeface="Courier New" charset="0"/>
                <a:cs typeface="Courier New" charset="0"/>
              </a:rPr>
              <a:t>5 + 3	4 * 2</a:t>
            </a:r>
            <a:r>
              <a:rPr lang="en-US" sz="2000" dirty="0">
                <a:latin typeface="Courier New" charset="0"/>
                <a:ea typeface="Courier New" charset="0"/>
                <a:cs typeface="Courier New" charset="0"/>
              </a:rPr>
              <a:t>	</a:t>
            </a:r>
            <a:r>
              <a:rPr lang="en-US" sz="2000" dirty="0" smtClean="0">
                <a:latin typeface="Courier New" charset="0"/>
                <a:ea typeface="Courier New" charset="0"/>
                <a:cs typeface="Courier New" charset="0"/>
              </a:rPr>
              <a:t>3 &gt; 2		8 &lt; (1 + 1)</a:t>
            </a:r>
          </a:p>
          <a:p>
            <a:pPr marL="457200" indent="-457200" eaLnBrk="1" hangingPunct="1">
              <a:spcAft>
                <a:spcPts val="1800"/>
              </a:spcAft>
              <a:buClr>
                <a:srgbClr val="4C4C4C"/>
              </a:buClr>
              <a:buSzTx/>
            </a:pPr>
            <a:endParaRPr lang="en-US" sz="2000" dirty="0" smtClean="0">
              <a:latin typeface="Arial" charset="0"/>
              <a:ea typeface="Arial" charset="0"/>
              <a:cs typeface="Arial" charset="0"/>
            </a:endParaRPr>
          </a:p>
          <a:p>
            <a:pPr marL="457200" indent="-457200" eaLnBrk="1" hangingPunct="1">
              <a:spcAft>
                <a:spcPts val="1800"/>
              </a:spcAft>
              <a:buClr>
                <a:srgbClr val="4C4C4C"/>
              </a:buClr>
              <a:buSzTx/>
            </a:pPr>
            <a:r>
              <a:rPr lang="en-US" sz="2000" dirty="0" smtClean="0">
                <a:latin typeface="Arial" charset="0"/>
                <a:ea typeface="Arial" charset="0"/>
                <a:cs typeface="Arial" charset="0"/>
              </a:rPr>
              <a:t>What is the </a:t>
            </a:r>
            <a:r>
              <a:rPr lang="en-US" sz="2000" i="1" dirty="0" smtClean="0">
                <a:latin typeface="Arial" charset="0"/>
                <a:ea typeface="Arial" charset="0"/>
                <a:cs typeface="Arial" charset="0"/>
              </a:rPr>
              <a:t>Type </a:t>
            </a:r>
            <a:r>
              <a:rPr lang="en-US" sz="2000" dirty="0" smtClean="0">
                <a:latin typeface="Arial" charset="0"/>
                <a:ea typeface="Arial" charset="0"/>
                <a:cs typeface="Arial" charset="0"/>
              </a:rPr>
              <a:t>of the value produced from the last two?</a:t>
            </a:r>
          </a:p>
          <a:p>
            <a:pPr marL="457200" indent="-457200" eaLnBrk="1" hangingPunct="1">
              <a:spcAft>
                <a:spcPts val="1800"/>
              </a:spcAft>
              <a:buClr>
                <a:srgbClr val="4C4C4C"/>
              </a:buClr>
              <a:buSzTx/>
            </a:pPr>
            <a:endParaRPr lang="en-US" sz="2000" dirty="0">
              <a:latin typeface="Arial" charset="0"/>
              <a:ea typeface="Arial" charset="0"/>
              <a:cs typeface="Arial" charset="0"/>
            </a:endParaRPr>
          </a:p>
          <a:p>
            <a:pPr marL="457200" indent="-457200" eaLnBrk="1" hangingPunct="1">
              <a:spcAft>
                <a:spcPts val="1800"/>
              </a:spcAft>
              <a:buClr>
                <a:srgbClr val="4C4C4C"/>
              </a:buClr>
              <a:buSzTx/>
            </a:pPr>
            <a:r>
              <a:rPr lang="en-US" sz="2000" dirty="0" smtClean="0">
                <a:latin typeface="Courier New" charset="0"/>
                <a:ea typeface="Courier New" charset="0"/>
                <a:cs typeface="Courier New" charset="0"/>
              </a:rPr>
              <a:t>true</a:t>
            </a:r>
            <a:r>
              <a:rPr lang="en-US" sz="2000" dirty="0" smtClean="0">
                <a:latin typeface="Arial" charset="0"/>
                <a:ea typeface="Arial" charset="0"/>
                <a:cs typeface="Arial" charset="0"/>
              </a:rPr>
              <a:t> and </a:t>
            </a:r>
            <a:r>
              <a:rPr lang="en-US" sz="2000" dirty="0" smtClean="0">
                <a:latin typeface="Courier New" charset="0"/>
                <a:ea typeface="Courier New" charset="0"/>
                <a:cs typeface="Courier New" charset="0"/>
              </a:rPr>
              <a:t>false</a:t>
            </a:r>
            <a:r>
              <a:rPr lang="en-US" sz="2000" dirty="0" smtClean="0">
                <a:latin typeface="Arial" charset="0"/>
                <a:ea typeface="Arial" charset="0"/>
                <a:cs typeface="Arial" charset="0"/>
              </a:rPr>
              <a:t> belong to a new Type, called a </a:t>
            </a:r>
            <a:r>
              <a:rPr lang="en-US" sz="2000" i="1" dirty="0" smtClean="0">
                <a:latin typeface="Arial" charset="0"/>
                <a:ea typeface="Arial" charset="0"/>
                <a:cs typeface="Arial" charset="0"/>
              </a:rPr>
              <a:t>Boolean</a:t>
            </a:r>
            <a:endParaRPr lang="en-US" sz="2000" i="1"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361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1. Writing Checks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471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000" dirty="0" smtClean="0">
                <a:latin typeface="Arial" charset="0"/>
                <a:ea typeface="Arial" charset="0"/>
                <a:cs typeface="Arial" charset="0"/>
              </a:rPr>
              <a:t>What will each of the following expressions evaluate to?</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18  &gt;  18</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18  &gt;=  18</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-5  &lt;=  20</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-4  ==  -4</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3  &lt;&gt;  2</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(-8  +  8)  ==  0</a:t>
            </a:r>
          </a:p>
          <a:p>
            <a:pPr lvl="1" eaLnBrk="1" hangingPunct="1">
              <a:spcAft>
                <a:spcPts val="500"/>
              </a:spcAft>
              <a:buClr>
                <a:srgbClr val="4C4C4C"/>
              </a:buClr>
              <a:buSzTx/>
              <a:buNone/>
              <a:tabLst>
                <a:tab pos="166688" algn="l"/>
                <a:tab pos="1655763" algn="l"/>
                <a:tab pos="3589338" algn="l"/>
                <a:tab pos="4746625" algn="l"/>
              </a:tabLst>
            </a:pPr>
            <a:r>
              <a:rPr lang="en-US" sz="1600" dirty="0" smtClean="0">
                <a:latin typeface="Courier New" charset="0"/>
                <a:ea typeface="Courier New" charset="0"/>
                <a:cs typeface="Courier New" charset="0"/>
              </a:rPr>
              <a:t>(12  -  4)  ==  (-4  +  12)</a:t>
            </a:r>
          </a:p>
          <a:p>
            <a:pPr indent="460375" eaLnBrk="1" hangingPunct="1">
              <a:spcAft>
                <a:spcPts val="1800"/>
              </a:spcAft>
              <a:buClr>
                <a:srgbClr val="4C4C4C"/>
              </a:buClr>
              <a:buSzTx/>
              <a:tabLst>
                <a:tab pos="166688" algn="l"/>
                <a:tab pos="1655763" algn="l"/>
                <a:tab pos="3589338" algn="l"/>
                <a:tab pos="4746625" algn="l"/>
              </a:tabLst>
            </a:pPr>
            <a:r>
              <a:rPr lang="en-US" sz="2000" dirty="0" smtClean="0">
                <a:latin typeface="Arial" charset="0"/>
                <a:ea typeface="Arial" charset="0"/>
                <a:cs typeface="Arial" charset="0"/>
              </a:rPr>
              <a:t>What is the difference between </a:t>
            </a:r>
            <a:r>
              <a:rPr lang="en-US" sz="2000" dirty="0" smtClean="0">
                <a:latin typeface="Courier New" charset="0"/>
                <a:ea typeface="Courier New" charset="0"/>
                <a:cs typeface="Courier New" charset="0"/>
              </a:rPr>
              <a:t>=</a:t>
            </a:r>
            <a:r>
              <a:rPr lang="en-US" sz="2000" dirty="0" smtClean="0">
                <a:latin typeface="Arial" charset="0"/>
                <a:ea typeface="Arial" charset="0"/>
                <a:cs typeface="Arial" charset="0"/>
              </a:rPr>
              <a:t> and </a:t>
            </a:r>
            <a:r>
              <a:rPr lang="en-US" sz="2000" dirty="0" smtClean="0">
                <a:latin typeface="Courier New" charset="0"/>
                <a:ea typeface="Courier New" charset="0"/>
                <a:cs typeface="Courier New" charset="0"/>
              </a:rPr>
              <a:t>==</a:t>
            </a:r>
            <a:r>
              <a:rPr lang="en-US" sz="2000" dirty="0" smtClean="0">
                <a:latin typeface="Arial" charset="0"/>
                <a:ea typeface="Arial" charset="0"/>
                <a:cs typeface="Arial" charset="0"/>
              </a:rPr>
              <a:t> ?</a:t>
            </a:r>
          </a:p>
          <a:p>
            <a:pPr indent="460375" eaLnBrk="1" hangingPunct="1">
              <a:spcAft>
                <a:spcPts val="1800"/>
              </a:spcAft>
              <a:buClr>
                <a:srgbClr val="4C4C4C"/>
              </a:buClr>
              <a:buSzTx/>
              <a:tabLst>
                <a:tab pos="166688" algn="l"/>
                <a:tab pos="1655763" algn="l"/>
                <a:tab pos="3589338" algn="l"/>
                <a:tab pos="4746625" algn="l"/>
              </a:tabLst>
            </a:pPr>
            <a:r>
              <a:rPr lang="en-US" sz="2000" dirty="0" smtClean="0">
                <a:latin typeface="Arial" charset="0"/>
                <a:ea typeface="Arial" charset="0"/>
                <a:cs typeface="Arial" charset="0"/>
              </a:rPr>
              <a:t>Turn to Page 31</a:t>
            </a:r>
            <a:r>
              <a:rPr lang="mr-IN" sz="2000" dirty="0" smtClean="0">
                <a:latin typeface="Arial" charset="0"/>
                <a:ea typeface="Arial" charset="0"/>
                <a:cs typeface="Arial" charset="0"/>
              </a:rPr>
              <a:t>…</a:t>
            </a:r>
            <a:endParaRPr lang="en-US" sz="2000" dirty="0" smtClean="0">
              <a:latin typeface="Arial" charset="0"/>
              <a:ea typeface="Arial" charset="0"/>
              <a:cs typeface="Arial" charset="0"/>
            </a:endParaRPr>
          </a:p>
          <a:p>
            <a:pPr indent="460375" eaLnBrk="1" hangingPunct="1">
              <a:spcAft>
                <a:spcPts val="1800"/>
              </a:spcAft>
              <a:buClr>
                <a:srgbClr val="4C4C4C"/>
              </a:buClr>
              <a:buSzTx/>
              <a:tabLst>
                <a:tab pos="166688" algn="l"/>
                <a:tab pos="1655763" algn="l"/>
                <a:tab pos="3589338" algn="l"/>
                <a:tab pos="4746625" algn="l"/>
              </a:tabLst>
            </a:pPr>
            <a:r>
              <a:rPr lang="en-US" sz="2000" dirty="0" smtClean="0">
                <a:latin typeface="Arial" charset="0"/>
                <a:ea typeface="Arial" charset="0"/>
                <a:cs typeface="Arial" charset="0"/>
              </a:rPr>
              <a:t>How might </a:t>
            </a:r>
            <a:r>
              <a:rPr lang="en-US" sz="2000" dirty="0" smtClean="0">
                <a:latin typeface="Courier New" charset="0"/>
                <a:ea typeface="Courier New" charset="0"/>
                <a:cs typeface="Courier New" charset="0"/>
              </a:rPr>
              <a:t>(continent == “Asia”)</a:t>
            </a:r>
            <a:r>
              <a:rPr lang="en-US" sz="2000" dirty="0" smtClean="0">
                <a:latin typeface="Arial" charset="0"/>
                <a:ea typeface="Arial" charset="0"/>
                <a:cs typeface="Arial" charset="0"/>
              </a:rPr>
              <a:t> be useful to us?</a:t>
            </a:r>
            <a:endParaRPr lang="en-US" sz="20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4640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fade">
                                      <p:cBhvr>
                                        <p:cTn id="5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Two missing pieces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buFont typeface="+mj-lt"/>
              <a:buAutoNum type="arabicPeriod"/>
            </a:pPr>
            <a:r>
              <a:rPr lang="en-US" sz="2000" dirty="0">
                <a:latin typeface="Arial" charset="0"/>
                <a:ea typeface="Arial" charset="0"/>
                <a:cs typeface="Arial" charset="0"/>
              </a:rPr>
              <a:t>How do we write a </a:t>
            </a:r>
            <a:r>
              <a:rPr lang="en-US" sz="2000" i="1" dirty="0">
                <a:latin typeface="Arial" charset="0"/>
                <a:ea typeface="Arial" charset="0"/>
                <a:cs typeface="Arial" charset="0"/>
              </a:rPr>
              <a:t>check</a:t>
            </a:r>
            <a:r>
              <a:rPr lang="en-US" sz="2000" dirty="0">
                <a:latin typeface="Arial" charset="0"/>
                <a:ea typeface="Arial" charset="0"/>
                <a:cs typeface="Arial" charset="0"/>
              </a:rPr>
              <a:t>? (i.e. </a:t>
            </a:r>
            <a:r>
              <a:rPr lang="mr-IN" sz="2000" dirty="0">
                <a:latin typeface="Arial" charset="0"/>
                <a:ea typeface="Arial" charset="0"/>
                <a:cs typeface="Arial" charset="0"/>
              </a:rPr>
              <a:t>–</a:t>
            </a:r>
            <a:r>
              <a:rPr lang="en-US" sz="2000" dirty="0">
                <a:latin typeface="Arial" charset="0"/>
                <a:ea typeface="Arial" charset="0"/>
                <a:cs typeface="Arial" charset="0"/>
              </a:rPr>
              <a:t> “is this country in Asia?”)</a:t>
            </a:r>
          </a:p>
          <a:p>
            <a:pPr marL="457200" indent="-457200" eaLnBrk="1" hangingPunct="1">
              <a:spcAft>
                <a:spcPts val="1800"/>
              </a:spcAft>
              <a:buClr>
                <a:srgbClr val="4C4C4C"/>
              </a:buClr>
              <a:buSzTx/>
              <a:buFont typeface="+mj-lt"/>
              <a:buAutoNum type="arabicPeriod"/>
            </a:pPr>
            <a:r>
              <a:rPr lang="en-US" sz="2000" dirty="0">
                <a:latin typeface="Arial" charset="0"/>
                <a:ea typeface="Arial" charset="0"/>
                <a:cs typeface="Arial" charset="0"/>
              </a:rPr>
              <a:t>How do we </a:t>
            </a:r>
            <a:r>
              <a:rPr lang="en-US" sz="2000" i="1" dirty="0">
                <a:latin typeface="Arial" charset="0"/>
                <a:ea typeface="Arial" charset="0"/>
                <a:cs typeface="Arial" charset="0"/>
              </a:rPr>
              <a:t>use that check in a query</a:t>
            </a:r>
            <a:r>
              <a:rPr lang="en-US" sz="2000" dirty="0">
                <a:latin typeface="Arial" charset="0"/>
                <a:ea typeface="Arial" charset="0"/>
                <a:cs typeface="Arial" charset="0"/>
              </a:rPr>
              <a:t>? (i.e. - produce a table containing only countries in Asia)</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62200" y="4114800"/>
            <a:ext cx="5029200" cy="2514600"/>
          </a:xfrm>
          <a:prstGeom prst="rect">
            <a:avLst/>
          </a:prstGeom>
        </p:spPr>
      </p:pic>
      <p:sp>
        <p:nvSpPr>
          <p:cNvPr id="5" name="Rectangle 4"/>
          <p:cNvSpPr/>
          <p:nvPr/>
        </p:nvSpPr>
        <p:spPr>
          <a:xfrm>
            <a:off x="726013" y="1808202"/>
            <a:ext cx="569387" cy="553998"/>
          </a:xfrm>
          <a:prstGeom prst="rect">
            <a:avLst/>
          </a:prstGeom>
        </p:spPr>
        <p:txBody>
          <a:bodyPr wrap="none">
            <a:spAutoFit/>
          </a:bodyPr>
          <a:lstStyle/>
          <a:p>
            <a:pPr eaLnBrk="1" hangingPunct="1">
              <a:spcAft>
                <a:spcPts val="1800"/>
              </a:spcAft>
              <a:buClr>
                <a:srgbClr val="4C4C4C"/>
              </a:buClr>
              <a:buSzTx/>
            </a:pPr>
            <a:r>
              <a:rPr lang="en-US" sz="3000" dirty="0"/>
              <a:t>✅</a:t>
            </a:r>
            <a:endParaRPr lang="en-US" sz="3000" dirty="0">
              <a:ea typeface="Arial" charset="0"/>
              <a:cs typeface="Arial" charset="0"/>
            </a:endParaRPr>
          </a:p>
        </p:txBody>
      </p:sp>
      <p:sp>
        <p:nvSpPr>
          <p:cNvPr id="6" name="Footer Placeholder 5"/>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53025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2</a:t>
            </a:r>
            <a:r>
              <a:rPr lang="en-US" dirty="0" smtClean="0"/>
              <a:t>. </a:t>
            </a:r>
            <a:r>
              <a:rPr lang="en-US" dirty="0" smtClean="0">
                <a:latin typeface="Arial" charset="0"/>
                <a:ea typeface="Arial" charset="0"/>
                <a:cs typeface="Arial" charset="0"/>
              </a:rPr>
              <a:t>Using check inside </a:t>
            </a:r>
            <a:r>
              <a:rPr lang="en-US" dirty="0" smtClean="0"/>
              <a:t>queries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000" dirty="0" smtClean="0">
                <a:latin typeface="Arial" charset="0"/>
                <a:ea typeface="Arial" charset="0"/>
                <a:cs typeface="Arial" charset="0"/>
              </a:rPr>
              <a:t>Open the </a:t>
            </a:r>
            <a:r>
              <a:rPr lang="en-US" sz="2000" dirty="0" smtClean="0">
                <a:latin typeface="Arial" charset="0"/>
                <a:ea typeface="Arial" charset="0"/>
                <a:cs typeface="Arial" charset="0"/>
                <a:hlinkClick r:id="rId2"/>
              </a:rPr>
              <a:t>Unit 8 Starter File</a:t>
            </a:r>
            <a:r>
              <a:rPr lang="en-US" sz="2000" dirty="0" smtClean="0">
                <a:latin typeface="Arial" charset="0"/>
                <a:ea typeface="Arial" charset="0"/>
                <a:cs typeface="Arial" charset="0"/>
              </a:rPr>
              <a:t>, Save a Copy, and click Run</a:t>
            </a:r>
          </a:p>
          <a:p>
            <a:pPr marL="457200" indent="-457200" eaLnBrk="1" hangingPunct="1">
              <a:spcAft>
                <a:spcPts val="1800"/>
              </a:spcAft>
              <a:buClr>
                <a:srgbClr val="4C4C4C"/>
              </a:buClr>
              <a:buSzTx/>
            </a:pPr>
            <a:r>
              <a:rPr lang="en-US" sz="2000" dirty="0" smtClean="0">
                <a:latin typeface="Arial" charset="0"/>
                <a:ea typeface="Arial" charset="0"/>
                <a:cs typeface="Arial" charset="0"/>
              </a:rPr>
              <a:t>Type </a:t>
            </a:r>
            <a:r>
              <a:rPr lang="en-US" sz="2000" dirty="0" smtClean="0">
                <a:latin typeface="Courier New" charset="0"/>
                <a:ea typeface="Courier New" charset="0"/>
                <a:cs typeface="Courier New" charset="0"/>
              </a:rPr>
              <a:t>restaurants</a:t>
            </a:r>
            <a:r>
              <a:rPr lang="en-US" sz="2000" dirty="0" smtClean="0">
                <a:latin typeface="Arial" charset="0"/>
                <a:ea typeface="Arial" charset="0"/>
                <a:cs typeface="Arial" charset="0"/>
              </a:rPr>
              <a:t> into the Interactions Area</a:t>
            </a:r>
          </a:p>
          <a:p>
            <a:pPr marL="457200" indent="-457200" eaLnBrk="1" hangingPunct="1">
              <a:spcAft>
                <a:spcPts val="1800"/>
              </a:spcAft>
              <a:buClr>
                <a:srgbClr val="4C4C4C"/>
              </a:buClr>
              <a:buSzTx/>
            </a:pPr>
            <a:r>
              <a:rPr lang="en-US" sz="2000" dirty="0" smtClean="0">
                <a:latin typeface="Arial" charset="0"/>
                <a:ea typeface="Arial" charset="0"/>
                <a:cs typeface="Arial" charset="0"/>
              </a:rPr>
              <a:t>Type </a:t>
            </a:r>
            <a:r>
              <a:rPr lang="en-US" sz="2000" dirty="0" smtClean="0">
                <a:latin typeface="Courier New" charset="0"/>
                <a:ea typeface="Courier New" charset="0"/>
                <a:cs typeface="Courier New" charset="0"/>
              </a:rPr>
              <a:t>restaurants-sieved</a:t>
            </a:r>
            <a:r>
              <a:rPr lang="en-US" sz="2000" dirty="0" smtClean="0">
                <a:latin typeface="Arial" charset="0"/>
                <a:ea typeface="Arial" charset="0"/>
                <a:cs typeface="Arial" charset="0"/>
              </a:rPr>
              <a:t> </a:t>
            </a:r>
            <a:r>
              <a:rPr lang="en-US" sz="2000" dirty="0">
                <a:latin typeface="Arial" charset="0"/>
                <a:ea typeface="Arial" charset="0"/>
                <a:cs typeface="Arial" charset="0"/>
              </a:rPr>
              <a:t>into the Interactions </a:t>
            </a:r>
            <a:r>
              <a:rPr lang="en-US" sz="2000" dirty="0" smtClean="0">
                <a:latin typeface="Arial" charset="0"/>
                <a:ea typeface="Arial" charset="0"/>
                <a:cs typeface="Arial" charset="0"/>
              </a:rPr>
              <a:t>Area</a:t>
            </a:r>
          </a:p>
          <a:p>
            <a:pPr marL="457200" indent="-457200" eaLnBrk="1" hangingPunct="1">
              <a:spcAft>
                <a:spcPts val="1800"/>
              </a:spcAft>
              <a:buClr>
                <a:srgbClr val="4C4C4C"/>
              </a:buClr>
              <a:buSzTx/>
            </a:pPr>
            <a:r>
              <a:rPr lang="en-US" sz="2000" dirty="0" smtClean="0">
                <a:latin typeface="Arial" charset="0"/>
                <a:ea typeface="Arial" charset="0"/>
                <a:cs typeface="Arial" charset="0"/>
              </a:rPr>
              <a:t>What is different about these two tables?</a:t>
            </a:r>
            <a:endParaRPr lang="en-US" sz="2000" dirty="0">
              <a:latin typeface="Arial" charset="0"/>
              <a:ea typeface="Arial" charset="0"/>
              <a:cs typeface="Arial" charset="0"/>
            </a:endParaRPr>
          </a:p>
          <a:p>
            <a:pPr marL="457200" indent="-457200" eaLnBrk="1" hangingPunct="1">
              <a:spcAft>
                <a:spcPts val="1800"/>
              </a:spcAft>
              <a:buClr>
                <a:srgbClr val="4C4C4C"/>
              </a:buClr>
              <a:buSzTx/>
            </a:pPr>
            <a:endParaRPr lang="en-US" sz="2000" dirty="0" smtClean="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9972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urier New" charset="0"/>
                <a:ea typeface="Courier New" charset="0"/>
                <a:cs typeface="Courier New" charset="0"/>
              </a:rPr>
              <a:t>sieve </a:t>
            </a:r>
            <a:r>
              <a:rPr lang="en-US" dirty="0" smtClean="0"/>
              <a:t>query</a:t>
            </a:r>
            <a:endParaRPr lang="en-US" dirty="0"/>
          </a:p>
        </p:txBody>
      </p:sp>
      <p:sp>
        <p:nvSpPr>
          <p:cNvPr id="3" name="Content Placeholder 2"/>
          <p:cNvSpPr>
            <a:spLocks noGrp="1"/>
          </p:cNvSpPr>
          <p:nvPr>
            <p:ph idx="1"/>
          </p:nvPr>
        </p:nvSpPr>
        <p:spPr>
          <a:xfrm>
            <a:off x="304800" y="3054888"/>
            <a:ext cx="8686800" cy="1112837"/>
          </a:xfrm>
        </p:spPr>
        <p:txBody>
          <a:bodyPr/>
          <a:lstStyle/>
          <a:p>
            <a:pPr marL="0" indent="0">
              <a:buNone/>
            </a:pPr>
            <a:r>
              <a:rPr lang="en-US" b="1" dirty="0" smtClean="0">
                <a:latin typeface="Courier New" charset="0"/>
                <a:ea typeface="Courier New" charset="0"/>
                <a:cs typeface="Courier New" charset="0"/>
              </a:rPr>
              <a:t>sieve </a:t>
            </a:r>
            <a:r>
              <a:rPr lang="en-US" dirty="0" smtClean="0">
                <a:latin typeface="Courier New" charset="0"/>
                <a:ea typeface="Courier New" charset="0"/>
                <a:cs typeface="Courier New" charset="0"/>
              </a:rPr>
              <a:t>restaurants </a:t>
            </a:r>
            <a:r>
              <a:rPr lang="en-US" b="1" dirty="0" smtClean="0">
                <a:latin typeface="Courier New" charset="0"/>
                <a:ea typeface="Courier New" charset="0"/>
                <a:cs typeface="Courier New" charset="0"/>
              </a:rPr>
              <a:t>using</a:t>
            </a:r>
            <a:r>
              <a:rPr lang="en-US" dirty="0" smtClean="0">
                <a:latin typeface="Courier New" charset="0"/>
                <a:ea typeface="Courier New" charset="0"/>
                <a:cs typeface="Courier New" charset="0"/>
              </a:rPr>
              <a:t> </a:t>
            </a:r>
            <a:r>
              <a:rPr lang="en-US" i="1" dirty="0" smtClean="0">
                <a:latin typeface="Courier New" charset="0"/>
                <a:ea typeface="Courier New" charset="0"/>
                <a:cs typeface="Courier New" charset="0"/>
              </a:rPr>
              <a:t>rating</a:t>
            </a:r>
            <a:r>
              <a:rPr lang="en-US" dirty="0" smtClean="0">
                <a:latin typeface="Courier New" charset="0"/>
                <a:ea typeface="Courier New" charset="0"/>
                <a:cs typeface="Courier New" charset="0"/>
              </a:rPr>
              <a:t> :</a:t>
            </a:r>
          </a:p>
          <a:p>
            <a:pPr marL="0" indent="0">
              <a:buNone/>
            </a:pPr>
            <a:r>
              <a:rPr lang="en-US" dirty="0" smtClean="0">
                <a:latin typeface="Courier New" charset="0"/>
                <a:ea typeface="Courier New" charset="0"/>
                <a:cs typeface="Courier New" charset="0"/>
              </a:rPr>
              <a:t>  </a:t>
            </a:r>
            <a:r>
              <a:rPr lang="en-US" i="1" dirty="0" smtClean="0">
                <a:latin typeface="Courier New" charset="0"/>
                <a:ea typeface="Courier New" charset="0"/>
                <a:cs typeface="Courier New" charset="0"/>
              </a:rPr>
              <a:t>rating</a:t>
            </a:r>
            <a:r>
              <a:rPr lang="en-US" dirty="0" smtClean="0">
                <a:latin typeface="Courier New" charset="0"/>
                <a:ea typeface="Courier New" charset="0"/>
                <a:cs typeface="Courier New" charset="0"/>
              </a:rPr>
              <a:t> &gt;= 4 </a:t>
            </a:r>
          </a:p>
          <a:p>
            <a:pPr marL="0" indent="0">
              <a:buNone/>
            </a:pPr>
            <a:r>
              <a:rPr lang="en-US" b="1" dirty="0" smtClean="0">
                <a:latin typeface="Courier New" charset="0"/>
                <a:ea typeface="Courier New" charset="0"/>
                <a:cs typeface="Courier New" charset="0"/>
              </a:rPr>
              <a:t>end</a:t>
            </a:r>
            <a:endParaRPr lang="en-US" dirty="0">
              <a:latin typeface="Courier New" charset="0"/>
              <a:ea typeface="Courier New" charset="0"/>
              <a:cs typeface="Courier New" charset="0"/>
            </a:endParaRPr>
          </a:p>
        </p:txBody>
      </p:sp>
      <p:sp>
        <p:nvSpPr>
          <p:cNvPr id="4" name="Rectangular Callout 3"/>
          <p:cNvSpPr/>
          <p:nvPr/>
        </p:nvSpPr>
        <p:spPr>
          <a:xfrm>
            <a:off x="233075" y="1652771"/>
            <a:ext cx="1343840" cy="997630"/>
          </a:xfrm>
          <a:prstGeom prst="wedgeRectCallout">
            <a:avLst>
              <a:gd name="adj1" fmla="val -9546"/>
              <a:gd name="adj2" fmla="val 76988"/>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t</a:t>
            </a:r>
            <a:r>
              <a:rPr lang="en-US" dirty="0" smtClean="0">
                <a:solidFill>
                  <a:schemeClr val="tx1"/>
                </a:solidFill>
              </a:rPr>
              <a:t>able operator</a:t>
            </a:r>
            <a:endParaRPr lang="en-US" dirty="0">
              <a:solidFill>
                <a:schemeClr val="tx1"/>
              </a:solidFill>
            </a:endParaRPr>
          </a:p>
        </p:txBody>
      </p:sp>
      <p:sp>
        <p:nvSpPr>
          <p:cNvPr id="9" name="Rectangular Callout 8"/>
          <p:cNvSpPr/>
          <p:nvPr/>
        </p:nvSpPr>
        <p:spPr>
          <a:xfrm>
            <a:off x="3276599" y="1677046"/>
            <a:ext cx="1524000" cy="727870"/>
          </a:xfrm>
          <a:prstGeom prst="wedgeRectCallout">
            <a:avLst>
              <a:gd name="adj1" fmla="val 46464"/>
              <a:gd name="adj2" fmla="val 142406"/>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a:t>
            </a:r>
            <a:endParaRPr lang="en-US" dirty="0">
              <a:solidFill>
                <a:schemeClr val="tx1"/>
              </a:solidFill>
            </a:endParaRPr>
          </a:p>
        </p:txBody>
      </p:sp>
      <p:grpSp>
        <p:nvGrpSpPr>
          <p:cNvPr id="11" name="Group 10"/>
          <p:cNvGrpSpPr/>
          <p:nvPr/>
        </p:nvGrpSpPr>
        <p:grpSpPr>
          <a:xfrm>
            <a:off x="5133372" y="1677046"/>
            <a:ext cx="1828800" cy="1904354"/>
            <a:chOff x="4852686" y="4610100"/>
            <a:chExt cx="1828800" cy="1904354"/>
          </a:xfrm>
        </p:grpSpPr>
        <p:sp>
          <p:nvSpPr>
            <p:cNvPr id="5" name="Rectangular Callout 4"/>
            <p:cNvSpPr/>
            <p:nvPr/>
          </p:nvSpPr>
          <p:spPr>
            <a:xfrm>
              <a:off x="4852686" y="4610100"/>
              <a:ext cx="1828800" cy="973354"/>
            </a:xfrm>
            <a:prstGeom prst="wedgeRectCallout">
              <a:avLst>
                <a:gd name="adj1" fmla="val 12028"/>
                <a:gd name="adj2" fmla="val 88600"/>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column arguments</a:t>
              </a:r>
              <a:endParaRPr lang="en-US" dirty="0">
                <a:solidFill>
                  <a:schemeClr val="tx1"/>
                </a:solidFill>
              </a:endParaRPr>
            </a:p>
          </p:txBody>
        </p:sp>
        <p:sp>
          <p:nvSpPr>
            <p:cNvPr id="10" name="Rectangle 9"/>
            <p:cNvSpPr/>
            <p:nvPr/>
          </p:nvSpPr>
          <p:spPr>
            <a:xfrm>
              <a:off x="5127342" y="6019155"/>
              <a:ext cx="1475772"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1505190" y="1659800"/>
            <a:ext cx="2533409" cy="1863435"/>
            <a:chOff x="5410199" y="1880239"/>
            <a:chExt cx="2533409" cy="1863435"/>
          </a:xfrm>
        </p:grpSpPr>
        <p:sp>
          <p:nvSpPr>
            <p:cNvPr id="6" name="Rectangular Callout 5"/>
            <p:cNvSpPr/>
            <p:nvPr/>
          </p:nvSpPr>
          <p:spPr>
            <a:xfrm>
              <a:off x="5722166" y="1880239"/>
              <a:ext cx="1219200" cy="990600"/>
            </a:xfrm>
            <a:prstGeom prst="wedgeRectCallout">
              <a:avLst>
                <a:gd name="adj1" fmla="val 19623"/>
                <a:gd name="adj2" fmla="val 8512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dataset</a:t>
              </a:r>
              <a:endParaRPr lang="en-US" dirty="0">
                <a:solidFill>
                  <a:schemeClr val="tx1"/>
                </a:solidFill>
              </a:endParaRPr>
            </a:p>
          </p:txBody>
        </p:sp>
        <p:sp>
          <p:nvSpPr>
            <p:cNvPr id="12" name="Rectangle 11"/>
            <p:cNvSpPr/>
            <p:nvPr/>
          </p:nvSpPr>
          <p:spPr>
            <a:xfrm>
              <a:off x="5410199" y="3314701"/>
              <a:ext cx="2533409" cy="42897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ectangular Callout 15"/>
          <p:cNvSpPr/>
          <p:nvPr/>
        </p:nvSpPr>
        <p:spPr>
          <a:xfrm>
            <a:off x="7391400" y="1652770"/>
            <a:ext cx="1524000" cy="727870"/>
          </a:xfrm>
          <a:prstGeom prst="wedgeRectCallout">
            <a:avLst>
              <a:gd name="adj1" fmla="val -67460"/>
              <a:gd name="adj2" fmla="val 150357"/>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colon</a:t>
            </a:r>
            <a:endParaRPr lang="en-US" dirty="0">
              <a:solidFill>
                <a:schemeClr val="tx1"/>
              </a:solidFill>
            </a:endParaRPr>
          </a:p>
        </p:txBody>
      </p:sp>
      <p:grpSp>
        <p:nvGrpSpPr>
          <p:cNvPr id="14" name="Group 13"/>
          <p:cNvGrpSpPr/>
          <p:nvPr/>
        </p:nvGrpSpPr>
        <p:grpSpPr>
          <a:xfrm>
            <a:off x="819391" y="3652360"/>
            <a:ext cx="5139573" cy="1388690"/>
            <a:chOff x="1801793" y="1482149"/>
            <a:chExt cx="5139573" cy="1388690"/>
          </a:xfrm>
        </p:grpSpPr>
        <p:sp>
          <p:nvSpPr>
            <p:cNvPr id="17" name="Rectangular Callout 16"/>
            <p:cNvSpPr/>
            <p:nvPr/>
          </p:nvSpPr>
          <p:spPr>
            <a:xfrm>
              <a:off x="5722166" y="1880239"/>
              <a:ext cx="1219200" cy="990600"/>
            </a:xfrm>
            <a:prstGeom prst="wedgeRectCallout">
              <a:avLst>
                <a:gd name="adj1" fmla="val -148415"/>
                <a:gd name="adj2" fmla="val -59765"/>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solidFill>
                    <a:schemeClr val="tx1"/>
                  </a:solidFill>
                </a:rPr>
                <a:t>q</a:t>
              </a:r>
              <a:r>
                <a:rPr lang="en-US" smtClean="0">
                  <a:solidFill>
                    <a:schemeClr val="tx1"/>
                  </a:solidFill>
                </a:rPr>
                <a:t>uery body</a:t>
              </a:r>
              <a:endParaRPr lang="en-US" dirty="0">
                <a:solidFill>
                  <a:schemeClr val="tx1"/>
                </a:solidFill>
              </a:endParaRPr>
            </a:p>
          </p:txBody>
        </p:sp>
        <p:sp>
          <p:nvSpPr>
            <p:cNvPr id="18" name="Rectangle 17"/>
            <p:cNvSpPr/>
            <p:nvPr/>
          </p:nvSpPr>
          <p:spPr>
            <a:xfrm>
              <a:off x="1801793" y="1482149"/>
              <a:ext cx="2533409" cy="38624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ectangular Callout 18"/>
          <p:cNvSpPr/>
          <p:nvPr/>
        </p:nvSpPr>
        <p:spPr>
          <a:xfrm>
            <a:off x="2274357" y="4724123"/>
            <a:ext cx="1524000" cy="727870"/>
          </a:xfrm>
          <a:prstGeom prst="wedgeRectCallout">
            <a:avLst>
              <a:gd name="adj1" fmla="val -133536"/>
              <a:gd name="adj2" fmla="val -7227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a:t>
            </a:r>
            <a:endParaRPr lang="en-US" dirty="0">
              <a:solidFill>
                <a:schemeClr val="tx1"/>
              </a:solidFill>
            </a:endParaRPr>
          </a:p>
        </p:txBody>
      </p:sp>
      <p:sp>
        <p:nvSpPr>
          <p:cNvPr id="20" name="Rectangle 19"/>
          <p:cNvSpPr/>
          <p:nvPr/>
        </p:nvSpPr>
        <p:spPr>
          <a:xfrm>
            <a:off x="550762" y="5491371"/>
            <a:ext cx="8059838" cy="1061829"/>
          </a:xfrm>
          <a:prstGeom prst="rect">
            <a:avLst/>
          </a:prstGeom>
        </p:spPr>
        <p:txBody>
          <a:bodyPr wrap="square">
            <a:spAutoFit/>
          </a:bodyPr>
          <a:lstStyle/>
          <a:p>
            <a:pPr marL="342900" indent="-342900" eaLnBrk="1" hangingPunct="1">
              <a:spcAft>
                <a:spcPts val="1800"/>
              </a:spcAft>
              <a:buClr>
                <a:srgbClr val="4C4C4C"/>
              </a:buClr>
              <a:buSzTx/>
              <a:buFont typeface="Arial" charset="0"/>
              <a:buChar char="•"/>
            </a:pPr>
            <a:r>
              <a:rPr lang="en-US" altLang="en-US" dirty="0">
                <a:solidFill>
                  <a:schemeClr val="bg1"/>
                </a:solidFill>
                <a:ea typeface="Arial" charset="0"/>
                <a:cs typeface="Arial" charset="0"/>
              </a:rPr>
              <a:t>Take notes on Page </a:t>
            </a:r>
            <a:r>
              <a:rPr lang="en-US" altLang="en-US" dirty="0" smtClean="0">
                <a:solidFill>
                  <a:schemeClr val="bg1"/>
                </a:solidFill>
                <a:ea typeface="Arial" charset="0"/>
                <a:cs typeface="Arial" charset="0"/>
              </a:rPr>
              <a:t>45</a:t>
            </a:r>
          </a:p>
          <a:p>
            <a:pPr marL="342900" indent="-342900" eaLnBrk="1" hangingPunct="1">
              <a:spcAft>
                <a:spcPts val="1800"/>
              </a:spcAft>
              <a:buClr>
                <a:srgbClr val="4C4C4C"/>
              </a:buClr>
              <a:buFont typeface="Arial" charset="0"/>
              <a:buChar char="•"/>
            </a:pPr>
            <a:r>
              <a:rPr lang="en-US" dirty="0">
                <a:solidFill>
                  <a:schemeClr val="bg1"/>
                </a:solidFill>
                <a:ea typeface="Arial" charset="0"/>
                <a:cs typeface="Arial" charset="0"/>
              </a:rPr>
              <a:t>Open the </a:t>
            </a:r>
            <a:r>
              <a:rPr lang="en-US" dirty="0">
                <a:solidFill>
                  <a:schemeClr val="bg1"/>
                </a:solidFill>
                <a:ea typeface="Arial" charset="0"/>
                <a:cs typeface="Arial" charset="0"/>
                <a:hlinkClick r:id="rId3"/>
              </a:rPr>
              <a:t>Syntax Error file</a:t>
            </a:r>
            <a:r>
              <a:rPr lang="en-US" dirty="0">
                <a:solidFill>
                  <a:schemeClr val="bg1"/>
                </a:solidFill>
                <a:ea typeface="Arial" charset="0"/>
                <a:cs typeface="Arial" charset="0"/>
              </a:rPr>
              <a:t>, and debug </a:t>
            </a:r>
            <a:r>
              <a:rPr lang="en-US" dirty="0" smtClean="0">
                <a:solidFill>
                  <a:schemeClr val="bg1"/>
                </a:solidFill>
                <a:ea typeface="Arial" charset="0"/>
                <a:cs typeface="Arial" charset="0"/>
              </a:rPr>
              <a:t>these queries</a:t>
            </a:r>
            <a:endParaRPr lang="en-US" dirty="0">
              <a:solidFill>
                <a:schemeClr val="bg1"/>
              </a:solidFill>
              <a:ea typeface="Arial" charset="0"/>
              <a:cs typeface="Arial" charset="0"/>
            </a:endParaRPr>
          </a:p>
        </p:txBody>
      </p:sp>
      <p:sp>
        <p:nvSpPr>
          <p:cNvPr id="7" name="Footer Placeholder 6"/>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80156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500" fill="hold"/>
                                        <p:tgtEl>
                                          <p:spTgt spid="9"/>
                                        </p:tgtEl>
                                        <p:attrNameLst>
                                          <p:attrName>fillcolor</p:attrName>
                                        </p:attrNameLst>
                                      </p:cBhvr>
                                      <p:to>
                                        <a:schemeClr val="accent2"/>
                                      </p:to>
                                    </p:animClr>
                                    <p:set>
                                      <p:cBhvr>
                                        <p:cTn id="42" dur="500" fill="hold"/>
                                        <p:tgtEl>
                                          <p:spTgt spid="9"/>
                                        </p:tgtEl>
                                        <p:attrNameLst>
                                          <p:attrName>fill.type</p:attrName>
                                        </p:attrNameLst>
                                      </p:cBhvr>
                                      <p:to>
                                        <p:strVal val="solid"/>
                                      </p:to>
                                    </p:set>
                                    <p:set>
                                      <p:cBhvr>
                                        <p:cTn id="43" dur="500" fill="hold"/>
                                        <p:tgtEl>
                                          <p:spTgt spid="9"/>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500" fill="hold"/>
                                        <p:tgtEl>
                                          <p:spTgt spid="16"/>
                                        </p:tgtEl>
                                        <p:attrNameLst>
                                          <p:attrName>fillcolor</p:attrName>
                                        </p:attrNameLst>
                                      </p:cBhvr>
                                      <p:to>
                                        <a:schemeClr val="accent2"/>
                                      </p:to>
                                    </p:animClr>
                                    <p:set>
                                      <p:cBhvr>
                                        <p:cTn id="46" dur="500" fill="hold"/>
                                        <p:tgtEl>
                                          <p:spTgt spid="16"/>
                                        </p:tgtEl>
                                        <p:attrNameLst>
                                          <p:attrName>fill.type</p:attrName>
                                        </p:attrNameLst>
                                      </p:cBhvr>
                                      <p:to>
                                        <p:strVal val="solid"/>
                                      </p:to>
                                    </p:set>
                                    <p:set>
                                      <p:cBhvr>
                                        <p:cTn id="47" dur="500" fill="hold"/>
                                        <p:tgtEl>
                                          <p:spTgt spid="16"/>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500" fill="hold"/>
                                        <p:tgtEl>
                                          <p:spTgt spid="19"/>
                                        </p:tgtEl>
                                        <p:attrNameLst>
                                          <p:attrName>fillcolor</p:attrName>
                                        </p:attrNameLst>
                                      </p:cBhvr>
                                      <p:to>
                                        <a:schemeClr val="accent2"/>
                                      </p:to>
                                    </p:animClr>
                                    <p:set>
                                      <p:cBhvr>
                                        <p:cTn id="50" dur="500" fill="hold"/>
                                        <p:tgtEl>
                                          <p:spTgt spid="19"/>
                                        </p:tgtEl>
                                        <p:attrNameLst>
                                          <p:attrName>fill.type</p:attrName>
                                        </p:attrNameLst>
                                      </p:cBhvr>
                                      <p:to>
                                        <p:strVal val="solid"/>
                                      </p:to>
                                    </p:set>
                                    <p:set>
                                      <p:cBhvr>
                                        <p:cTn id="51" dur="500" fill="hold"/>
                                        <p:tgtEl>
                                          <p:spTgt spid="19"/>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0">
                                            <p:txEl>
                                              <p:pRg st="1" end="1"/>
                                            </p:txEl>
                                          </p:spTgt>
                                        </p:tgtEl>
                                        <p:attrNameLst>
                                          <p:attrName>style.visibility</p:attrName>
                                        </p:attrNameLst>
                                      </p:cBhvr>
                                      <p:to>
                                        <p:strVal val="visible"/>
                                      </p:to>
                                    </p:set>
                                    <p:animEffect transition="in" filter="fade">
                                      <p:cBhvr>
                                        <p:cTn id="56"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1" animBg="1"/>
      <p:bldP spid="16" grpId="0" animBg="1"/>
      <p:bldP spid="1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Two missing pieces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0866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buFont typeface="+mj-lt"/>
              <a:buAutoNum type="arabicPeriod"/>
            </a:pPr>
            <a:r>
              <a:rPr lang="en-US" sz="2000" dirty="0">
                <a:latin typeface="Arial" charset="0"/>
                <a:ea typeface="Arial" charset="0"/>
                <a:cs typeface="Arial" charset="0"/>
              </a:rPr>
              <a:t>How do we write a </a:t>
            </a:r>
            <a:r>
              <a:rPr lang="en-US" sz="2000" i="1" dirty="0">
                <a:latin typeface="Arial" charset="0"/>
                <a:ea typeface="Arial" charset="0"/>
                <a:cs typeface="Arial" charset="0"/>
              </a:rPr>
              <a:t>check</a:t>
            </a:r>
            <a:r>
              <a:rPr lang="en-US" sz="2000" dirty="0">
                <a:latin typeface="Arial" charset="0"/>
                <a:ea typeface="Arial" charset="0"/>
                <a:cs typeface="Arial" charset="0"/>
              </a:rPr>
              <a:t>? (i.e. </a:t>
            </a:r>
            <a:r>
              <a:rPr lang="mr-IN" sz="2000" dirty="0">
                <a:latin typeface="Arial" charset="0"/>
                <a:ea typeface="Arial" charset="0"/>
                <a:cs typeface="Arial" charset="0"/>
              </a:rPr>
              <a:t>–</a:t>
            </a:r>
            <a:r>
              <a:rPr lang="en-US" sz="2000" dirty="0">
                <a:latin typeface="Arial" charset="0"/>
                <a:ea typeface="Arial" charset="0"/>
                <a:cs typeface="Arial" charset="0"/>
              </a:rPr>
              <a:t> “is this country in Asia?”)</a:t>
            </a:r>
          </a:p>
          <a:p>
            <a:pPr marL="457200" indent="-457200" eaLnBrk="1" hangingPunct="1">
              <a:spcAft>
                <a:spcPts val="1800"/>
              </a:spcAft>
              <a:buClr>
                <a:srgbClr val="4C4C4C"/>
              </a:buClr>
              <a:buSzTx/>
              <a:buFont typeface="+mj-lt"/>
              <a:buAutoNum type="arabicPeriod"/>
            </a:pPr>
            <a:r>
              <a:rPr lang="en-US" sz="2000" dirty="0">
                <a:latin typeface="Arial" charset="0"/>
                <a:ea typeface="Arial" charset="0"/>
                <a:cs typeface="Arial" charset="0"/>
              </a:rPr>
              <a:t>How do we </a:t>
            </a:r>
            <a:r>
              <a:rPr lang="en-US" sz="2000" i="1" dirty="0">
                <a:latin typeface="Arial" charset="0"/>
                <a:ea typeface="Arial" charset="0"/>
                <a:cs typeface="Arial" charset="0"/>
              </a:rPr>
              <a:t>use that check in a query</a:t>
            </a:r>
            <a:r>
              <a:rPr lang="en-US" sz="2000" dirty="0">
                <a:latin typeface="Arial" charset="0"/>
                <a:ea typeface="Arial" charset="0"/>
                <a:cs typeface="Arial" charset="0"/>
              </a:rPr>
              <a:t>? (i.e. - produce a table containing only countries in Asia</a:t>
            </a:r>
            <a:r>
              <a:rPr lang="en-US" sz="2000" dirty="0" smtClean="0">
                <a:latin typeface="Arial" charset="0"/>
                <a:ea typeface="Arial" charset="0"/>
                <a:cs typeface="Arial" charset="0"/>
              </a:rPr>
              <a:t>)</a:t>
            </a:r>
          </a:p>
          <a:p>
            <a:pPr eaLnBrk="1" hangingPunct="1">
              <a:spcAft>
                <a:spcPts val="1800"/>
              </a:spcAft>
              <a:buClr>
                <a:srgbClr val="4C4C4C"/>
              </a:buClr>
              <a:buSzTx/>
              <a:buNone/>
            </a:pPr>
            <a:r>
              <a:rPr lang="en-US" sz="2000" dirty="0" smtClean="0">
                <a:latin typeface="Arial" charset="0"/>
                <a:ea typeface="Arial" charset="0"/>
                <a:cs typeface="Arial" charset="0"/>
              </a:rPr>
              <a:t>In the Definitions Area, complete </a:t>
            </a:r>
            <a:r>
              <a:rPr lang="en-US" sz="2000" dirty="0" smtClean="0">
                <a:latin typeface="Courier New" charset="0"/>
                <a:ea typeface="Courier New" charset="0"/>
                <a:cs typeface="Courier New" charset="0"/>
              </a:rPr>
              <a:t>low-calorie</a:t>
            </a:r>
            <a:r>
              <a:rPr lang="en-US" sz="2000" dirty="0" smtClean="0">
                <a:latin typeface="Arial" charset="0"/>
                <a:ea typeface="Arial" charset="0"/>
                <a:cs typeface="Arial" charset="0"/>
              </a:rPr>
              <a:t>,               </a:t>
            </a:r>
            <a:r>
              <a:rPr lang="en-US" sz="2000" dirty="0" smtClean="0">
                <a:latin typeface="Courier New" charset="0"/>
                <a:ea typeface="Courier New" charset="0"/>
                <a:cs typeface="Courier New" charset="0"/>
              </a:rPr>
              <a:t>ca-presidents </a:t>
            </a:r>
            <a:r>
              <a:rPr lang="en-US" sz="2000" dirty="0" smtClean="0">
                <a:latin typeface="Arial" charset="0"/>
                <a:ea typeface="Arial" charset="0"/>
                <a:cs typeface="Arial" charset="0"/>
              </a:rPr>
              <a:t>and </a:t>
            </a:r>
            <a:r>
              <a:rPr lang="en-US" sz="2000" dirty="0" err="1" smtClean="0">
                <a:latin typeface="Courier New" charset="0"/>
                <a:ea typeface="Courier New" charset="0"/>
                <a:cs typeface="Courier New" charset="0"/>
              </a:rPr>
              <a:t>asian</a:t>
            </a:r>
            <a:r>
              <a:rPr lang="en-US" sz="2000" dirty="0">
                <a:latin typeface="Courier New" charset="0"/>
                <a:ea typeface="Courier New" charset="0"/>
                <a:cs typeface="Courier New" charset="0"/>
              </a:rPr>
              <a:t>-</a:t>
            </a:r>
            <a:r>
              <a:rPr lang="en-US" sz="2000" dirty="0" smtClean="0">
                <a:latin typeface="Courier New" charset="0"/>
                <a:ea typeface="Courier New" charset="0"/>
                <a:cs typeface="Courier New" charset="0"/>
              </a:rPr>
              <a:t>countries</a:t>
            </a:r>
            <a:r>
              <a:rPr lang="en-US" sz="2000" dirty="0" smtClean="0">
                <a:latin typeface="Arial" charset="0"/>
                <a:ea typeface="Arial" charset="0"/>
                <a:cs typeface="Arial" charset="0"/>
              </a:rPr>
              <a:t>.</a:t>
            </a:r>
            <a:endParaRPr lang="en-US" sz="2000" dirty="0">
              <a:latin typeface="Arial" charset="0"/>
              <a:ea typeface="Arial" charset="0"/>
              <a:cs typeface="Arial" charset="0"/>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84132" y="4336732"/>
            <a:ext cx="4585336" cy="2292668"/>
          </a:xfrm>
          <a:prstGeom prst="rect">
            <a:avLst/>
          </a:prstGeom>
        </p:spPr>
      </p:pic>
      <p:sp>
        <p:nvSpPr>
          <p:cNvPr id="5" name="Rectangle 4"/>
          <p:cNvSpPr/>
          <p:nvPr/>
        </p:nvSpPr>
        <p:spPr>
          <a:xfrm>
            <a:off x="726013" y="1808202"/>
            <a:ext cx="569387" cy="553998"/>
          </a:xfrm>
          <a:prstGeom prst="rect">
            <a:avLst/>
          </a:prstGeom>
        </p:spPr>
        <p:txBody>
          <a:bodyPr wrap="none">
            <a:spAutoFit/>
          </a:bodyPr>
          <a:lstStyle/>
          <a:p>
            <a:pPr eaLnBrk="1" hangingPunct="1">
              <a:spcAft>
                <a:spcPts val="1800"/>
              </a:spcAft>
              <a:buClr>
                <a:srgbClr val="4C4C4C"/>
              </a:buClr>
              <a:buSzTx/>
            </a:pPr>
            <a:r>
              <a:rPr lang="en-US" sz="3000" dirty="0"/>
              <a:t>✅</a:t>
            </a:r>
            <a:endParaRPr lang="en-US" sz="3000" dirty="0">
              <a:ea typeface="Arial" charset="0"/>
              <a:cs typeface="Arial" charset="0"/>
            </a:endParaRPr>
          </a:p>
        </p:txBody>
      </p:sp>
      <p:sp>
        <p:nvSpPr>
          <p:cNvPr id="6" name="Rectangle 5"/>
          <p:cNvSpPr/>
          <p:nvPr/>
        </p:nvSpPr>
        <p:spPr>
          <a:xfrm>
            <a:off x="726013" y="2417802"/>
            <a:ext cx="569387" cy="553998"/>
          </a:xfrm>
          <a:prstGeom prst="rect">
            <a:avLst/>
          </a:prstGeom>
        </p:spPr>
        <p:txBody>
          <a:bodyPr wrap="none">
            <a:spAutoFit/>
          </a:bodyPr>
          <a:lstStyle/>
          <a:p>
            <a:pPr eaLnBrk="1" hangingPunct="1">
              <a:spcAft>
                <a:spcPts val="1800"/>
              </a:spcAft>
              <a:buClr>
                <a:srgbClr val="4C4C4C"/>
              </a:buClr>
              <a:buSzTx/>
            </a:pPr>
            <a:r>
              <a:rPr lang="en-US" sz="3000" dirty="0"/>
              <a:t>✅</a:t>
            </a:r>
            <a:endParaRPr lang="en-US" sz="3000" dirty="0">
              <a:ea typeface="Arial" charset="0"/>
              <a:cs typeface="Arial" charset="0"/>
            </a:endParaRPr>
          </a:p>
        </p:txBody>
      </p:sp>
      <p:sp>
        <p:nvSpPr>
          <p:cNvPr id="7" name="Footer Placeholder 6"/>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2896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86068" y="2316480"/>
            <a:ext cx="6660088" cy="4397997"/>
          </a:xfrm>
          <a:prstGeom prst="rect">
            <a:avLst/>
          </a:prstGeom>
        </p:spPr>
      </p:pic>
      <p:sp>
        <p:nvSpPr>
          <p:cNvPr id="2" name="Title 1"/>
          <p:cNvSpPr>
            <a:spLocks noGrp="1"/>
          </p:cNvSpPr>
          <p:nvPr>
            <p:ph type="title"/>
          </p:nvPr>
        </p:nvSpPr>
        <p:spPr>
          <a:xfrm>
            <a:off x="304800" y="76200"/>
            <a:ext cx="8686800" cy="838200"/>
          </a:xfrm>
        </p:spPr>
        <p:txBody>
          <a:bodyPr>
            <a:normAutofit/>
          </a:bodyPr>
          <a:lstStyle/>
          <a:p>
            <a:r>
              <a:rPr lang="en-US" sz="3400" dirty="0" smtClean="0">
                <a:latin typeface="Helvetica" charset="0"/>
                <a:ea typeface="Helvetica" charset="0"/>
                <a:cs typeface="Helvetica" charset="0"/>
              </a:rPr>
              <a:t>Page 32:</a:t>
            </a:r>
            <a:r>
              <a:rPr lang="en-US" sz="3400" dirty="0" smtClean="0">
                <a:latin typeface="Courier New" charset="0"/>
                <a:ea typeface="Courier New" charset="0"/>
                <a:cs typeface="Courier New" charset="0"/>
              </a:rPr>
              <a:t> Recent Title &amp; Year</a:t>
            </a:r>
            <a:endParaRPr lang="en-US" sz="3400" dirty="0">
              <a:latin typeface="Courier New" charset="0"/>
              <a:ea typeface="Courier New" charset="0"/>
              <a:cs typeface="Courier New"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33657219"/>
              </p:ext>
            </p:extLst>
          </p:nvPr>
        </p:nvGraphicFramePr>
        <p:xfrm>
          <a:off x="1676399" y="990600"/>
          <a:ext cx="4267201" cy="1005840"/>
        </p:xfrm>
        <a:graphic>
          <a:graphicData uri="http://schemas.openxmlformats.org/drawingml/2006/table">
            <a:tbl>
              <a:tblPr firstRow="1" firstCol="1" bandRow="1">
                <a:tableStyleId>{B301B821-A1FF-4177-AEE7-76D212191A09}</a:tableStyleId>
              </a:tblPr>
              <a:tblGrid>
                <a:gridCol w="1447800"/>
                <a:gridCol w="457200"/>
                <a:gridCol w="445847"/>
                <a:gridCol w="742976"/>
                <a:gridCol w="742976"/>
                <a:gridCol w="430402"/>
              </a:tblGrid>
              <a:tr h="137160">
                <a:tc>
                  <a:txBody>
                    <a:bodyPr/>
                    <a:lstStyle/>
                    <a:p>
                      <a:pPr marL="0" marR="0">
                        <a:spcBef>
                          <a:spcPts val="0"/>
                        </a:spcBef>
                        <a:spcAft>
                          <a:spcPts val="0"/>
                        </a:spcAft>
                      </a:pPr>
                      <a:r>
                        <a:rPr lang="en-US" sz="1100">
                          <a:effectLst/>
                        </a:rPr>
                        <a:t>Movie Title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Studio</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Total </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Domestic</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Overseas</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Year</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Interstellar</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Par.</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675.1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188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487.1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2014</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The Sixth Sense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BV</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672.8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293.5</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379.3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1999</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Man of Steel</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WB</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291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2013</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Kung Fu Panda 2</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P/DW</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665.7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165.2</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500.4</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2011</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dirty="0">
                          <a:effectLst/>
                        </a:rPr>
                        <a:t>Ice Age: </a:t>
                      </a:r>
                      <a:r>
                        <a:rPr lang="en-US" sz="1100" dirty="0" smtClean="0">
                          <a:effectLst/>
                        </a:rPr>
                        <a:t>The</a:t>
                      </a:r>
                      <a:r>
                        <a:rPr lang="en-US" sz="1100" baseline="0" dirty="0" smtClean="0">
                          <a:effectLst/>
                        </a:rPr>
                        <a:t> </a:t>
                      </a:r>
                      <a:r>
                        <a:rPr lang="en-US" sz="1100" dirty="0" smtClean="0">
                          <a:effectLst/>
                        </a:rPr>
                        <a:t>Meltdown</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Fox</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660.9</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195.3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465.6</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2006</a:t>
                      </a:r>
                      <a:endParaRPr lang="en-US" sz="1100" dirty="0">
                        <a:effectLst/>
                        <a:latin typeface="Times New Roman" charset="0"/>
                        <a:ea typeface="Arial Unicode MS" charset="0"/>
                      </a:endParaRPr>
                    </a:p>
                  </a:txBody>
                  <a:tcPr marL="28575" marR="28575" marT="0" marB="0" anchor="b"/>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142706770"/>
              </p:ext>
            </p:extLst>
          </p:nvPr>
        </p:nvGraphicFramePr>
        <p:xfrm>
          <a:off x="6610155" y="990600"/>
          <a:ext cx="1771845" cy="670560"/>
        </p:xfrm>
        <a:graphic>
          <a:graphicData uri="http://schemas.openxmlformats.org/drawingml/2006/table">
            <a:tbl>
              <a:tblPr firstRow="1" firstCol="1" bandRow="1">
                <a:tableStyleId>{B301B821-A1FF-4177-AEE7-76D212191A09}</a:tableStyleId>
              </a:tblPr>
              <a:tblGrid>
                <a:gridCol w="1310569"/>
                <a:gridCol w="461276"/>
              </a:tblGrid>
              <a:tr h="137160">
                <a:tc>
                  <a:txBody>
                    <a:bodyPr/>
                    <a:lstStyle/>
                    <a:p>
                      <a:pPr marL="0" marR="0">
                        <a:spcBef>
                          <a:spcPts val="0"/>
                        </a:spcBef>
                        <a:spcAft>
                          <a:spcPts val="0"/>
                        </a:spcAft>
                      </a:pPr>
                      <a:r>
                        <a:rPr lang="en-US" sz="1100" dirty="0">
                          <a:effectLst/>
                        </a:rPr>
                        <a:t>Title</a:t>
                      </a:r>
                      <a:endParaRPr lang="en-US" sz="1100" b="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Year</a:t>
                      </a:r>
                      <a:endParaRPr lang="en-US" sz="1100" b="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Interstellar</a:t>
                      </a:r>
                      <a:endParaRPr lang="en-US" sz="1100" b="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2014</a:t>
                      </a:r>
                      <a:endParaRPr lang="en-US" sz="1100" b="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Man of Steel</a:t>
                      </a:r>
                      <a:endParaRPr lang="en-US" sz="1100" b="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2013</a:t>
                      </a:r>
                      <a:endParaRPr lang="en-US" sz="1100" b="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Kung Fu Panda 2</a:t>
                      </a:r>
                      <a:endParaRPr lang="en-US" sz="1100" b="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a:effectLst/>
                        </a:rPr>
                        <a:t>2011</a:t>
                      </a:r>
                      <a:endParaRPr lang="en-US" sz="1100" b="0" dirty="0">
                        <a:effectLst/>
                        <a:latin typeface="Times New Roman" charset="0"/>
                        <a:ea typeface="Arial Unicode MS" charset="0"/>
                      </a:endParaRPr>
                    </a:p>
                  </a:txBody>
                  <a:tcPr marL="28575" marR="28575" marT="0" marB="0" anchor="b"/>
                </a:tc>
              </a:tr>
            </a:tbl>
          </a:graphicData>
        </a:graphic>
      </p:graphicFrame>
      <p:cxnSp>
        <p:nvCxnSpPr>
          <p:cNvPr id="12" name="Straight Arrow Connector 11"/>
          <p:cNvCxnSpPr/>
          <p:nvPr/>
        </p:nvCxnSpPr>
        <p:spPr>
          <a:xfrm>
            <a:off x="6019800" y="1524000"/>
            <a:ext cx="533400" cy="0"/>
          </a:xfrm>
          <a:prstGeom prst="straightConnector1">
            <a:avLst/>
          </a:prstGeom>
          <a:ln w="44450">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011012" y="3073033"/>
            <a:ext cx="274320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year &gt; 2011</a:t>
            </a:r>
            <a:endParaRPr lang="en-US" sz="1600" dirty="0">
              <a:solidFill>
                <a:schemeClr val="bg1"/>
              </a:solidFill>
              <a:latin typeface="Comic Sans MS" charset="0"/>
              <a:ea typeface="Comic Sans MS" charset="0"/>
              <a:cs typeface="Comic Sans MS" charset="0"/>
            </a:endParaRPr>
          </a:p>
        </p:txBody>
      </p:sp>
      <p:sp>
        <p:nvSpPr>
          <p:cNvPr id="26" name="TextBox 25"/>
          <p:cNvSpPr txBox="1"/>
          <p:nvPr/>
        </p:nvSpPr>
        <p:spPr>
          <a:xfrm>
            <a:off x="4047740" y="2579906"/>
            <a:ext cx="113386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movies</a:t>
            </a:r>
            <a:endParaRPr lang="en-US" sz="1600" dirty="0">
              <a:solidFill>
                <a:schemeClr val="bg1"/>
              </a:solidFill>
              <a:latin typeface="Comic Sans MS" charset="0"/>
              <a:ea typeface="Comic Sans MS" charset="0"/>
              <a:cs typeface="Comic Sans MS" charset="0"/>
            </a:endParaRPr>
          </a:p>
        </p:txBody>
      </p:sp>
      <p:sp>
        <p:nvSpPr>
          <p:cNvPr id="27" name="TextBox 26"/>
          <p:cNvSpPr txBox="1"/>
          <p:nvPr/>
        </p:nvSpPr>
        <p:spPr>
          <a:xfrm>
            <a:off x="1600200" y="2584253"/>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movies-sieved</a:t>
            </a:r>
            <a:endParaRPr lang="en-US" sz="1600" dirty="0">
              <a:solidFill>
                <a:schemeClr val="bg1"/>
              </a:solidFill>
              <a:latin typeface="Comic Sans MS" charset="0"/>
              <a:ea typeface="Comic Sans MS" charset="0"/>
              <a:cs typeface="Comic Sans MS" charset="0"/>
            </a:endParaRPr>
          </a:p>
        </p:txBody>
      </p:sp>
      <p:sp>
        <p:nvSpPr>
          <p:cNvPr id="13" name="TextBox 12"/>
          <p:cNvSpPr txBox="1"/>
          <p:nvPr/>
        </p:nvSpPr>
        <p:spPr>
          <a:xfrm>
            <a:off x="1676400" y="4068346"/>
            <a:ext cx="21336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m</a:t>
            </a:r>
            <a:r>
              <a:rPr lang="en-US" sz="1600" dirty="0" smtClean="0">
                <a:solidFill>
                  <a:schemeClr val="bg1"/>
                </a:solidFill>
                <a:latin typeface="Comic Sans MS" charset="0"/>
                <a:ea typeface="Comic Sans MS" charset="0"/>
                <a:cs typeface="Comic Sans MS" charset="0"/>
              </a:rPr>
              <a:t>ovies-ordered</a:t>
            </a:r>
            <a:endParaRPr lang="en-US" sz="1600" dirty="0">
              <a:solidFill>
                <a:schemeClr val="bg1"/>
              </a:solidFill>
              <a:latin typeface="Comic Sans MS" charset="0"/>
              <a:ea typeface="Comic Sans MS" charset="0"/>
              <a:cs typeface="Comic Sans MS" charset="0"/>
            </a:endParaRPr>
          </a:p>
        </p:txBody>
      </p:sp>
      <p:sp>
        <p:nvSpPr>
          <p:cNvPr id="14" name="TextBox 13"/>
          <p:cNvSpPr txBox="1"/>
          <p:nvPr/>
        </p:nvSpPr>
        <p:spPr>
          <a:xfrm>
            <a:off x="2362200" y="6019800"/>
            <a:ext cx="1371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title, year</a:t>
            </a:r>
            <a:endParaRPr lang="en-US" sz="1600" dirty="0">
              <a:solidFill>
                <a:schemeClr val="bg1"/>
              </a:solidFill>
              <a:latin typeface="Comic Sans MS" charset="0"/>
              <a:ea typeface="Comic Sans MS" charset="0"/>
              <a:cs typeface="Comic Sans MS" charset="0"/>
            </a:endParaRPr>
          </a:p>
        </p:txBody>
      </p:sp>
      <p:sp>
        <p:nvSpPr>
          <p:cNvPr id="15" name="TextBox 14"/>
          <p:cNvSpPr txBox="1"/>
          <p:nvPr/>
        </p:nvSpPr>
        <p:spPr>
          <a:xfrm>
            <a:off x="6305262" y="2579906"/>
            <a:ext cx="113386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year</a:t>
            </a:r>
            <a:endParaRPr lang="en-US" sz="1600" dirty="0">
              <a:solidFill>
                <a:schemeClr val="bg1"/>
              </a:solidFill>
              <a:latin typeface="Comic Sans MS" charset="0"/>
              <a:ea typeface="Comic Sans MS" charset="0"/>
              <a:cs typeface="Comic Sans MS" charset="0"/>
            </a:endParaRPr>
          </a:p>
        </p:txBody>
      </p:sp>
      <p:sp>
        <p:nvSpPr>
          <p:cNvPr id="16" name="TextBox 15"/>
          <p:cNvSpPr txBox="1"/>
          <p:nvPr/>
        </p:nvSpPr>
        <p:spPr>
          <a:xfrm>
            <a:off x="2061812" y="4524643"/>
            <a:ext cx="27432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t</a:t>
            </a:r>
            <a:r>
              <a:rPr lang="en-US" sz="1600" dirty="0" smtClean="0">
                <a:solidFill>
                  <a:schemeClr val="bg1"/>
                </a:solidFill>
                <a:latin typeface="Comic Sans MS" charset="0"/>
                <a:ea typeface="Comic Sans MS" charset="0"/>
                <a:cs typeface="Comic Sans MS" charset="0"/>
              </a:rPr>
              <a:t>otal descending</a:t>
            </a:r>
            <a:endParaRPr lang="en-US" sz="1600" dirty="0">
              <a:solidFill>
                <a:schemeClr val="bg1"/>
              </a:solidFill>
              <a:latin typeface="Comic Sans MS" charset="0"/>
              <a:ea typeface="Comic Sans MS" charset="0"/>
              <a:cs typeface="Comic Sans MS"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7469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42" presetClass="path" presetSubtype="0" accel="50000" decel="50000" fill="hold" grpId="0" nodeType="withEffect">
                                  <p:stCondLst>
                                    <p:cond delay="0"/>
                                  </p:stCondLst>
                                  <p:childTnLst>
                                    <p:animMotion origin="layout" path="M 3.33333E-6 1.11111E-6 L 0.275 0.22083 " pathEditMode="relative" rAng="0" ptsTypes="AA">
                                      <p:cBhvr>
                                        <p:cTn id="29" dur="2000" fill="hold"/>
                                        <p:tgtEl>
                                          <p:spTgt spid="27"/>
                                        </p:tgtEl>
                                        <p:attrNameLst>
                                          <p:attrName>ppt_x</p:attrName>
                                          <p:attrName>ppt_y</p:attrName>
                                        </p:attrNameLst>
                                      </p:cBhvr>
                                      <p:rCtr x="13750" y="11042"/>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1"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42" presetClass="path" presetSubtype="0" accel="50000" decel="50000" fill="hold" grpId="0" nodeType="withEffect">
                                  <p:stCondLst>
                                    <p:cond delay="0"/>
                                  </p:stCondLst>
                                  <p:childTnLst>
                                    <p:animMotion origin="layout" path="M 5.55112E-17 -4.07407E-6 L 0.525 0.28218 " pathEditMode="relative" rAng="0" ptsTypes="AA">
                                      <p:cBhvr>
                                        <p:cTn id="46" dur="2000" fill="hold"/>
                                        <p:tgtEl>
                                          <p:spTgt spid="13"/>
                                        </p:tgtEl>
                                        <p:attrNameLst>
                                          <p:attrName>ppt_x</p:attrName>
                                          <p:attrName>ppt_y</p:attrName>
                                        </p:attrNameLst>
                                      </p:cBhvr>
                                      <p:rCtr x="26250" y="1409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7" grpId="1"/>
      <p:bldP spid="13" grpId="0"/>
      <p:bldP spid="13" grpId="1"/>
      <p:bldP spid="14" grpId="0"/>
      <p:bldP spid="15" grpId="0"/>
      <p:bldP spid="1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86068" y="2316480"/>
            <a:ext cx="6660088" cy="4397997"/>
          </a:xfrm>
          <a:prstGeom prst="rect">
            <a:avLst/>
          </a:prstGeom>
        </p:spPr>
      </p:pic>
      <p:sp>
        <p:nvSpPr>
          <p:cNvPr id="2" name="Title 1"/>
          <p:cNvSpPr>
            <a:spLocks noGrp="1"/>
          </p:cNvSpPr>
          <p:nvPr>
            <p:ph type="title"/>
          </p:nvPr>
        </p:nvSpPr>
        <p:spPr>
          <a:xfrm>
            <a:off x="304800" y="76200"/>
            <a:ext cx="8686800" cy="838200"/>
          </a:xfrm>
        </p:spPr>
        <p:txBody>
          <a:bodyPr>
            <a:normAutofit/>
          </a:bodyPr>
          <a:lstStyle/>
          <a:p>
            <a:r>
              <a:rPr lang="en-US" sz="3400" dirty="0">
                <a:latin typeface="Helvetica" charset="0"/>
                <a:ea typeface="Helvetica" charset="0"/>
                <a:cs typeface="Helvetica" charset="0"/>
              </a:rPr>
              <a:t>Page </a:t>
            </a:r>
            <a:r>
              <a:rPr lang="en-US" sz="3400" dirty="0" smtClean="0">
                <a:latin typeface="Helvetica" charset="0"/>
                <a:ea typeface="Helvetica" charset="0"/>
                <a:cs typeface="Helvetica" charset="0"/>
              </a:rPr>
              <a:t>33:</a:t>
            </a:r>
            <a:r>
              <a:rPr lang="en-US" sz="3400" dirty="0" smtClean="0">
                <a:latin typeface="Courier New" charset="0"/>
                <a:ea typeface="Courier New" charset="0"/>
                <a:cs typeface="Courier New" charset="0"/>
              </a:rPr>
              <a:t> Title and Overseas</a:t>
            </a:r>
            <a:endParaRPr lang="en-US" sz="3400" dirty="0">
              <a:latin typeface="Courier New" charset="0"/>
              <a:ea typeface="Courier New" charset="0"/>
              <a:cs typeface="Courier New"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479515079"/>
              </p:ext>
            </p:extLst>
          </p:nvPr>
        </p:nvGraphicFramePr>
        <p:xfrm>
          <a:off x="1676400" y="990600"/>
          <a:ext cx="4191000" cy="1005840"/>
        </p:xfrm>
        <a:graphic>
          <a:graphicData uri="http://schemas.openxmlformats.org/drawingml/2006/table">
            <a:tbl>
              <a:tblPr firstRow="1" firstCol="1" bandRow="1">
                <a:tableStyleId>{B301B821-A1FF-4177-AEE7-76D212191A09}</a:tableStyleId>
              </a:tblPr>
              <a:tblGrid>
                <a:gridCol w="1447800"/>
                <a:gridCol w="457200"/>
                <a:gridCol w="500945"/>
                <a:gridCol w="632631"/>
                <a:gridCol w="729708"/>
                <a:gridCol w="422716"/>
              </a:tblGrid>
              <a:tr h="137160">
                <a:tc>
                  <a:txBody>
                    <a:bodyPr/>
                    <a:lstStyle/>
                    <a:p>
                      <a:pPr marL="0" marR="0">
                        <a:spcBef>
                          <a:spcPts val="0"/>
                        </a:spcBef>
                        <a:spcAft>
                          <a:spcPts val="0"/>
                        </a:spcAft>
                      </a:pPr>
                      <a:r>
                        <a:rPr lang="en-US" sz="1100">
                          <a:effectLst/>
                        </a:rPr>
                        <a:t>Movie Title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Studio</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Total </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Domestic</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Overseas</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Year</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Interstellar</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Par.</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675.1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188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487.1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2014</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The Sixth Sense</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BV</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672.8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293.5</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379.3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1999</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dirty="0">
                          <a:effectLst/>
                        </a:rPr>
                        <a:t>Man of Steel</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WB</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668</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291</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377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2013</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a:effectLst/>
                        </a:rPr>
                        <a:t>Kung Fu Panda 2</a:t>
                      </a:r>
                      <a:endParaRPr lang="en-US" sz="110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a:effectLst/>
                        </a:rPr>
                        <a:t>P/DW</a:t>
                      </a:r>
                      <a:endParaRPr lang="en-US" sz="1100" dirty="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665.7</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165.2</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500.4</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2011</a:t>
                      </a:r>
                      <a:endParaRPr lang="en-US" sz="110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dirty="0">
                          <a:effectLst/>
                        </a:rPr>
                        <a:t>Ice Age: The </a:t>
                      </a:r>
                      <a:r>
                        <a:rPr lang="en-US" sz="1100" dirty="0" smtClean="0">
                          <a:effectLst/>
                        </a:rPr>
                        <a:t>Meltdown</a:t>
                      </a:r>
                      <a:endParaRPr lang="en-US" sz="110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a:effectLst/>
                        </a:rPr>
                        <a:t>Fox</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660.9</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195.3</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a:effectLst/>
                        </a:rPr>
                        <a:t>465.6</a:t>
                      </a:r>
                      <a:endParaRPr lang="en-US" sz="1100">
                        <a:effectLst/>
                        <a:latin typeface="Times New Roman" charset="0"/>
                        <a:ea typeface="Arial Unicode MS" charset="0"/>
                      </a:endParaRPr>
                    </a:p>
                  </a:txBody>
                  <a:tcPr marL="28575" marR="28575" marT="0" marB="0" anchor="b"/>
                </a:tc>
                <a:tc>
                  <a:txBody>
                    <a:bodyPr/>
                    <a:lstStyle/>
                    <a:p>
                      <a:pPr marL="0" marR="0" algn="r">
                        <a:spcBef>
                          <a:spcPts val="0"/>
                        </a:spcBef>
                        <a:spcAft>
                          <a:spcPts val="0"/>
                        </a:spcAft>
                      </a:pPr>
                      <a:r>
                        <a:rPr lang="en-US" sz="1100" dirty="0">
                          <a:effectLst/>
                        </a:rPr>
                        <a:t>2006</a:t>
                      </a:r>
                      <a:endParaRPr lang="en-US" sz="1100" dirty="0">
                        <a:effectLst/>
                        <a:latin typeface="Times New Roman" charset="0"/>
                        <a:ea typeface="Arial Unicode MS" charset="0"/>
                      </a:endParaRPr>
                    </a:p>
                  </a:txBody>
                  <a:tcPr marL="28575" marR="28575" marT="0" marB="0" anchor="b"/>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385933809"/>
              </p:ext>
            </p:extLst>
          </p:nvPr>
        </p:nvGraphicFramePr>
        <p:xfrm>
          <a:off x="6553200" y="990600"/>
          <a:ext cx="2057400" cy="502920"/>
        </p:xfrm>
        <a:graphic>
          <a:graphicData uri="http://schemas.openxmlformats.org/drawingml/2006/table">
            <a:tbl>
              <a:tblPr firstRow="1" firstCol="1" bandRow="1">
                <a:tableStyleId>{B301B821-A1FF-4177-AEE7-76D212191A09}</a:tableStyleId>
              </a:tblPr>
              <a:tblGrid>
                <a:gridCol w="1399032"/>
                <a:gridCol w="658368"/>
              </a:tblGrid>
              <a:tr h="137160">
                <a:tc>
                  <a:txBody>
                    <a:bodyPr/>
                    <a:lstStyle/>
                    <a:p>
                      <a:pPr marL="0" marR="0">
                        <a:spcBef>
                          <a:spcPts val="0"/>
                        </a:spcBef>
                        <a:spcAft>
                          <a:spcPts val="0"/>
                        </a:spcAft>
                      </a:pPr>
                      <a:r>
                        <a:rPr lang="en-US" sz="1100" dirty="0">
                          <a:effectLst/>
                        </a:rPr>
                        <a:t>Title</a:t>
                      </a:r>
                      <a:endParaRPr lang="en-US" sz="1100" b="0" dirty="0">
                        <a:effectLst/>
                        <a:latin typeface="Times New Roman" charset="0"/>
                        <a:ea typeface="Arial Unicode MS" charset="0"/>
                      </a:endParaRPr>
                    </a:p>
                  </a:txBody>
                  <a:tcPr marL="28575" marR="28575" marT="0" marB="0" anchor="b"/>
                </a:tc>
                <a:tc>
                  <a:txBody>
                    <a:bodyPr/>
                    <a:lstStyle/>
                    <a:p>
                      <a:pPr marL="0" marR="0">
                        <a:spcBef>
                          <a:spcPts val="0"/>
                        </a:spcBef>
                        <a:spcAft>
                          <a:spcPts val="0"/>
                        </a:spcAft>
                      </a:pPr>
                      <a:r>
                        <a:rPr lang="en-US" sz="1100" dirty="0" smtClean="0">
                          <a:effectLst/>
                        </a:rPr>
                        <a:t>Overseas</a:t>
                      </a:r>
                      <a:endParaRPr lang="en-US" sz="1100" b="0" dirty="0">
                        <a:effectLst/>
                        <a:latin typeface="Times New Roman" charset="0"/>
                        <a:ea typeface="Arial Unicode MS" charset="0"/>
                      </a:endParaRPr>
                    </a:p>
                  </a:txBody>
                  <a:tcPr marL="28575" marR="28575" marT="0" marB="0" anchor="b"/>
                </a:tc>
              </a:tr>
              <a:tr h="137160">
                <a:tc>
                  <a:txBody>
                    <a:bodyPr/>
                    <a:lstStyle/>
                    <a:p>
                      <a:pPr marL="0" marR="0">
                        <a:spcBef>
                          <a:spcPts val="0"/>
                        </a:spcBef>
                        <a:spcAft>
                          <a:spcPts val="0"/>
                        </a:spcAft>
                      </a:pPr>
                      <a:r>
                        <a:rPr lang="en-US" sz="1100" dirty="0" smtClean="0">
                          <a:effectLst/>
                          <a:latin typeface="Franklin Gothic Book" charset="0"/>
                          <a:ea typeface="Franklin Gothic Book" charset="0"/>
                          <a:cs typeface="Franklin Gothic Book" charset="0"/>
                        </a:rPr>
                        <a:t>Ice Age: The Meltdown</a:t>
                      </a:r>
                      <a:endParaRPr lang="en-US" sz="1100" b="0" dirty="0">
                        <a:effectLst/>
                        <a:latin typeface="Franklin Gothic Book" charset="0"/>
                        <a:ea typeface="Franklin Gothic Book" charset="0"/>
                        <a:cs typeface="Franklin Gothic Book" charset="0"/>
                      </a:endParaRPr>
                    </a:p>
                  </a:txBody>
                  <a:tcPr marL="28575" marR="28575" marT="0" marB="0" anchor="b"/>
                </a:tc>
                <a:tc>
                  <a:txBody>
                    <a:bodyPr/>
                    <a:lstStyle/>
                    <a:p>
                      <a:pPr marL="0" marR="0">
                        <a:spcBef>
                          <a:spcPts val="0"/>
                        </a:spcBef>
                        <a:spcAft>
                          <a:spcPts val="0"/>
                        </a:spcAft>
                      </a:pPr>
                      <a:r>
                        <a:rPr lang="en-US" sz="1100" dirty="0" smtClean="0">
                          <a:effectLst/>
                          <a:latin typeface="Franklin Gothic Book" charset="0"/>
                          <a:ea typeface="Franklin Gothic Book" charset="0"/>
                          <a:cs typeface="Franklin Gothic Book" charset="0"/>
                        </a:rPr>
                        <a:t>465.6</a:t>
                      </a:r>
                      <a:endParaRPr lang="en-US" sz="1100" b="0" dirty="0">
                        <a:effectLst/>
                        <a:latin typeface="Franklin Gothic Book" charset="0"/>
                        <a:ea typeface="Franklin Gothic Book" charset="0"/>
                        <a:cs typeface="Franklin Gothic Book" charset="0"/>
                      </a:endParaRPr>
                    </a:p>
                  </a:txBody>
                  <a:tcPr marL="28575" marR="28575" marT="0" marB="0" anchor="b"/>
                </a:tc>
              </a:tr>
              <a:tr h="137160">
                <a:tc>
                  <a:txBody>
                    <a:bodyPr/>
                    <a:lstStyle/>
                    <a:p>
                      <a:pPr marL="0" marR="0">
                        <a:spcBef>
                          <a:spcPts val="0"/>
                        </a:spcBef>
                        <a:spcAft>
                          <a:spcPts val="0"/>
                        </a:spcAft>
                      </a:pPr>
                      <a:r>
                        <a:rPr lang="en-US" sz="1100" dirty="0" smtClean="0">
                          <a:effectLst/>
                          <a:latin typeface="Franklin Gothic Book" charset="0"/>
                          <a:ea typeface="Franklin Gothic Book" charset="0"/>
                          <a:cs typeface="Franklin Gothic Book" charset="0"/>
                        </a:rPr>
                        <a:t>The Sixth Sense</a:t>
                      </a:r>
                      <a:endParaRPr lang="en-US" sz="1100" b="0" dirty="0">
                        <a:effectLst/>
                        <a:latin typeface="Franklin Gothic Book" charset="0"/>
                        <a:ea typeface="Franklin Gothic Book" charset="0"/>
                        <a:cs typeface="Franklin Gothic Book" charset="0"/>
                      </a:endParaRPr>
                    </a:p>
                  </a:txBody>
                  <a:tcPr marL="28575" marR="28575" marT="0" marB="0" anchor="b"/>
                </a:tc>
                <a:tc>
                  <a:txBody>
                    <a:bodyPr/>
                    <a:lstStyle/>
                    <a:p>
                      <a:pPr marL="0" marR="0">
                        <a:spcBef>
                          <a:spcPts val="0"/>
                        </a:spcBef>
                        <a:spcAft>
                          <a:spcPts val="0"/>
                        </a:spcAft>
                      </a:pPr>
                      <a:r>
                        <a:rPr lang="en-US" sz="1100" b="0" dirty="0" smtClean="0">
                          <a:effectLst/>
                          <a:latin typeface="Franklin Gothic Book" charset="0"/>
                          <a:ea typeface="Franklin Gothic Book" charset="0"/>
                          <a:cs typeface="Franklin Gothic Book" charset="0"/>
                        </a:rPr>
                        <a:t>379.2</a:t>
                      </a:r>
                      <a:endParaRPr lang="en-US" sz="1100" b="0" dirty="0">
                        <a:effectLst/>
                        <a:latin typeface="Franklin Gothic Book" charset="0"/>
                        <a:ea typeface="Franklin Gothic Book" charset="0"/>
                        <a:cs typeface="Franklin Gothic Book" charset="0"/>
                      </a:endParaRPr>
                    </a:p>
                  </a:txBody>
                  <a:tcPr marL="28575" marR="28575" marT="0" marB="0" anchor="b"/>
                </a:tc>
              </a:tr>
            </a:tbl>
          </a:graphicData>
        </a:graphic>
      </p:graphicFrame>
      <p:cxnSp>
        <p:nvCxnSpPr>
          <p:cNvPr id="12" name="Straight Arrow Connector 11"/>
          <p:cNvCxnSpPr/>
          <p:nvPr/>
        </p:nvCxnSpPr>
        <p:spPr>
          <a:xfrm>
            <a:off x="5943600" y="1524000"/>
            <a:ext cx="533400" cy="0"/>
          </a:xfrm>
          <a:prstGeom prst="straightConnector1">
            <a:avLst/>
          </a:prstGeom>
          <a:ln w="44450">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011012" y="3073033"/>
            <a:ext cx="27432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year &lt; 2010</a:t>
            </a:r>
            <a:endParaRPr lang="en-US" sz="1600" dirty="0">
              <a:solidFill>
                <a:schemeClr val="bg1"/>
              </a:solidFill>
              <a:latin typeface="Comic Sans MS" charset="0"/>
              <a:ea typeface="Comic Sans MS" charset="0"/>
              <a:cs typeface="Comic Sans MS" charset="0"/>
            </a:endParaRPr>
          </a:p>
        </p:txBody>
      </p:sp>
      <p:sp>
        <p:nvSpPr>
          <p:cNvPr id="26" name="TextBox 25"/>
          <p:cNvSpPr txBox="1"/>
          <p:nvPr/>
        </p:nvSpPr>
        <p:spPr>
          <a:xfrm>
            <a:off x="4047740" y="2579906"/>
            <a:ext cx="113386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movies</a:t>
            </a:r>
            <a:endParaRPr lang="en-US" sz="1600" dirty="0">
              <a:solidFill>
                <a:schemeClr val="bg1"/>
              </a:solidFill>
              <a:latin typeface="Comic Sans MS" charset="0"/>
              <a:ea typeface="Comic Sans MS" charset="0"/>
              <a:cs typeface="Comic Sans MS" charset="0"/>
            </a:endParaRPr>
          </a:p>
        </p:txBody>
      </p:sp>
      <p:sp>
        <p:nvSpPr>
          <p:cNvPr id="27" name="TextBox 26"/>
          <p:cNvSpPr txBox="1"/>
          <p:nvPr/>
        </p:nvSpPr>
        <p:spPr>
          <a:xfrm>
            <a:off x="1600200" y="2584253"/>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movies-sieved</a:t>
            </a:r>
            <a:endParaRPr lang="en-US" sz="1600" dirty="0">
              <a:solidFill>
                <a:schemeClr val="bg1"/>
              </a:solidFill>
              <a:latin typeface="Comic Sans MS" charset="0"/>
              <a:ea typeface="Comic Sans MS" charset="0"/>
              <a:cs typeface="Comic Sans MS" charset="0"/>
            </a:endParaRPr>
          </a:p>
        </p:txBody>
      </p:sp>
      <p:sp>
        <p:nvSpPr>
          <p:cNvPr id="13" name="TextBox 12"/>
          <p:cNvSpPr txBox="1"/>
          <p:nvPr/>
        </p:nvSpPr>
        <p:spPr>
          <a:xfrm>
            <a:off x="1676400" y="4068346"/>
            <a:ext cx="21336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m</a:t>
            </a:r>
            <a:r>
              <a:rPr lang="en-US" sz="1600" dirty="0" smtClean="0">
                <a:solidFill>
                  <a:schemeClr val="bg1"/>
                </a:solidFill>
                <a:latin typeface="Comic Sans MS" charset="0"/>
                <a:ea typeface="Comic Sans MS" charset="0"/>
                <a:cs typeface="Comic Sans MS" charset="0"/>
              </a:rPr>
              <a:t>ovies-ordered</a:t>
            </a:r>
            <a:endParaRPr lang="en-US" sz="1600" dirty="0">
              <a:solidFill>
                <a:schemeClr val="bg1"/>
              </a:solidFill>
              <a:latin typeface="Comic Sans MS" charset="0"/>
              <a:ea typeface="Comic Sans MS" charset="0"/>
              <a:cs typeface="Comic Sans MS" charset="0"/>
            </a:endParaRPr>
          </a:p>
        </p:txBody>
      </p:sp>
      <p:sp>
        <p:nvSpPr>
          <p:cNvPr id="14" name="TextBox 13"/>
          <p:cNvSpPr txBox="1"/>
          <p:nvPr/>
        </p:nvSpPr>
        <p:spPr>
          <a:xfrm>
            <a:off x="2362200" y="6019800"/>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title</a:t>
            </a:r>
            <a:r>
              <a:rPr lang="en-US" sz="1600" smtClean="0">
                <a:solidFill>
                  <a:schemeClr val="bg1"/>
                </a:solidFill>
                <a:latin typeface="Comic Sans MS" charset="0"/>
                <a:ea typeface="Comic Sans MS" charset="0"/>
                <a:cs typeface="Comic Sans MS" charset="0"/>
              </a:rPr>
              <a:t>, overseas</a:t>
            </a:r>
            <a:endParaRPr lang="en-US" sz="1600" dirty="0">
              <a:solidFill>
                <a:schemeClr val="bg1"/>
              </a:solidFill>
              <a:latin typeface="Comic Sans MS" charset="0"/>
              <a:ea typeface="Comic Sans MS" charset="0"/>
              <a:cs typeface="Comic Sans MS" charset="0"/>
            </a:endParaRPr>
          </a:p>
        </p:txBody>
      </p:sp>
      <p:sp>
        <p:nvSpPr>
          <p:cNvPr id="15" name="TextBox 14"/>
          <p:cNvSpPr txBox="1"/>
          <p:nvPr/>
        </p:nvSpPr>
        <p:spPr>
          <a:xfrm>
            <a:off x="6305262" y="2579906"/>
            <a:ext cx="113386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year</a:t>
            </a:r>
            <a:endParaRPr lang="en-US" sz="1600" dirty="0">
              <a:solidFill>
                <a:schemeClr val="bg1"/>
              </a:solidFill>
              <a:latin typeface="Comic Sans MS" charset="0"/>
              <a:ea typeface="Comic Sans MS" charset="0"/>
              <a:cs typeface="Comic Sans MS" charset="0"/>
            </a:endParaRPr>
          </a:p>
        </p:txBody>
      </p:sp>
      <p:sp>
        <p:nvSpPr>
          <p:cNvPr id="16" name="TextBox 15"/>
          <p:cNvSpPr txBox="1"/>
          <p:nvPr/>
        </p:nvSpPr>
        <p:spPr>
          <a:xfrm>
            <a:off x="2061812" y="4524643"/>
            <a:ext cx="27432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t</a:t>
            </a:r>
            <a:r>
              <a:rPr lang="en-US" sz="1600" dirty="0" smtClean="0">
                <a:solidFill>
                  <a:schemeClr val="bg1"/>
                </a:solidFill>
                <a:latin typeface="Comic Sans MS" charset="0"/>
                <a:ea typeface="Comic Sans MS" charset="0"/>
                <a:cs typeface="Comic Sans MS" charset="0"/>
              </a:rPr>
              <a:t>otal </a:t>
            </a:r>
            <a:r>
              <a:rPr lang="en-US" sz="1600" dirty="0" err="1" smtClean="0">
                <a:solidFill>
                  <a:schemeClr val="bg1"/>
                </a:solidFill>
                <a:latin typeface="Comic Sans MS" charset="0"/>
                <a:ea typeface="Comic Sans MS" charset="0"/>
                <a:cs typeface="Comic Sans MS" charset="0"/>
              </a:rPr>
              <a:t>asending</a:t>
            </a:r>
            <a:endParaRPr lang="en-US" sz="1600" dirty="0">
              <a:solidFill>
                <a:schemeClr val="bg1"/>
              </a:solidFill>
              <a:latin typeface="Comic Sans MS" charset="0"/>
              <a:ea typeface="Comic Sans MS" charset="0"/>
              <a:cs typeface="Comic Sans MS"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22617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42" presetClass="path" presetSubtype="0" accel="50000" decel="50000" fill="hold" grpId="0" nodeType="withEffect">
                                  <p:stCondLst>
                                    <p:cond delay="0"/>
                                  </p:stCondLst>
                                  <p:childTnLst>
                                    <p:animMotion origin="layout" path="M 3.33333E-6 1.11111E-6 L 0.275 0.22083 " pathEditMode="relative" rAng="0" ptsTypes="AA">
                                      <p:cBhvr>
                                        <p:cTn id="34" dur="2000" fill="hold"/>
                                        <p:tgtEl>
                                          <p:spTgt spid="27"/>
                                        </p:tgtEl>
                                        <p:attrNameLst>
                                          <p:attrName>ppt_x</p:attrName>
                                          <p:attrName>ppt_y</p:attrName>
                                        </p:attrNameLst>
                                      </p:cBhvr>
                                      <p:rCtr x="13750" y="11042"/>
                                    </p:animMotion>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1"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42" presetClass="path" presetSubtype="0" accel="50000" decel="50000" fill="hold" grpId="0" nodeType="withEffect">
                                  <p:stCondLst>
                                    <p:cond delay="0"/>
                                  </p:stCondLst>
                                  <p:childTnLst>
                                    <p:animMotion origin="layout" path="M 5.55112E-17 -4.07407E-6 L 0.525 0.28218 " pathEditMode="relative" rAng="0" ptsTypes="AA">
                                      <p:cBhvr>
                                        <p:cTn id="51" dur="2000" fill="hold"/>
                                        <p:tgtEl>
                                          <p:spTgt spid="13"/>
                                        </p:tgtEl>
                                        <p:attrNameLst>
                                          <p:attrName>ppt_x</p:attrName>
                                          <p:attrName>ppt_y</p:attrName>
                                        </p:attrNameLst>
                                      </p:cBhvr>
                                      <p:rCtr x="26250" y="1409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7" grpId="1"/>
      <p:bldP spid="13" grpId="0"/>
      <p:bldP spid="13" grpId="1"/>
      <p:bldP spid="14" grpId="0"/>
      <p:bldP spid="15" grpId="0"/>
      <p:bldP spid="1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Choosing Start/End Tables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1219200" y="1219200"/>
            <a:ext cx="7543800" cy="565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200" dirty="0" smtClean="0">
                <a:latin typeface="Arial" charset="0"/>
                <a:ea typeface="Arial" charset="0"/>
                <a:cs typeface="Arial" charset="0"/>
              </a:rPr>
              <a:t>Up to now, every Table Plan you’ve seen has included pre-written Start and End tables. Why?</a:t>
            </a:r>
          </a:p>
          <a:p>
            <a:pPr marL="457200" indent="-457200" eaLnBrk="1" hangingPunct="1">
              <a:spcAft>
                <a:spcPts val="1800"/>
              </a:spcAft>
              <a:buClr>
                <a:srgbClr val="4C4C4C"/>
              </a:buClr>
              <a:buSzTx/>
            </a:pPr>
            <a:r>
              <a:rPr lang="en-US" sz="2200" dirty="0" smtClean="0">
                <a:latin typeface="Arial" charset="0"/>
                <a:ea typeface="Arial" charset="0"/>
                <a:cs typeface="Arial" charset="0"/>
              </a:rPr>
              <a:t>Now it’s time for you to start choose these tables yourself! A good start table has several qualities:</a:t>
            </a:r>
          </a:p>
          <a:p>
            <a:pPr marL="1200150" lvl="1" indent="-457200" eaLnBrk="1" hangingPunct="1">
              <a:spcAft>
                <a:spcPts val="1800"/>
              </a:spcAft>
              <a:buClr>
                <a:srgbClr val="4C4C4C"/>
              </a:buClr>
              <a:buSzTx/>
            </a:pPr>
            <a:r>
              <a:rPr lang="en-US" sz="1600" dirty="0" smtClean="0">
                <a:latin typeface="Arial" charset="0"/>
                <a:ea typeface="Arial" charset="0"/>
                <a:cs typeface="Arial" charset="0"/>
              </a:rPr>
              <a:t>Includes all </a:t>
            </a:r>
            <a:r>
              <a:rPr lang="en-US" sz="1600" u="sng" dirty="0" smtClean="0">
                <a:latin typeface="Arial" charset="0"/>
                <a:ea typeface="Arial" charset="0"/>
                <a:cs typeface="Arial" charset="0"/>
              </a:rPr>
              <a:t>relevant </a:t>
            </a:r>
            <a:r>
              <a:rPr lang="en-US" sz="1600" dirty="0" smtClean="0">
                <a:latin typeface="Arial" charset="0"/>
                <a:ea typeface="Arial" charset="0"/>
                <a:cs typeface="Arial" charset="0"/>
              </a:rPr>
              <a:t>columns</a:t>
            </a:r>
          </a:p>
          <a:p>
            <a:pPr marL="1200150" lvl="1" indent="-457200" eaLnBrk="1" hangingPunct="1">
              <a:spcAft>
                <a:spcPts val="1800"/>
              </a:spcAft>
              <a:buClr>
                <a:srgbClr val="4C4C4C"/>
              </a:buClr>
              <a:buSzTx/>
            </a:pPr>
            <a:r>
              <a:rPr lang="en-US" sz="1600" dirty="0" smtClean="0">
                <a:latin typeface="Arial" charset="0"/>
                <a:ea typeface="Arial" charset="0"/>
                <a:cs typeface="Arial" charset="0"/>
              </a:rPr>
              <a:t>Includes rows that will be sieved (both true and false)</a:t>
            </a:r>
          </a:p>
          <a:p>
            <a:pPr marL="1200150" lvl="1" indent="-457200" eaLnBrk="1" hangingPunct="1">
              <a:spcAft>
                <a:spcPts val="1800"/>
              </a:spcAft>
              <a:buClr>
                <a:srgbClr val="4C4C4C"/>
              </a:buClr>
              <a:buSzTx/>
            </a:pPr>
            <a:r>
              <a:rPr lang="en-US" sz="1600" dirty="0" smtClean="0">
                <a:latin typeface="Arial" charset="0"/>
                <a:ea typeface="Arial" charset="0"/>
                <a:cs typeface="Arial" charset="0"/>
              </a:rPr>
              <a:t>Includes enough rows to show random ordering</a:t>
            </a:r>
          </a:p>
          <a:p>
            <a:pPr marL="1200150" lvl="1" indent="-457200" eaLnBrk="1" hangingPunct="1">
              <a:spcAft>
                <a:spcPts val="1800"/>
              </a:spcAft>
              <a:buClr>
                <a:srgbClr val="4C4C4C"/>
              </a:buClr>
              <a:buSzTx/>
            </a:pPr>
            <a:r>
              <a:rPr lang="en-US" sz="1600" dirty="0" smtClean="0">
                <a:latin typeface="Arial" charset="0"/>
                <a:ea typeface="Arial" charset="0"/>
                <a:cs typeface="Arial" charset="0"/>
              </a:rPr>
              <a:t>Is properly representative of the entire </a:t>
            </a:r>
            <a:r>
              <a:rPr lang="en-US" sz="1600" dirty="0" smtClean="0">
                <a:latin typeface="Arial" charset="0"/>
                <a:ea typeface="Arial" charset="0"/>
                <a:cs typeface="Arial" charset="0"/>
              </a:rPr>
              <a:t>dataset</a:t>
            </a:r>
          </a:p>
          <a:p>
            <a:pPr marL="457200" indent="-457200" eaLnBrk="1" hangingPunct="1">
              <a:spcAft>
                <a:spcPts val="1800"/>
              </a:spcAft>
              <a:buClr>
                <a:srgbClr val="4C4C4C"/>
              </a:buClr>
              <a:buSzTx/>
            </a:pPr>
            <a:r>
              <a:rPr lang="en-US" sz="2000" dirty="0" smtClean="0">
                <a:latin typeface="Arial" charset="0"/>
                <a:ea typeface="Arial" charset="0"/>
                <a:cs typeface="Arial" charset="0"/>
              </a:rPr>
              <a:t>The Austerity Problem</a:t>
            </a:r>
            <a:endParaRPr lang="en-US" sz="2000" dirty="0" smtClean="0">
              <a:latin typeface="Arial" charset="0"/>
              <a:ea typeface="Arial" charset="0"/>
              <a:cs typeface="Arial" charset="0"/>
            </a:endParaRPr>
          </a:p>
          <a:p>
            <a:pPr marL="457200" indent="-457200" eaLnBrk="1" hangingPunct="1">
              <a:spcAft>
                <a:spcPts val="1800"/>
              </a:spcAft>
              <a:buClr>
                <a:srgbClr val="4C4C4C"/>
              </a:buClr>
              <a:buSzTx/>
            </a:pPr>
            <a:r>
              <a:rPr lang="en-US" sz="2000" dirty="0" smtClean="0">
                <a:latin typeface="Arial" charset="0"/>
                <a:ea typeface="Arial" charset="0"/>
                <a:cs typeface="Arial" charset="0"/>
              </a:rPr>
              <a:t>Turn to Page 34</a:t>
            </a:r>
            <a:endParaRPr lang="en-US" sz="2000" dirty="0">
              <a:latin typeface="Arial" charset="0"/>
              <a:ea typeface="Arial" charset="0"/>
              <a:cs typeface="Arial" charset="0"/>
            </a:endParaRPr>
          </a:p>
          <a:p>
            <a:pPr marL="457200" indent="-457200" eaLnBrk="1" hangingPunct="1">
              <a:spcAft>
                <a:spcPts val="1800"/>
              </a:spcAft>
              <a:buClr>
                <a:srgbClr val="4C4C4C"/>
              </a:buClr>
              <a:buSzTx/>
            </a:pPr>
            <a:endParaRPr lang="en-US" sz="2000" dirty="0" smtClean="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75706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838200"/>
          </a:xfrm>
        </p:spPr>
        <p:txBody>
          <a:bodyPr/>
          <a:lstStyle/>
          <a:p>
            <a:r>
              <a:rPr lang="en-US" dirty="0" smtClean="0">
                <a:latin typeface="Helvetica" charset="0"/>
                <a:ea typeface="Helvetica" charset="0"/>
                <a:cs typeface="Helvetica" charset="0"/>
              </a:rPr>
              <a:t>Page 35:</a:t>
            </a:r>
            <a:r>
              <a:rPr lang="en-US" dirty="0" smtClean="0">
                <a:latin typeface="Courier New" charset="0"/>
                <a:ea typeface="Courier New" charset="0"/>
                <a:cs typeface="Courier New" charset="0"/>
              </a:rPr>
              <a:t> Asian GDPs</a:t>
            </a:r>
            <a:endParaRPr lang="en-US" dirty="0">
              <a:latin typeface="Courier New" charset="0"/>
              <a:ea typeface="Courier New" charset="0"/>
              <a:cs typeface="Courier New" charset="0"/>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49853" y="1066800"/>
            <a:ext cx="6941747" cy="4965700"/>
          </a:xfrm>
          <a:prstGeom prst="rect">
            <a:avLst/>
          </a:prstGeom>
        </p:spPr>
      </p:pic>
      <p:sp>
        <p:nvSpPr>
          <p:cNvPr id="17" name="TextBox 16"/>
          <p:cNvSpPr txBox="1"/>
          <p:nvPr/>
        </p:nvSpPr>
        <p:spPr>
          <a:xfrm>
            <a:off x="2773012" y="2099846"/>
            <a:ext cx="27432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continent == “</a:t>
            </a:r>
            <a:r>
              <a:rPr lang="en-US" sz="1600" dirty="0" err="1" smtClean="0">
                <a:solidFill>
                  <a:schemeClr val="bg1"/>
                </a:solidFill>
                <a:latin typeface="Comic Sans MS" charset="0"/>
                <a:ea typeface="Comic Sans MS" charset="0"/>
                <a:cs typeface="Comic Sans MS" charset="0"/>
              </a:rPr>
              <a:t>asia</a:t>
            </a:r>
            <a:r>
              <a:rPr lang="en-US" sz="1600" dirty="0" smtClean="0">
                <a:solidFill>
                  <a:schemeClr val="bg1"/>
                </a:solidFill>
                <a:latin typeface="Comic Sans MS" charset="0"/>
                <a:ea typeface="Comic Sans MS" charset="0"/>
                <a:cs typeface="Comic Sans MS" charset="0"/>
              </a:rPr>
              <a:t>”</a:t>
            </a:r>
            <a:endParaRPr lang="en-US" sz="1600" dirty="0">
              <a:solidFill>
                <a:schemeClr val="bg1"/>
              </a:solidFill>
              <a:latin typeface="Comic Sans MS" charset="0"/>
              <a:ea typeface="Comic Sans MS" charset="0"/>
              <a:cs typeface="Comic Sans MS" charset="0"/>
            </a:endParaRPr>
          </a:p>
        </p:txBody>
      </p:sp>
      <p:sp>
        <p:nvSpPr>
          <p:cNvPr id="18" name="TextBox 17"/>
          <p:cNvSpPr txBox="1"/>
          <p:nvPr/>
        </p:nvSpPr>
        <p:spPr>
          <a:xfrm>
            <a:off x="4809740" y="1456153"/>
            <a:ext cx="113386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countries</a:t>
            </a:r>
            <a:endParaRPr lang="en-US" sz="1600" dirty="0">
              <a:solidFill>
                <a:schemeClr val="bg1"/>
              </a:solidFill>
              <a:latin typeface="Comic Sans MS" charset="0"/>
              <a:ea typeface="Comic Sans MS" charset="0"/>
              <a:cs typeface="Comic Sans MS" charset="0"/>
            </a:endParaRPr>
          </a:p>
        </p:txBody>
      </p:sp>
      <p:sp>
        <p:nvSpPr>
          <p:cNvPr id="19" name="TextBox 18"/>
          <p:cNvSpPr txBox="1"/>
          <p:nvPr/>
        </p:nvSpPr>
        <p:spPr>
          <a:xfrm>
            <a:off x="2362200" y="1460500"/>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countries-sieved</a:t>
            </a:r>
            <a:endParaRPr lang="en-US" sz="1600" dirty="0">
              <a:solidFill>
                <a:schemeClr val="bg1"/>
              </a:solidFill>
              <a:latin typeface="Comic Sans MS" charset="0"/>
              <a:ea typeface="Comic Sans MS" charset="0"/>
              <a:cs typeface="Comic Sans MS" charset="0"/>
            </a:endParaRPr>
          </a:p>
        </p:txBody>
      </p:sp>
      <p:sp>
        <p:nvSpPr>
          <p:cNvPr id="20" name="TextBox 19"/>
          <p:cNvSpPr txBox="1"/>
          <p:nvPr/>
        </p:nvSpPr>
        <p:spPr>
          <a:xfrm>
            <a:off x="2209800" y="3196392"/>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countries-ordered</a:t>
            </a:r>
            <a:endParaRPr lang="en-US" sz="1600" dirty="0">
              <a:solidFill>
                <a:schemeClr val="bg1"/>
              </a:solidFill>
              <a:latin typeface="Comic Sans MS" charset="0"/>
              <a:ea typeface="Comic Sans MS" charset="0"/>
              <a:cs typeface="Comic Sans MS" charset="0"/>
            </a:endParaRPr>
          </a:p>
        </p:txBody>
      </p:sp>
      <p:sp>
        <p:nvSpPr>
          <p:cNvPr id="21" name="TextBox 20"/>
          <p:cNvSpPr txBox="1"/>
          <p:nvPr/>
        </p:nvSpPr>
        <p:spPr>
          <a:xfrm>
            <a:off x="3124200" y="5207169"/>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country, </a:t>
            </a:r>
            <a:r>
              <a:rPr lang="en-US" sz="1600" dirty="0" err="1" smtClean="0">
                <a:solidFill>
                  <a:schemeClr val="bg1"/>
                </a:solidFill>
                <a:latin typeface="Comic Sans MS" charset="0"/>
                <a:ea typeface="Comic Sans MS" charset="0"/>
                <a:cs typeface="Comic Sans MS" charset="0"/>
              </a:rPr>
              <a:t>gdp</a:t>
            </a:r>
            <a:endParaRPr lang="en-US" sz="1600" dirty="0">
              <a:solidFill>
                <a:schemeClr val="bg1"/>
              </a:solidFill>
              <a:latin typeface="Comic Sans MS" charset="0"/>
              <a:ea typeface="Comic Sans MS" charset="0"/>
              <a:cs typeface="Comic Sans MS" charset="0"/>
            </a:endParaRPr>
          </a:p>
        </p:txBody>
      </p:sp>
      <p:sp>
        <p:nvSpPr>
          <p:cNvPr id="22" name="TextBox 21"/>
          <p:cNvSpPr txBox="1"/>
          <p:nvPr/>
        </p:nvSpPr>
        <p:spPr>
          <a:xfrm>
            <a:off x="7054562" y="1464846"/>
            <a:ext cx="113386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continent</a:t>
            </a:r>
            <a:endParaRPr lang="en-US" sz="1600" dirty="0">
              <a:solidFill>
                <a:schemeClr val="bg1"/>
              </a:solidFill>
              <a:latin typeface="Comic Sans MS" charset="0"/>
              <a:ea typeface="Comic Sans MS" charset="0"/>
              <a:cs typeface="Comic Sans MS" charset="0"/>
            </a:endParaRPr>
          </a:p>
        </p:txBody>
      </p:sp>
      <p:sp>
        <p:nvSpPr>
          <p:cNvPr id="23" name="TextBox 22"/>
          <p:cNvSpPr txBox="1"/>
          <p:nvPr/>
        </p:nvSpPr>
        <p:spPr>
          <a:xfrm>
            <a:off x="2823812" y="3776246"/>
            <a:ext cx="2743200" cy="338554"/>
          </a:xfrm>
          <a:prstGeom prst="rect">
            <a:avLst/>
          </a:prstGeom>
          <a:noFill/>
        </p:spPr>
        <p:txBody>
          <a:bodyPr wrap="square" rtlCol="0">
            <a:spAutoFit/>
          </a:bodyPr>
          <a:lstStyle/>
          <a:p>
            <a:r>
              <a:rPr lang="en-US" sz="1600" dirty="0" err="1" smtClean="0">
                <a:solidFill>
                  <a:schemeClr val="bg1"/>
                </a:solidFill>
                <a:latin typeface="Comic Sans MS" charset="0"/>
                <a:ea typeface="Comic Sans MS" charset="0"/>
                <a:cs typeface="Comic Sans MS" charset="0"/>
              </a:rPr>
              <a:t>gdp</a:t>
            </a:r>
            <a:r>
              <a:rPr lang="en-US" sz="1600" dirty="0" smtClean="0">
                <a:solidFill>
                  <a:schemeClr val="bg1"/>
                </a:solidFill>
                <a:latin typeface="Comic Sans MS" charset="0"/>
                <a:ea typeface="Comic Sans MS" charset="0"/>
                <a:cs typeface="Comic Sans MS" charset="0"/>
              </a:rPr>
              <a:t> ascending</a:t>
            </a:r>
            <a:endParaRPr lang="en-US" sz="1600" dirty="0">
              <a:solidFill>
                <a:schemeClr val="bg1"/>
              </a:solidFill>
              <a:latin typeface="Comic Sans MS" charset="0"/>
              <a:ea typeface="Comic Sans MS" charset="0"/>
              <a:cs typeface="Comic Sans MS" charset="0"/>
            </a:endParaRPr>
          </a:p>
        </p:txBody>
      </p:sp>
      <p:sp>
        <p:nvSpPr>
          <p:cNvPr id="24" name="TextBox 23"/>
          <p:cNvSpPr txBox="1"/>
          <p:nvPr/>
        </p:nvSpPr>
        <p:spPr>
          <a:xfrm>
            <a:off x="2371340" y="1453050"/>
            <a:ext cx="181966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countries-sieved</a:t>
            </a:r>
            <a:endParaRPr lang="en-US" sz="1600" dirty="0">
              <a:solidFill>
                <a:schemeClr val="bg1"/>
              </a:solidFill>
              <a:latin typeface="Comic Sans MS" charset="0"/>
              <a:ea typeface="Comic Sans MS" charset="0"/>
              <a:cs typeface="Comic Sans MS" charset="0"/>
            </a:endParaRPr>
          </a:p>
        </p:txBody>
      </p:sp>
      <p:sp>
        <p:nvSpPr>
          <p:cNvPr id="28" name="TextBox 27"/>
          <p:cNvSpPr txBox="1"/>
          <p:nvPr/>
        </p:nvSpPr>
        <p:spPr>
          <a:xfrm>
            <a:off x="2371340" y="1441619"/>
            <a:ext cx="1819660" cy="338554"/>
          </a:xfrm>
          <a:prstGeom prst="rect">
            <a:avLst/>
          </a:prstGeom>
          <a:noFill/>
        </p:spPr>
        <p:txBody>
          <a:bodyPr wrap="square" rtlCol="0">
            <a:spAutoFit/>
          </a:bodyPr>
          <a:lstStyle/>
          <a:p>
            <a:r>
              <a:rPr lang="en-US" sz="1600" smtClean="0">
                <a:solidFill>
                  <a:schemeClr val="bg1"/>
                </a:solidFill>
                <a:latin typeface="Comic Sans MS" charset="0"/>
                <a:ea typeface="Comic Sans MS" charset="0"/>
                <a:cs typeface="Comic Sans MS" charset="0"/>
              </a:rPr>
              <a:t>countries-sieved</a:t>
            </a:r>
            <a:endParaRPr lang="en-US" sz="1600" dirty="0">
              <a:solidFill>
                <a:schemeClr val="bg1"/>
              </a:solidFill>
              <a:latin typeface="Comic Sans MS" charset="0"/>
              <a:ea typeface="Comic Sans MS" charset="0"/>
              <a:cs typeface="Comic Sans MS" charset="0"/>
            </a:endParaRPr>
          </a:p>
        </p:txBody>
      </p:sp>
      <p:sp>
        <p:nvSpPr>
          <p:cNvPr id="6" name="Multiply 5"/>
          <p:cNvSpPr/>
          <p:nvPr/>
        </p:nvSpPr>
        <p:spPr>
          <a:xfrm>
            <a:off x="609600" y="2802523"/>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2209800" y="4919246"/>
            <a:ext cx="2133600" cy="338554"/>
          </a:xfrm>
          <a:prstGeom prst="rect">
            <a:avLst/>
          </a:prstGeom>
          <a:noFill/>
        </p:spPr>
        <p:txBody>
          <a:bodyPr wrap="square" rtlCol="0">
            <a:spAutoFit/>
          </a:bodyPr>
          <a:lstStyle/>
          <a:p>
            <a:r>
              <a:rPr lang="en-US" sz="1600">
                <a:solidFill>
                  <a:schemeClr val="bg1"/>
                </a:solidFill>
                <a:latin typeface="Comic Sans MS" charset="0"/>
                <a:ea typeface="Comic Sans MS" charset="0"/>
                <a:cs typeface="Comic Sans MS" charset="0"/>
              </a:rPr>
              <a:t>c</a:t>
            </a:r>
            <a:r>
              <a:rPr lang="en-US" sz="1600" smtClean="0">
                <a:solidFill>
                  <a:schemeClr val="bg1"/>
                </a:solidFill>
                <a:latin typeface="Comic Sans MS" charset="0"/>
                <a:ea typeface="Comic Sans MS" charset="0"/>
                <a:cs typeface="Comic Sans MS" charset="0"/>
              </a:rPr>
              <a:t>ountries-selected</a:t>
            </a:r>
            <a:endParaRPr lang="en-US" sz="1600" dirty="0">
              <a:solidFill>
                <a:schemeClr val="bg1"/>
              </a:solidFill>
              <a:latin typeface="Comic Sans MS" charset="0"/>
              <a:ea typeface="Comic Sans MS" charset="0"/>
              <a:cs typeface="Comic Sans MS" charset="0"/>
            </a:endParaRPr>
          </a:p>
        </p:txBody>
      </p:sp>
      <p:sp>
        <p:nvSpPr>
          <p:cNvPr id="30" name="Rectangle 29"/>
          <p:cNvSpPr>
            <a:spLocks noChangeArrowheads="1"/>
          </p:cNvSpPr>
          <p:nvPr/>
        </p:nvSpPr>
        <p:spPr bwMode="auto">
          <a:xfrm>
            <a:off x="342900" y="5975117"/>
            <a:ext cx="8610600" cy="7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ctr" eaLnBrk="1" hangingPunct="1">
              <a:lnSpc>
                <a:spcPct val="200000"/>
              </a:lnSpc>
              <a:spcAft>
                <a:spcPts val="1800"/>
              </a:spcAft>
              <a:buClr>
                <a:srgbClr val="4C4C4C"/>
              </a:buClr>
              <a:buNone/>
            </a:pPr>
            <a:r>
              <a:rPr lang="en-US" sz="2400" dirty="0" smtClean="0">
                <a:latin typeface="Arial" charset="0"/>
                <a:ea typeface="Arial" charset="0"/>
                <a:cs typeface="Arial" charset="0"/>
              </a:rPr>
              <a:t>Open the </a:t>
            </a:r>
            <a:r>
              <a:rPr lang="en-US" sz="2400" dirty="0" smtClean="0">
                <a:latin typeface="Arial" charset="0"/>
                <a:ea typeface="Arial" charset="0"/>
                <a:cs typeface="Arial" charset="0"/>
                <a:hlinkClick r:id="rId4"/>
              </a:rPr>
              <a:t>Syntax Error file</a:t>
            </a:r>
            <a:r>
              <a:rPr lang="en-US" sz="2400" dirty="0" smtClean="0">
                <a:latin typeface="Arial" charset="0"/>
                <a:ea typeface="Arial" charset="0"/>
                <a:cs typeface="Arial" charset="0"/>
              </a:rPr>
              <a:t>, and debug these </a:t>
            </a:r>
            <a:r>
              <a:rPr lang="en-US" sz="2400" smtClean="0">
                <a:latin typeface="Arial" charset="0"/>
                <a:ea typeface="Arial" charset="0"/>
                <a:cs typeface="Arial" charset="0"/>
              </a:rPr>
              <a:t>queries!</a:t>
            </a:r>
            <a:endParaRPr lang="en-US" sz="2400" dirty="0" smtClean="0">
              <a:latin typeface="Arial" charset="0"/>
              <a:ea typeface="Arial" charset="0"/>
              <a:cs typeface="Arial" charset="0"/>
            </a:endParaRPr>
          </a:p>
        </p:txBody>
      </p:sp>
      <p:sp>
        <p:nvSpPr>
          <p:cNvPr id="3" name="Footer Placeholder 2"/>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17793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4.16667E-6 0.00371 L 0.25782 0.25417 " pathEditMode="relative" rAng="0" ptsTypes="AA">
                                      <p:cBhvr>
                                        <p:cTn id="26" dur="2000" fill="hold"/>
                                        <p:tgtEl>
                                          <p:spTgt spid="28"/>
                                        </p:tgtEl>
                                        <p:attrNameLst>
                                          <p:attrName>ppt_x</p:attrName>
                                          <p:attrName>ppt_y</p:attrName>
                                        </p:attrNameLst>
                                      </p:cBhvr>
                                      <p:rCtr x="12882" y="12523"/>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1"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42" presetClass="path" presetSubtype="0" accel="50000" decel="50000" fill="hold" grpId="0" nodeType="withEffect">
                                  <p:stCondLst>
                                    <p:cond delay="0"/>
                                  </p:stCondLst>
                                  <p:childTnLst>
                                    <p:animMotion origin="layout" path="M 5.55112E-17 0 L 0.50816 0.55139 " pathEditMode="relative" rAng="0" ptsTypes="AA">
                                      <p:cBhvr>
                                        <p:cTn id="43" dur="2000" fill="hold"/>
                                        <p:tgtEl>
                                          <p:spTgt spid="19"/>
                                        </p:tgtEl>
                                        <p:attrNameLst>
                                          <p:attrName>ppt_x</p:attrName>
                                          <p:attrName>ppt_y</p:attrName>
                                        </p:attrNameLst>
                                      </p:cBhvr>
                                      <p:rCtr x="25399" y="27569"/>
                                    </p:animMotion>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0">
                                            <p:txEl>
                                              <p:pRg st="0" end="0"/>
                                            </p:txEl>
                                          </p:spTgt>
                                        </p:tgtEl>
                                        <p:attrNameLst>
                                          <p:attrName>style.visibility</p:attrName>
                                        </p:attrNameLst>
                                      </p:cBhvr>
                                      <p:to>
                                        <p:strVal val="visible"/>
                                      </p:to>
                                    </p:set>
                                    <p:animEffect transition="in" filter="fade">
                                      <p:cBhvr>
                                        <p:cTn id="58"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19" grpId="1"/>
      <p:bldP spid="20" grpId="1"/>
      <p:bldP spid="21" grpId="0"/>
      <p:bldP spid="22" grpId="0"/>
      <p:bldP spid="23" grpId="0"/>
      <p:bldP spid="28" grpId="0"/>
      <p:bldP spid="6" grpId="0" animBg="1"/>
      <p:bldP spid="29" grpId="0"/>
      <p:bldP spid="30"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Back to the Do Now</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lnSpc>
                <a:spcPct val="200000"/>
              </a:lnSpc>
              <a:spcAft>
                <a:spcPts val="1800"/>
              </a:spcAft>
              <a:buClr>
                <a:srgbClr val="4C4C4C"/>
              </a:buClr>
              <a:buSzTx/>
              <a:buNone/>
            </a:pPr>
            <a:r>
              <a:rPr lang="en-US" altLang="en-US" sz="4000" i="1" dirty="0" smtClean="0">
                <a:latin typeface="Arial" charset="0"/>
                <a:ea typeface="Arial" charset="0"/>
                <a:cs typeface="Arial" charset="0"/>
              </a:rPr>
              <a:t>“</a:t>
            </a:r>
            <a:r>
              <a:rPr lang="en-US" sz="4000" i="1" dirty="0" smtClean="0"/>
              <a:t>How much of Asia’s GDP does China generate?</a:t>
            </a:r>
            <a:r>
              <a:rPr lang="en-US" altLang="en-US" sz="4000" i="1" dirty="0" smtClean="0">
                <a:latin typeface="Arial" charset="0"/>
                <a:ea typeface="Arial" charset="0"/>
                <a:cs typeface="Arial" charset="0"/>
              </a:rPr>
              <a:t>”</a:t>
            </a:r>
            <a:endParaRPr lang="en-US" sz="4000" i="1" dirty="0" smtClean="0">
              <a:latin typeface="Arial" charset="0"/>
              <a:ea typeface="Arial" charset="0"/>
              <a:cs typeface="Arial" charset="0"/>
            </a:endParaRPr>
          </a:p>
          <a:p>
            <a:pPr algn="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findings on </a:t>
            </a:r>
            <a:r>
              <a:rPr lang="en-US" sz="2000" dirty="0">
                <a:latin typeface="Arial" charset="0"/>
                <a:ea typeface="Arial" charset="0"/>
                <a:cs typeface="Arial" charset="0"/>
              </a:rPr>
              <a:t>Page 3</a:t>
            </a:r>
            <a:r>
              <a:rPr lang="en-US" sz="2000" dirty="0" smtClean="0">
                <a:latin typeface="Arial" charset="0"/>
                <a:ea typeface="Arial" charset="0"/>
                <a:cs typeface="Arial" charset="0"/>
              </a:rPr>
              <a:t>0</a:t>
            </a:r>
            <a:endParaRPr lang="en-US" sz="20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62765323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9</a:t>
            </a:r>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Do Now</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2133600"/>
            <a:ext cx="75438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eaLnBrk="1" hangingPunct="1">
              <a:spcAft>
                <a:spcPts val="1800"/>
              </a:spcAft>
              <a:buClr>
                <a:srgbClr val="4C4C4C"/>
              </a:buClr>
              <a:buSzTx/>
              <a:buNone/>
            </a:pPr>
            <a:r>
              <a:rPr lang="en-US" altLang="en-US" sz="4000" i="1" dirty="0" smtClean="0">
                <a:latin typeface="Arial" charset="0"/>
                <a:ea typeface="Arial" charset="0"/>
                <a:cs typeface="Arial" charset="0"/>
              </a:rPr>
              <a:t>“</a:t>
            </a:r>
            <a:r>
              <a:rPr lang="en-US" sz="4000" i="1" dirty="0" smtClean="0"/>
              <a:t>Is GDP-per-capita positively correlated with life-expectancy?”</a:t>
            </a:r>
            <a:endParaRPr lang="en-US" sz="4000" i="1" dirty="0" smtClean="0">
              <a:latin typeface="Arial" charset="0"/>
              <a:ea typeface="Arial" charset="0"/>
              <a:cs typeface="Arial" charset="0"/>
            </a:endParaRPr>
          </a:p>
          <a:p>
            <a:pPr algn="r" eaLnBrk="1" hangingPunct="1">
              <a:lnSpc>
                <a:spcPct val="200000"/>
              </a:lnSpc>
              <a:spcAft>
                <a:spcPts val="1800"/>
              </a:spcAft>
              <a:buClr>
                <a:srgbClr val="4C4C4C"/>
              </a:buClr>
              <a:buSzTx/>
              <a:buNone/>
            </a:pPr>
            <a:endParaRPr lang="en-US" sz="2000" dirty="0" smtClean="0">
              <a:latin typeface="Arial" charset="0"/>
              <a:ea typeface="Arial" charset="0"/>
              <a:cs typeface="Arial" charset="0"/>
            </a:endParaRPr>
          </a:p>
          <a:p>
            <a:pPr algn="r" eaLnBrk="1" hangingPunct="1">
              <a:lnSpc>
                <a:spcPct val="200000"/>
              </a:lnSpc>
              <a:spcAft>
                <a:spcPts val="1800"/>
              </a:spcAft>
              <a:buClr>
                <a:srgbClr val="4C4C4C"/>
              </a:buClr>
              <a:buSzTx/>
              <a:buNone/>
            </a:pPr>
            <a:r>
              <a:rPr lang="en-US" sz="2000" dirty="0" smtClean="0">
                <a:latin typeface="Arial" charset="0"/>
                <a:ea typeface="Arial" charset="0"/>
                <a:cs typeface="Arial" charset="0"/>
              </a:rPr>
              <a:t>- </a:t>
            </a:r>
            <a:r>
              <a:rPr lang="en-US" sz="2000" dirty="0">
                <a:latin typeface="Arial" charset="0"/>
                <a:ea typeface="Arial" charset="0"/>
                <a:cs typeface="Arial" charset="0"/>
              </a:rPr>
              <a:t>Write your </a:t>
            </a:r>
            <a:r>
              <a:rPr lang="en-US" sz="2000" dirty="0" smtClean="0">
                <a:latin typeface="Arial" charset="0"/>
                <a:ea typeface="Arial" charset="0"/>
                <a:cs typeface="Arial" charset="0"/>
              </a:rPr>
              <a:t>hypothesis on </a:t>
            </a:r>
            <a:r>
              <a:rPr lang="en-US" sz="2000" dirty="0">
                <a:latin typeface="Arial" charset="0"/>
                <a:ea typeface="Arial" charset="0"/>
                <a:cs typeface="Arial" charset="0"/>
              </a:rPr>
              <a:t>Page </a:t>
            </a:r>
            <a:r>
              <a:rPr lang="en-US" sz="2000" dirty="0" smtClean="0">
                <a:latin typeface="Arial" charset="0"/>
                <a:ea typeface="Arial" charset="0"/>
                <a:cs typeface="Arial" charset="0"/>
              </a:rPr>
              <a:t>36</a:t>
            </a:r>
            <a:endParaRPr lang="en-US" sz="2000" dirty="0">
              <a:latin typeface="Arial" charset="0"/>
              <a:ea typeface="Arial" charset="0"/>
              <a:cs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5827817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Easy, right? Well</a:t>
            </a:r>
            <a:r>
              <a:rPr lang="mr-IN" dirty="0" smtClean="0"/>
              <a:t>…</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000" dirty="0" smtClean="0">
                <a:latin typeface="Arial" charset="0"/>
                <a:ea typeface="Arial" charset="0"/>
                <a:cs typeface="Arial" charset="0"/>
              </a:rPr>
              <a:t>Our </a:t>
            </a:r>
            <a:r>
              <a:rPr lang="en-US" sz="2000" dirty="0" smtClean="0">
                <a:latin typeface="Courier New" charset="0"/>
                <a:ea typeface="Courier New" charset="0"/>
                <a:cs typeface="Courier New" charset="0"/>
              </a:rPr>
              <a:t>countries</a:t>
            </a:r>
            <a:r>
              <a:rPr lang="en-US" sz="2000" dirty="0" smtClean="0">
                <a:latin typeface="Arial" charset="0"/>
                <a:ea typeface="Arial" charset="0"/>
                <a:cs typeface="Arial" charset="0"/>
              </a:rPr>
              <a:t> table has </a:t>
            </a:r>
            <a:r>
              <a:rPr lang="en-US" sz="2000" i="1" dirty="0" smtClean="0">
                <a:latin typeface="Arial" charset="0"/>
                <a:ea typeface="Arial" charset="0"/>
                <a:cs typeface="Arial" charset="0"/>
              </a:rPr>
              <a:t>total</a:t>
            </a:r>
            <a:r>
              <a:rPr lang="en-US" sz="2000" dirty="0" smtClean="0">
                <a:latin typeface="Arial" charset="0"/>
                <a:ea typeface="Arial" charset="0"/>
                <a:cs typeface="Arial" charset="0"/>
              </a:rPr>
              <a:t> GDP</a:t>
            </a:r>
          </a:p>
          <a:p>
            <a:pPr marL="457200" indent="-457200" eaLnBrk="1" hangingPunct="1">
              <a:spcAft>
                <a:spcPts val="1800"/>
              </a:spcAft>
              <a:buClr>
                <a:srgbClr val="4C4C4C"/>
              </a:buClr>
              <a:buSzTx/>
            </a:pPr>
            <a:r>
              <a:rPr lang="en-US" sz="2000" dirty="0" smtClean="0">
                <a:latin typeface="Arial" charset="0"/>
                <a:ea typeface="Arial" charset="0"/>
                <a:cs typeface="Arial" charset="0"/>
              </a:rPr>
              <a:t>But all things being equal, larger countries will always have more </a:t>
            </a:r>
            <a:r>
              <a:rPr lang="en-US" sz="2000" i="1" dirty="0" smtClean="0">
                <a:latin typeface="Arial" charset="0"/>
                <a:ea typeface="Arial" charset="0"/>
                <a:cs typeface="Arial" charset="0"/>
              </a:rPr>
              <a:t>total</a:t>
            </a:r>
            <a:r>
              <a:rPr lang="en-US" sz="2000" dirty="0" smtClean="0">
                <a:latin typeface="Arial" charset="0"/>
                <a:ea typeface="Arial" charset="0"/>
                <a:cs typeface="Arial" charset="0"/>
              </a:rPr>
              <a:t> GDP.</a:t>
            </a:r>
          </a:p>
          <a:p>
            <a:pPr marL="457200" indent="-457200" eaLnBrk="1" hangingPunct="1">
              <a:spcAft>
                <a:spcPts val="1800"/>
              </a:spcAft>
              <a:buClr>
                <a:srgbClr val="4C4C4C"/>
              </a:buClr>
              <a:buSzTx/>
            </a:pPr>
            <a:r>
              <a:rPr lang="en-US" sz="2000" dirty="0" smtClean="0">
                <a:latin typeface="Arial" charset="0"/>
                <a:ea typeface="Arial" charset="0"/>
                <a:cs typeface="Arial" charset="0"/>
              </a:rPr>
              <a:t>We need per-capita GDP. How can we calculate this?</a:t>
            </a:r>
          </a:p>
          <a:p>
            <a:pPr marL="457200" indent="-457200" eaLnBrk="1" hangingPunct="1">
              <a:spcAft>
                <a:spcPts val="1800"/>
              </a:spcAft>
              <a:buClr>
                <a:srgbClr val="4C4C4C"/>
              </a:buClr>
              <a:buSzTx/>
            </a:pPr>
            <a:endParaRPr lang="en-US" sz="2000" dirty="0">
              <a:latin typeface="Arial" charset="0"/>
              <a:ea typeface="Arial" charset="0"/>
              <a:cs typeface="Arial" charset="0"/>
            </a:endParaRPr>
          </a:p>
          <a:p>
            <a:pPr marL="457200" indent="-457200" eaLnBrk="1" hangingPunct="1">
              <a:spcAft>
                <a:spcPts val="1800"/>
              </a:spcAft>
              <a:buClr>
                <a:srgbClr val="4C4C4C"/>
              </a:buClr>
              <a:buSzTx/>
            </a:pPr>
            <a:endParaRPr lang="en-US" sz="2000" dirty="0" smtClean="0">
              <a:latin typeface="Arial" charset="0"/>
              <a:ea typeface="Arial" charset="0"/>
              <a:cs typeface="Arial" charset="0"/>
            </a:endParaRPr>
          </a:p>
          <a:p>
            <a:pPr marL="457200" indent="-457200" eaLnBrk="1" hangingPunct="1">
              <a:spcAft>
                <a:spcPts val="1800"/>
              </a:spcAft>
              <a:buClr>
                <a:srgbClr val="4C4C4C"/>
              </a:buClr>
              <a:buSzTx/>
            </a:pPr>
            <a:r>
              <a:rPr lang="en-US" sz="2000" dirty="0" smtClean="0">
                <a:latin typeface="Arial" charset="0"/>
                <a:ea typeface="Arial" charset="0"/>
                <a:cs typeface="Arial" charset="0"/>
              </a:rPr>
              <a:t>We need a way to </a:t>
            </a:r>
            <a:r>
              <a:rPr lang="en-US" sz="2000" i="1" dirty="0" smtClean="0">
                <a:latin typeface="Arial" charset="0"/>
                <a:ea typeface="Arial" charset="0"/>
                <a:cs typeface="Arial" charset="0"/>
              </a:rPr>
              <a:t>extend</a:t>
            </a:r>
            <a:r>
              <a:rPr lang="en-US" sz="2000" dirty="0" smtClean="0">
                <a:latin typeface="Arial" charset="0"/>
                <a:ea typeface="Arial" charset="0"/>
                <a:cs typeface="Arial" charset="0"/>
              </a:rPr>
              <a:t> tables, with new columns!</a:t>
            </a:r>
          </a:p>
          <a:p>
            <a:pPr marL="457200" indent="-457200" eaLnBrk="1" hangingPunct="1">
              <a:spcAft>
                <a:spcPts val="1800"/>
              </a:spcAft>
              <a:buClr>
                <a:srgbClr val="4C4C4C"/>
              </a:buClr>
              <a:buSzTx/>
            </a:pPr>
            <a:r>
              <a:rPr lang="en-US" sz="2000" dirty="0" smtClean="0">
                <a:latin typeface="Arial" charset="0"/>
                <a:ea typeface="Arial" charset="0"/>
                <a:cs typeface="Arial" charset="0"/>
              </a:rPr>
              <a:t>Turn to Page 37</a:t>
            </a:r>
            <a:r>
              <a:rPr lang="mr-IN" sz="2000" dirty="0" smtClean="0">
                <a:latin typeface="Arial" charset="0"/>
                <a:ea typeface="Arial" charset="0"/>
                <a:cs typeface="Arial" charset="0"/>
              </a:rPr>
              <a:t>…</a:t>
            </a:r>
            <a:endParaRPr lang="en-US" sz="2000" dirty="0" smtClean="0">
              <a:latin typeface="Arial" charset="0"/>
              <a:ea typeface="Arial" charset="0"/>
              <a:cs typeface="Arial" charset="0"/>
            </a:endParaRPr>
          </a:p>
        </p:txBody>
      </p:sp>
      <p:sp>
        <p:nvSpPr>
          <p:cNvPr id="2" name="TextBox 1"/>
          <p:cNvSpPr txBox="1"/>
          <p:nvPr/>
        </p:nvSpPr>
        <p:spPr>
          <a:xfrm>
            <a:off x="533400" y="4038600"/>
            <a:ext cx="8263801" cy="553998"/>
          </a:xfrm>
          <a:prstGeom prst="rect">
            <a:avLst/>
          </a:prstGeom>
          <a:noFill/>
        </p:spPr>
        <p:txBody>
          <a:bodyPr wrap="none" rtlCol="0">
            <a:spAutoFit/>
          </a:bodyPr>
          <a:lstStyle/>
          <a:p>
            <a:r>
              <a:rPr lang="en-US" sz="3000" dirty="0" smtClean="0">
                <a:solidFill>
                  <a:schemeClr val="bg1"/>
                </a:solidFill>
                <a:latin typeface="Courier New" charset="0"/>
                <a:ea typeface="Courier New" charset="0"/>
                <a:cs typeface="Courier New" charset="0"/>
              </a:rPr>
              <a:t>per-capita-</a:t>
            </a:r>
            <a:r>
              <a:rPr lang="en-US" sz="3000" dirty="0" err="1" smtClean="0">
                <a:solidFill>
                  <a:schemeClr val="bg1"/>
                </a:solidFill>
                <a:latin typeface="Courier New" charset="0"/>
                <a:ea typeface="Courier New" charset="0"/>
                <a:cs typeface="Courier New" charset="0"/>
              </a:rPr>
              <a:t>gdp</a:t>
            </a:r>
            <a:r>
              <a:rPr lang="en-US" sz="3000" dirty="0" smtClean="0">
                <a:solidFill>
                  <a:schemeClr val="bg1"/>
                </a:solidFill>
                <a:latin typeface="Courier New" charset="0"/>
                <a:ea typeface="Courier New" charset="0"/>
                <a:cs typeface="Courier New" charset="0"/>
              </a:rPr>
              <a:t> = </a:t>
            </a:r>
            <a:r>
              <a:rPr lang="en-US" sz="3000" dirty="0" err="1" smtClean="0">
                <a:solidFill>
                  <a:schemeClr val="bg1"/>
                </a:solidFill>
                <a:latin typeface="Courier New" charset="0"/>
                <a:ea typeface="Courier New" charset="0"/>
                <a:cs typeface="Courier New" charset="0"/>
              </a:rPr>
              <a:t>gdp</a:t>
            </a:r>
            <a:r>
              <a:rPr lang="en-US" sz="3000" dirty="0" smtClean="0">
                <a:solidFill>
                  <a:schemeClr val="bg1"/>
                </a:solidFill>
                <a:latin typeface="Courier New" charset="0"/>
                <a:ea typeface="Courier New" charset="0"/>
                <a:cs typeface="Courier New" charset="0"/>
              </a:rPr>
              <a:t>  ×  population</a:t>
            </a:r>
            <a:endParaRPr lang="en-US" sz="3000" dirty="0">
              <a:solidFill>
                <a:schemeClr val="bg1"/>
              </a:solidFill>
              <a:latin typeface="Courier New" charset="0"/>
              <a:ea typeface="Courier New" charset="0"/>
              <a:cs typeface="Courier New" charset="0"/>
            </a:endParaRPr>
          </a:p>
        </p:txBody>
      </p:sp>
      <p:sp>
        <p:nvSpPr>
          <p:cNvPr id="5" name="Footer Placeholder 4"/>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4178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latin typeface="Courier New" charset="0"/>
                <a:ea typeface="Courier New" charset="0"/>
                <a:cs typeface="Courier New" charset="0"/>
              </a:rPr>
              <a:t>extend </a:t>
            </a:r>
            <a:r>
              <a:rPr lang="en-US" dirty="0" smtClean="0"/>
              <a:t>queries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838200" y="1819275"/>
            <a:ext cx="75438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000" dirty="0" smtClean="0">
                <a:latin typeface="Arial" charset="0"/>
                <a:ea typeface="Arial" charset="0"/>
                <a:cs typeface="Arial" charset="0"/>
              </a:rPr>
              <a:t>Open the </a:t>
            </a:r>
            <a:r>
              <a:rPr lang="en-US" sz="2000" dirty="0" smtClean="0">
                <a:latin typeface="Arial" charset="0"/>
                <a:ea typeface="Arial" charset="0"/>
                <a:cs typeface="Arial" charset="0"/>
                <a:hlinkClick r:id="rId2"/>
              </a:rPr>
              <a:t>Unit 9 Starter File</a:t>
            </a:r>
            <a:r>
              <a:rPr lang="en-US" sz="2000" dirty="0" smtClean="0">
                <a:latin typeface="Arial" charset="0"/>
                <a:ea typeface="Arial" charset="0"/>
                <a:cs typeface="Arial" charset="0"/>
              </a:rPr>
              <a:t>, Save a Copy, and click Run</a:t>
            </a:r>
          </a:p>
          <a:p>
            <a:pPr marL="457200" indent="-457200" eaLnBrk="1" hangingPunct="1">
              <a:spcAft>
                <a:spcPts val="1800"/>
              </a:spcAft>
              <a:buClr>
                <a:srgbClr val="4C4C4C"/>
              </a:buClr>
              <a:buSzTx/>
            </a:pPr>
            <a:r>
              <a:rPr lang="en-US" sz="2000" dirty="0" smtClean="0">
                <a:latin typeface="Arial" charset="0"/>
                <a:ea typeface="Arial" charset="0"/>
                <a:cs typeface="Arial" charset="0"/>
              </a:rPr>
              <a:t>What does </a:t>
            </a:r>
            <a:r>
              <a:rPr lang="en-US" sz="2000" dirty="0" smtClean="0">
                <a:latin typeface="Courier New" charset="0"/>
                <a:ea typeface="Courier New" charset="0"/>
                <a:cs typeface="Courier New" charset="0"/>
              </a:rPr>
              <a:t>basketball</a:t>
            </a:r>
            <a:r>
              <a:rPr lang="en-US" sz="2000" dirty="0" smtClean="0">
                <a:latin typeface="Arial" charset="0"/>
                <a:ea typeface="Arial" charset="0"/>
                <a:cs typeface="Arial" charset="0"/>
              </a:rPr>
              <a:t> evaluate to?</a:t>
            </a:r>
          </a:p>
          <a:p>
            <a:pPr marL="457200" indent="-457200" eaLnBrk="1" hangingPunct="1">
              <a:spcAft>
                <a:spcPts val="1800"/>
              </a:spcAft>
              <a:buClr>
                <a:srgbClr val="4C4C4C"/>
              </a:buClr>
              <a:buSzTx/>
            </a:pPr>
            <a:r>
              <a:rPr lang="en-US" sz="2000" dirty="0" smtClean="0">
                <a:latin typeface="Arial" charset="0"/>
                <a:ea typeface="Arial" charset="0"/>
                <a:cs typeface="Arial" charset="0"/>
              </a:rPr>
              <a:t>What does </a:t>
            </a:r>
            <a:r>
              <a:rPr lang="en-US" sz="2000" dirty="0" smtClean="0">
                <a:latin typeface="Courier New" charset="0"/>
                <a:ea typeface="Courier New" charset="0"/>
                <a:cs typeface="Courier New" charset="0"/>
              </a:rPr>
              <a:t>basketball-extended</a:t>
            </a:r>
            <a:r>
              <a:rPr lang="en-US" sz="2000" dirty="0" smtClean="0">
                <a:latin typeface="Arial" charset="0"/>
                <a:ea typeface="Arial" charset="0"/>
                <a:cs typeface="Arial" charset="0"/>
              </a:rPr>
              <a:t> evaluate to?</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93911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urier New" charset="0"/>
                <a:ea typeface="Courier New" charset="0"/>
                <a:cs typeface="Courier New" charset="0"/>
              </a:rPr>
              <a:t>extend </a:t>
            </a:r>
            <a:r>
              <a:rPr lang="en-US" dirty="0" smtClean="0"/>
              <a:t>query</a:t>
            </a:r>
            <a:endParaRPr lang="en-US" dirty="0"/>
          </a:p>
        </p:txBody>
      </p:sp>
      <p:sp>
        <p:nvSpPr>
          <p:cNvPr id="3" name="Content Placeholder 2"/>
          <p:cNvSpPr>
            <a:spLocks noGrp="1"/>
          </p:cNvSpPr>
          <p:nvPr>
            <p:ph idx="1"/>
          </p:nvPr>
        </p:nvSpPr>
        <p:spPr>
          <a:xfrm>
            <a:off x="228600" y="3054888"/>
            <a:ext cx="8839200" cy="1112837"/>
          </a:xfrm>
        </p:spPr>
        <p:txBody>
          <a:bodyPr/>
          <a:lstStyle/>
          <a:p>
            <a:pPr marL="0" indent="0">
              <a:buNone/>
            </a:pPr>
            <a:r>
              <a:rPr lang="en-US" sz="2600" b="1" dirty="0" smtClean="0">
                <a:latin typeface="Courier New" charset="0"/>
                <a:ea typeface="Courier New" charset="0"/>
                <a:cs typeface="Courier New" charset="0"/>
              </a:rPr>
              <a:t>extend </a:t>
            </a:r>
            <a:r>
              <a:rPr lang="en-US" sz="2600" dirty="0" smtClean="0">
                <a:latin typeface="Courier New" charset="0"/>
                <a:ea typeface="Courier New" charset="0"/>
                <a:cs typeface="Courier New" charset="0"/>
              </a:rPr>
              <a:t>basketball </a:t>
            </a:r>
            <a:r>
              <a:rPr lang="en-US" sz="2600" b="1" dirty="0" smtClean="0">
                <a:latin typeface="Courier New" charset="0"/>
                <a:ea typeface="Courier New" charset="0"/>
                <a:cs typeface="Courier New" charset="0"/>
              </a:rPr>
              <a:t>using</a:t>
            </a:r>
            <a:r>
              <a:rPr lang="en-US" sz="2600" dirty="0" smtClean="0">
                <a:latin typeface="Courier New" charset="0"/>
                <a:ea typeface="Courier New" charset="0"/>
                <a:cs typeface="Courier New" charset="0"/>
              </a:rPr>
              <a:t> </a:t>
            </a:r>
            <a:r>
              <a:rPr lang="en-US" sz="2600" i="1" dirty="0" smtClean="0">
                <a:latin typeface="Courier New" charset="0"/>
                <a:ea typeface="Courier New" charset="0"/>
                <a:cs typeface="Courier New" charset="0"/>
              </a:rPr>
              <a:t>game1,game2,game3 </a:t>
            </a:r>
            <a:r>
              <a:rPr lang="en-US" dirty="0" smtClean="0">
                <a:latin typeface="Courier New" charset="0"/>
                <a:ea typeface="Courier New" charset="0"/>
                <a:cs typeface="Courier New" charset="0"/>
              </a:rPr>
              <a:t>:</a:t>
            </a:r>
          </a:p>
          <a:p>
            <a:pPr marL="0" indent="0">
              <a:buNone/>
            </a:pPr>
            <a:r>
              <a:rPr lang="en-US" dirty="0" smtClean="0">
                <a:latin typeface="Courier New" charset="0"/>
                <a:ea typeface="Courier New" charset="0"/>
                <a:cs typeface="Courier New" charset="0"/>
              </a:rPr>
              <a:t>  </a:t>
            </a:r>
            <a:r>
              <a:rPr lang="en-US" i="1" dirty="0" smtClean="0">
                <a:latin typeface="Courier New" charset="0"/>
                <a:ea typeface="Courier New" charset="0"/>
                <a:cs typeface="Courier New" charset="0"/>
              </a:rPr>
              <a:t>total: game1 + game2 + game3</a:t>
            </a:r>
            <a:endParaRPr lang="en-US" dirty="0" smtClean="0">
              <a:latin typeface="Courier New" charset="0"/>
              <a:ea typeface="Courier New" charset="0"/>
              <a:cs typeface="Courier New" charset="0"/>
            </a:endParaRPr>
          </a:p>
          <a:p>
            <a:pPr marL="0" indent="0">
              <a:buNone/>
            </a:pPr>
            <a:r>
              <a:rPr lang="en-US" b="1" dirty="0" smtClean="0">
                <a:latin typeface="Courier New" charset="0"/>
                <a:ea typeface="Courier New" charset="0"/>
                <a:cs typeface="Courier New" charset="0"/>
              </a:rPr>
              <a:t>end</a:t>
            </a:r>
            <a:endParaRPr lang="en-US" dirty="0">
              <a:latin typeface="Courier New" charset="0"/>
              <a:ea typeface="Courier New" charset="0"/>
              <a:cs typeface="Courier New" charset="0"/>
            </a:endParaRPr>
          </a:p>
        </p:txBody>
      </p:sp>
      <p:sp>
        <p:nvSpPr>
          <p:cNvPr id="4" name="Rectangular Callout 3"/>
          <p:cNvSpPr/>
          <p:nvPr/>
        </p:nvSpPr>
        <p:spPr>
          <a:xfrm>
            <a:off x="233075" y="1652771"/>
            <a:ext cx="1343840" cy="997630"/>
          </a:xfrm>
          <a:prstGeom prst="wedgeRectCallout">
            <a:avLst>
              <a:gd name="adj1" fmla="val -9546"/>
              <a:gd name="adj2" fmla="val 76988"/>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t</a:t>
            </a:r>
            <a:r>
              <a:rPr lang="en-US" dirty="0" smtClean="0">
                <a:solidFill>
                  <a:schemeClr val="tx1"/>
                </a:solidFill>
              </a:rPr>
              <a:t>able operator</a:t>
            </a:r>
            <a:endParaRPr lang="en-US" dirty="0">
              <a:solidFill>
                <a:schemeClr val="tx1"/>
              </a:solidFill>
            </a:endParaRPr>
          </a:p>
        </p:txBody>
      </p:sp>
      <p:sp>
        <p:nvSpPr>
          <p:cNvPr id="9" name="Rectangular Callout 8"/>
          <p:cNvSpPr/>
          <p:nvPr/>
        </p:nvSpPr>
        <p:spPr>
          <a:xfrm>
            <a:off x="3276599" y="1677046"/>
            <a:ext cx="1524000" cy="727870"/>
          </a:xfrm>
          <a:prstGeom prst="wedgeRectCallout">
            <a:avLst>
              <a:gd name="adj1" fmla="val 38131"/>
              <a:gd name="adj2" fmla="val 14415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a:t>
            </a:r>
            <a:endParaRPr lang="en-US" dirty="0">
              <a:solidFill>
                <a:schemeClr val="tx1"/>
              </a:solidFill>
            </a:endParaRPr>
          </a:p>
        </p:txBody>
      </p:sp>
      <p:grpSp>
        <p:nvGrpSpPr>
          <p:cNvPr id="11" name="Group 10"/>
          <p:cNvGrpSpPr/>
          <p:nvPr/>
        </p:nvGrpSpPr>
        <p:grpSpPr>
          <a:xfrm>
            <a:off x="5029200" y="1677046"/>
            <a:ext cx="3577056" cy="1892728"/>
            <a:chOff x="4748514" y="4610100"/>
            <a:chExt cx="3577056" cy="1892728"/>
          </a:xfrm>
        </p:grpSpPr>
        <p:sp>
          <p:nvSpPr>
            <p:cNvPr id="5" name="Rectangular Callout 4"/>
            <p:cNvSpPr/>
            <p:nvPr/>
          </p:nvSpPr>
          <p:spPr>
            <a:xfrm>
              <a:off x="4852686" y="4610100"/>
              <a:ext cx="1828800" cy="973354"/>
            </a:xfrm>
            <a:prstGeom prst="wedgeRectCallout">
              <a:avLst>
                <a:gd name="adj1" fmla="val 12028"/>
                <a:gd name="adj2" fmla="val 88600"/>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column arguments</a:t>
              </a:r>
              <a:endParaRPr lang="en-US" dirty="0">
                <a:solidFill>
                  <a:schemeClr val="tx1"/>
                </a:solidFill>
              </a:endParaRPr>
            </a:p>
          </p:txBody>
        </p:sp>
        <p:sp>
          <p:nvSpPr>
            <p:cNvPr id="10" name="Rectangle 9"/>
            <p:cNvSpPr/>
            <p:nvPr/>
          </p:nvSpPr>
          <p:spPr>
            <a:xfrm>
              <a:off x="4748514" y="6007529"/>
              <a:ext cx="3577056" cy="49529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1676400" y="1659800"/>
            <a:ext cx="2190990" cy="1863435"/>
            <a:chOff x="5581409" y="1880239"/>
            <a:chExt cx="2190990" cy="1863435"/>
          </a:xfrm>
        </p:grpSpPr>
        <p:sp>
          <p:nvSpPr>
            <p:cNvPr id="6" name="Rectangular Callout 5"/>
            <p:cNvSpPr/>
            <p:nvPr/>
          </p:nvSpPr>
          <p:spPr>
            <a:xfrm>
              <a:off x="5722166" y="1880239"/>
              <a:ext cx="1219200" cy="990600"/>
            </a:xfrm>
            <a:prstGeom prst="wedgeRectCallout">
              <a:avLst>
                <a:gd name="adj1" fmla="val 19623"/>
                <a:gd name="adj2" fmla="val 8512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dataset</a:t>
              </a:r>
              <a:endParaRPr lang="en-US" dirty="0">
                <a:solidFill>
                  <a:schemeClr val="tx1"/>
                </a:solidFill>
              </a:endParaRPr>
            </a:p>
          </p:txBody>
        </p:sp>
        <p:sp>
          <p:nvSpPr>
            <p:cNvPr id="12" name="Rectangle 11"/>
            <p:cNvSpPr/>
            <p:nvPr/>
          </p:nvSpPr>
          <p:spPr>
            <a:xfrm>
              <a:off x="5581409" y="3314701"/>
              <a:ext cx="2190990" cy="42897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ectangular Callout 15"/>
          <p:cNvSpPr/>
          <p:nvPr/>
        </p:nvSpPr>
        <p:spPr>
          <a:xfrm>
            <a:off x="7391400" y="1652770"/>
            <a:ext cx="1524000" cy="727870"/>
          </a:xfrm>
          <a:prstGeom prst="wedgeRectCallout">
            <a:avLst>
              <a:gd name="adj1" fmla="val 40040"/>
              <a:gd name="adj2" fmla="val 153847"/>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colon</a:t>
            </a:r>
            <a:endParaRPr lang="en-US" dirty="0">
              <a:solidFill>
                <a:schemeClr val="tx1"/>
              </a:solidFill>
            </a:endParaRPr>
          </a:p>
        </p:txBody>
      </p:sp>
      <p:grpSp>
        <p:nvGrpSpPr>
          <p:cNvPr id="14" name="Group 13"/>
          <p:cNvGrpSpPr/>
          <p:nvPr/>
        </p:nvGrpSpPr>
        <p:grpSpPr>
          <a:xfrm>
            <a:off x="685800" y="3652360"/>
            <a:ext cx="8077200" cy="1612624"/>
            <a:chOff x="1668202" y="1482149"/>
            <a:chExt cx="8077200" cy="1612624"/>
          </a:xfrm>
        </p:grpSpPr>
        <p:sp>
          <p:nvSpPr>
            <p:cNvPr id="17" name="Rectangular Callout 16"/>
            <p:cNvSpPr/>
            <p:nvPr/>
          </p:nvSpPr>
          <p:spPr>
            <a:xfrm>
              <a:off x="8526202" y="2104173"/>
              <a:ext cx="1219200" cy="990600"/>
            </a:xfrm>
            <a:prstGeom prst="wedgeRectCallout">
              <a:avLst>
                <a:gd name="adj1" fmla="val -148415"/>
                <a:gd name="adj2" fmla="val -59765"/>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q</a:t>
              </a:r>
              <a:r>
                <a:rPr lang="en-US" dirty="0" smtClean="0">
                  <a:solidFill>
                    <a:schemeClr val="tx1"/>
                  </a:solidFill>
                </a:rPr>
                <a:t>uery body</a:t>
              </a:r>
              <a:endParaRPr lang="en-US" dirty="0">
                <a:solidFill>
                  <a:schemeClr val="tx1"/>
                </a:solidFill>
              </a:endParaRPr>
            </a:p>
          </p:txBody>
        </p:sp>
        <p:sp>
          <p:nvSpPr>
            <p:cNvPr id="18" name="Rectangle 17"/>
            <p:cNvSpPr/>
            <p:nvPr/>
          </p:nvSpPr>
          <p:spPr>
            <a:xfrm>
              <a:off x="1668202" y="1482149"/>
              <a:ext cx="6096000" cy="38624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ectangular Callout 18"/>
          <p:cNvSpPr/>
          <p:nvPr/>
        </p:nvSpPr>
        <p:spPr>
          <a:xfrm>
            <a:off x="2274357" y="4724123"/>
            <a:ext cx="1524000" cy="727870"/>
          </a:xfrm>
          <a:prstGeom prst="wedgeRectCallout">
            <a:avLst>
              <a:gd name="adj1" fmla="val -133536"/>
              <a:gd name="adj2" fmla="val -7227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solidFill>
                  <a:schemeClr val="tx1"/>
                </a:solidFill>
              </a:rPr>
              <a:t>keyword</a:t>
            </a:r>
            <a:endParaRPr lang="en-US" dirty="0">
              <a:solidFill>
                <a:schemeClr val="tx1"/>
              </a:solidFill>
            </a:endParaRPr>
          </a:p>
        </p:txBody>
      </p:sp>
      <p:sp>
        <p:nvSpPr>
          <p:cNvPr id="20" name="Rectangle 19"/>
          <p:cNvSpPr/>
          <p:nvPr/>
        </p:nvSpPr>
        <p:spPr>
          <a:xfrm>
            <a:off x="550762" y="5491371"/>
            <a:ext cx="8059838" cy="1061829"/>
          </a:xfrm>
          <a:prstGeom prst="rect">
            <a:avLst/>
          </a:prstGeom>
        </p:spPr>
        <p:txBody>
          <a:bodyPr wrap="square">
            <a:spAutoFit/>
          </a:bodyPr>
          <a:lstStyle/>
          <a:p>
            <a:pPr marL="342900" indent="-342900" eaLnBrk="1" hangingPunct="1">
              <a:spcAft>
                <a:spcPts val="1800"/>
              </a:spcAft>
              <a:buClr>
                <a:srgbClr val="4C4C4C"/>
              </a:buClr>
              <a:buSzTx/>
              <a:buFont typeface="Arial" charset="0"/>
              <a:buChar char="•"/>
            </a:pPr>
            <a:r>
              <a:rPr lang="en-US" altLang="en-US" dirty="0">
                <a:solidFill>
                  <a:schemeClr val="bg1"/>
                </a:solidFill>
                <a:ea typeface="Arial" charset="0"/>
                <a:cs typeface="Arial" charset="0"/>
              </a:rPr>
              <a:t>Take notes on Page </a:t>
            </a:r>
            <a:r>
              <a:rPr lang="en-US" altLang="en-US" dirty="0" smtClean="0">
                <a:solidFill>
                  <a:schemeClr val="bg1"/>
                </a:solidFill>
                <a:ea typeface="Arial" charset="0"/>
                <a:cs typeface="Arial" charset="0"/>
              </a:rPr>
              <a:t>45</a:t>
            </a:r>
          </a:p>
          <a:p>
            <a:pPr marL="342900" indent="-342900" eaLnBrk="1" hangingPunct="1">
              <a:spcAft>
                <a:spcPts val="1800"/>
              </a:spcAft>
              <a:buClr>
                <a:srgbClr val="4C4C4C"/>
              </a:buClr>
              <a:buFont typeface="Arial" charset="0"/>
              <a:buChar char="•"/>
            </a:pPr>
            <a:r>
              <a:rPr lang="en-US" dirty="0">
                <a:solidFill>
                  <a:schemeClr val="bg1"/>
                </a:solidFill>
                <a:ea typeface="Arial" charset="0"/>
                <a:cs typeface="Arial" charset="0"/>
              </a:rPr>
              <a:t>Open the </a:t>
            </a:r>
            <a:r>
              <a:rPr lang="en-US" dirty="0">
                <a:solidFill>
                  <a:schemeClr val="bg1"/>
                </a:solidFill>
                <a:ea typeface="Arial" charset="0"/>
                <a:cs typeface="Arial" charset="0"/>
                <a:hlinkClick r:id="rId3"/>
              </a:rPr>
              <a:t>Syntax Error file</a:t>
            </a:r>
            <a:r>
              <a:rPr lang="en-US" dirty="0">
                <a:solidFill>
                  <a:schemeClr val="bg1"/>
                </a:solidFill>
                <a:ea typeface="Arial" charset="0"/>
                <a:cs typeface="Arial" charset="0"/>
              </a:rPr>
              <a:t>, and debug </a:t>
            </a:r>
            <a:r>
              <a:rPr lang="en-US" dirty="0" smtClean="0">
                <a:solidFill>
                  <a:schemeClr val="bg1"/>
                </a:solidFill>
                <a:ea typeface="Arial" charset="0"/>
                <a:cs typeface="Arial" charset="0"/>
              </a:rPr>
              <a:t>these queries</a:t>
            </a:r>
            <a:endParaRPr lang="en-US" dirty="0">
              <a:solidFill>
                <a:schemeClr val="bg1"/>
              </a:solidFill>
              <a:ea typeface="Arial" charset="0"/>
              <a:cs typeface="Arial" charset="0"/>
            </a:endParaRPr>
          </a:p>
        </p:txBody>
      </p:sp>
      <p:sp>
        <p:nvSpPr>
          <p:cNvPr id="7" name="Footer Placeholder 6"/>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66233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9"/>
                                        </p:tgtEl>
                                        <p:attrNameLst>
                                          <p:attrName>fillcolor</p:attrName>
                                        </p:attrNameLst>
                                      </p:cBhvr>
                                      <p:to>
                                        <a:schemeClr val="accent2"/>
                                      </p:to>
                                    </p:animClr>
                                    <p:set>
                                      <p:cBhvr>
                                        <p:cTn id="47" dur="500" fill="hold"/>
                                        <p:tgtEl>
                                          <p:spTgt spid="9"/>
                                        </p:tgtEl>
                                        <p:attrNameLst>
                                          <p:attrName>fill.type</p:attrName>
                                        </p:attrNameLst>
                                      </p:cBhvr>
                                      <p:to>
                                        <p:strVal val="solid"/>
                                      </p:to>
                                    </p:set>
                                    <p:set>
                                      <p:cBhvr>
                                        <p:cTn id="48" dur="500" fill="hold"/>
                                        <p:tgtEl>
                                          <p:spTgt spid="9"/>
                                        </p:tgtEl>
                                        <p:attrNameLst>
                                          <p:attrName>fill.on</p:attrName>
                                        </p:attrNameLst>
                                      </p:cBhvr>
                                      <p:to>
                                        <p:strVal val="true"/>
                                      </p:to>
                                    </p:set>
                                  </p:childTnLst>
                                </p:cTn>
                              </p:par>
                              <p:par>
                                <p:cTn id="49" presetID="1" presetClass="emph" presetSubtype="2" fill="hold" nodeType="withEffect">
                                  <p:stCondLst>
                                    <p:cond delay="0"/>
                                  </p:stCondLst>
                                  <p:childTnLst>
                                    <p:animClr clrSpc="rgb" dir="cw">
                                      <p:cBhvr>
                                        <p:cTn id="50" dur="500" fill="hold"/>
                                        <p:tgtEl>
                                          <p:spTgt spid="16"/>
                                        </p:tgtEl>
                                        <p:attrNameLst>
                                          <p:attrName>fillcolor</p:attrName>
                                        </p:attrNameLst>
                                      </p:cBhvr>
                                      <p:to>
                                        <a:schemeClr val="accent2"/>
                                      </p:to>
                                    </p:animClr>
                                    <p:set>
                                      <p:cBhvr>
                                        <p:cTn id="51" dur="500" fill="hold"/>
                                        <p:tgtEl>
                                          <p:spTgt spid="16"/>
                                        </p:tgtEl>
                                        <p:attrNameLst>
                                          <p:attrName>fill.type</p:attrName>
                                        </p:attrNameLst>
                                      </p:cBhvr>
                                      <p:to>
                                        <p:strVal val="solid"/>
                                      </p:to>
                                    </p:set>
                                    <p:set>
                                      <p:cBhvr>
                                        <p:cTn id="52" dur="500" fill="hold"/>
                                        <p:tgtEl>
                                          <p:spTgt spid="16"/>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500" fill="hold"/>
                                        <p:tgtEl>
                                          <p:spTgt spid="19"/>
                                        </p:tgtEl>
                                        <p:attrNameLst>
                                          <p:attrName>fillcolor</p:attrName>
                                        </p:attrNameLst>
                                      </p:cBhvr>
                                      <p:to>
                                        <a:schemeClr val="accent2"/>
                                      </p:to>
                                    </p:animClr>
                                    <p:set>
                                      <p:cBhvr>
                                        <p:cTn id="55" dur="500" fill="hold"/>
                                        <p:tgtEl>
                                          <p:spTgt spid="19"/>
                                        </p:tgtEl>
                                        <p:attrNameLst>
                                          <p:attrName>fill.type</p:attrName>
                                        </p:attrNameLst>
                                      </p:cBhvr>
                                      <p:to>
                                        <p:strVal val="solid"/>
                                      </p:to>
                                    </p:set>
                                    <p:set>
                                      <p:cBhvr>
                                        <p:cTn id="56" dur="500" fill="hold"/>
                                        <p:tgtEl>
                                          <p:spTgt spid="19"/>
                                        </p:tgtEl>
                                        <p:attrNameLst>
                                          <p:attrName>fill.on</p:attrName>
                                        </p:attrNameLst>
                                      </p:cBhvr>
                                      <p:to>
                                        <p:strVal val="true"/>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Effect transition="in" filter="fade">
                                      <p:cBhvr>
                                        <p:cTn id="61"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6" grpId="0" animBg="1"/>
      <p:bldP spid="19"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828800" y="990600"/>
            <a:ext cx="7048500" cy="5867400"/>
            <a:chOff x="1828800" y="990600"/>
            <a:chExt cx="7048500" cy="5867400"/>
          </a:xfrm>
        </p:grpSpPr>
        <p:pic>
          <p:nvPicPr>
            <p:cNvPr id="2" name="Picture 1"/>
            <p:cNvPicPr>
              <a:picLocks noChangeAspect="1"/>
            </p:cNvPicPr>
            <p:nvPr/>
          </p:nvPicPr>
          <p:blipFill>
            <a:blip r:embed="rId2"/>
            <a:stretch>
              <a:fillRect/>
            </a:stretch>
          </p:blipFill>
          <p:spPr>
            <a:xfrm>
              <a:off x="1828800" y="990600"/>
              <a:ext cx="7048500" cy="5867400"/>
            </a:xfrm>
            <a:prstGeom prst="rect">
              <a:avLst/>
            </a:prstGeom>
          </p:spPr>
        </p:pic>
        <p:sp>
          <p:nvSpPr>
            <p:cNvPr id="25" name="Rectangle 24"/>
            <p:cNvSpPr/>
            <p:nvPr/>
          </p:nvSpPr>
          <p:spPr>
            <a:xfrm>
              <a:off x="2921000" y="1308100"/>
              <a:ext cx="825500" cy="2667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Page 38: </a:t>
            </a:r>
            <a:r>
              <a:rPr lang="en-US" dirty="0">
                <a:latin typeface="Courier New" charset="0"/>
                <a:ea typeface="Courier New" charset="0"/>
                <a:cs typeface="Courier New" charset="0"/>
              </a:rPr>
              <a:t>b</a:t>
            </a:r>
            <a:r>
              <a:rPr lang="en-US" dirty="0" smtClean="0">
                <a:latin typeface="Courier New" charset="0"/>
                <a:ea typeface="Courier New" charset="0"/>
                <a:cs typeface="Courier New" charset="0"/>
              </a:rPr>
              <a:t>ody building</a:t>
            </a:r>
            <a:endParaRPr lang="en-US" dirty="0">
              <a:latin typeface="Courier New" charset="0"/>
              <a:ea typeface="Courier New" charset="0"/>
              <a:cs typeface="Courier New" charset="0"/>
            </a:endParaRPr>
          </a:p>
        </p:txBody>
      </p:sp>
      <p:sp>
        <p:nvSpPr>
          <p:cNvPr id="6" name="TextBox 5"/>
          <p:cNvSpPr txBox="1"/>
          <p:nvPr/>
        </p:nvSpPr>
        <p:spPr>
          <a:xfrm>
            <a:off x="2696812" y="1828800"/>
            <a:ext cx="5685188" cy="323165"/>
          </a:xfrm>
          <a:prstGeom prst="rect">
            <a:avLst/>
          </a:prstGeom>
          <a:noFill/>
        </p:spPr>
        <p:txBody>
          <a:bodyPr wrap="square" rtlCol="0">
            <a:spAutoFit/>
          </a:bodyPr>
          <a:lstStyle/>
          <a:p>
            <a:r>
              <a:rPr lang="en-US" sz="1500" dirty="0" smtClean="0">
                <a:solidFill>
                  <a:schemeClr val="bg1"/>
                </a:solidFill>
                <a:latin typeface="Comic Sans MS" charset="0"/>
                <a:ea typeface="Comic Sans MS" charset="0"/>
                <a:cs typeface="Comic Sans MS" charset="0"/>
              </a:rPr>
              <a:t>protein-per-gram  :   sodium / serving-size</a:t>
            </a:r>
            <a:endParaRPr lang="en-US" sz="1500" dirty="0">
              <a:solidFill>
                <a:schemeClr val="bg1"/>
              </a:solidFill>
              <a:latin typeface="Comic Sans MS" charset="0"/>
              <a:ea typeface="Comic Sans MS" charset="0"/>
              <a:cs typeface="Comic Sans MS" charset="0"/>
            </a:endParaRPr>
          </a:p>
        </p:txBody>
      </p:sp>
      <p:sp>
        <p:nvSpPr>
          <p:cNvPr id="9" name="TextBox 8"/>
          <p:cNvSpPr txBox="1"/>
          <p:nvPr/>
        </p:nvSpPr>
        <p:spPr>
          <a:xfrm>
            <a:off x="2209800" y="4258846"/>
            <a:ext cx="21336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n</a:t>
            </a:r>
            <a:r>
              <a:rPr lang="en-US" sz="1600" dirty="0" smtClean="0">
                <a:solidFill>
                  <a:schemeClr val="bg1"/>
                </a:solidFill>
                <a:latin typeface="Comic Sans MS" charset="0"/>
                <a:ea typeface="Comic Sans MS" charset="0"/>
                <a:cs typeface="Comic Sans MS" charset="0"/>
              </a:rPr>
              <a:t>utrition-ordered</a:t>
            </a:r>
            <a:endParaRPr lang="en-US" sz="1600" dirty="0">
              <a:solidFill>
                <a:schemeClr val="bg1"/>
              </a:solidFill>
              <a:latin typeface="Comic Sans MS" charset="0"/>
              <a:ea typeface="Comic Sans MS" charset="0"/>
              <a:cs typeface="Comic Sans MS" charset="0"/>
            </a:endParaRPr>
          </a:p>
        </p:txBody>
      </p:sp>
      <p:sp>
        <p:nvSpPr>
          <p:cNvPr id="10" name="TextBox 9"/>
          <p:cNvSpPr txBox="1"/>
          <p:nvPr/>
        </p:nvSpPr>
        <p:spPr>
          <a:xfrm>
            <a:off x="2895600" y="6210300"/>
            <a:ext cx="34925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food, calories, protein-per-gram</a:t>
            </a:r>
            <a:endParaRPr lang="en-US" sz="1600" dirty="0">
              <a:solidFill>
                <a:schemeClr val="bg1"/>
              </a:solidFill>
              <a:latin typeface="Comic Sans MS" charset="0"/>
              <a:ea typeface="Comic Sans MS" charset="0"/>
              <a:cs typeface="Comic Sans MS" charset="0"/>
            </a:endParaRPr>
          </a:p>
        </p:txBody>
      </p:sp>
      <p:sp>
        <p:nvSpPr>
          <p:cNvPr id="12" name="TextBox 11"/>
          <p:cNvSpPr txBox="1"/>
          <p:nvPr/>
        </p:nvSpPr>
        <p:spPr>
          <a:xfrm>
            <a:off x="2595212" y="4715143"/>
            <a:ext cx="3881788" cy="338554"/>
          </a:xfrm>
          <a:prstGeom prst="rect">
            <a:avLst/>
          </a:prstGeom>
          <a:noFill/>
        </p:spPr>
        <p:txBody>
          <a:bodyPr wrap="square" rtlCol="0">
            <a:spAutoFit/>
          </a:bodyPr>
          <a:lstStyle/>
          <a:p>
            <a:r>
              <a:rPr lang="en-US" sz="1600">
                <a:solidFill>
                  <a:schemeClr val="bg1"/>
                </a:solidFill>
                <a:latin typeface="Comic Sans MS" charset="0"/>
                <a:ea typeface="Comic Sans MS" charset="0"/>
                <a:cs typeface="Comic Sans MS" charset="0"/>
              </a:rPr>
              <a:t>p</a:t>
            </a:r>
            <a:r>
              <a:rPr lang="en-US" sz="1600" smtClean="0">
                <a:solidFill>
                  <a:schemeClr val="bg1"/>
                </a:solidFill>
                <a:latin typeface="Comic Sans MS" charset="0"/>
                <a:ea typeface="Comic Sans MS" charset="0"/>
                <a:cs typeface="Comic Sans MS" charset="0"/>
              </a:rPr>
              <a:t>rotien</a:t>
            </a:r>
            <a:r>
              <a:rPr lang="en-US" sz="1600" dirty="0" smtClean="0">
                <a:solidFill>
                  <a:schemeClr val="bg1"/>
                </a:solidFill>
                <a:latin typeface="Comic Sans MS" charset="0"/>
                <a:ea typeface="Comic Sans MS" charset="0"/>
                <a:cs typeface="Comic Sans MS" charset="0"/>
              </a:rPr>
              <a:t>-per-gram ascending</a:t>
            </a:r>
            <a:endParaRPr lang="en-US" sz="1600" dirty="0">
              <a:solidFill>
                <a:schemeClr val="bg1"/>
              </a:solidFill>
              <a:latin typeface="Comic Sans MS" charset="0"/>
              <a:ea typeface="Comic Sans MS" charset="0"/>
              <a:cs typeface="Comic Sans MS" charset="0"/>
            </a:endParaRPr>
          </a:p>
        </p:txBody>
      </p:sp>
      <p:sp>
        <p:nvSpPr>
          <p:cNvPr id="15" name="TextBox 14"/>
          <p:cNvSpPr txBox="1"/>
          <p:nvPr/>
        </p:nvSpPr>
        <p:spPr>
          <a:xfrm>
            <a:off x="4572000" y="1295400"/>
            <a:ext cx="1816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nutrition</a:t>
            </a:r>
            <a:endParaRPr lang="en-US" sz="1500" dirty="0">
              <a:solidFill>
                <a:schemeClr val="bg1"/>
              </a:solidFill>
              <a:latin typeface="Comic Sans MS" charset="0"/>
              <a:ea typeface="Comic Sans MS" charset="0"/>
              <a:cs typeface="Comic Sans MS" charset="0"/>
            </a:endParaRPr>
          </a:p>
        </p:txBody>
      </p:sp>
      <p:sp>
        <p:nvSpPr>
          <p:cNvPr id="16" name="TextBox 15"/>
          <p:cNvSpPr txBox="1"/>
          <p:nvPr/>
        </p:nvSpPr>
        <p:spPr>
          <a:xfrm>
            <a:off x="6643638" y="1295400"/>
            <a:ext cx="2119361" cy="323165"/>
          </a:xfrm>
          <a:prstGeom prst="rect">
            <a:avLst/>
          </a:prstGeom>
          <a:noFill/>
        </p:spPr>
        <p:txBody>
          <a:bodyPr wrap="square" rtlCol="0">
            <a:spAutoFit/>
          </a:bodyPr>
          <a:lstStyle/>
          <a:p>
            <a:r>
              <a:rPr lang="en-US" sz="1500" dirty="0" smtClean="0">
                <a:solidFill>
                  <a:schemeClr val="bg1"/>
                </a:solidFill>
                <a:latin typeface="Comic Sans MS" charset="0"/>
                <a:ea typeface="Comic Sans MS" charset="0"/>
                <a:cs typeface="Comic Sans MS" charset="0"/>
              </a:rPr>
              <a:t>protein, serving-size</a:t>
            </a:r>
            <a:endParaRPr lang="en-US" sz="1500" dirty="0">
              <a:solidFill>
                <a:schemeClr val="bg1"/>
              </a:solidFill>
              <a:latin typeface="Comic Sans MS" charset="0"/>
              <a:ea typeface="Comic Sans MS" charset="0"/>
              <a:cs typeface="Comic Sans MS" charset="0"/>
            </a:endParaRPr>
          </a:p>
        </p:txBody>
      </p:sp>
      <p:sp>
        <p:nvSpPr>
          <p:cNvPr id="20" name="Multiply 19"/>
          <p:cNvSpPr/>
          <p:nvPr/>
        </p:nvSpPr>
        <p:spPr>
          <a:xfrm>
            <a:off x="609600" y="2362200"/>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4730350" y="4248835"/>
            <a:ext cx="1900588" cy="323165"/>
          </a:xfrm>
          <a:prstGeom prst="rect">
            <a:avLst/>
          </a:prstGeom>
          <a:noFill/>
        </p:spPr>
        <p:txBody>
          <a:bodyPr wrap="square" rtlCol="0">
            <a:spAutoFit/>
          </a:bodyPr>
          <a:lstStyle/>
          <a:p>
            <a:r>
              <a:rPr lang="en-US" sz="1500" dirty="0">
                <a:solidFill>
                  <a:schemeClr val="bg1"/>
                </a:solidFill>
                <a:latin typeface="Comic Sans MS" charset="0"/>
                <a:ea typeface="Comic Sans MS" charset="0"/>
                <a:cs typeface="Comic Sans MS" charset="0"/>
              </a:rPr>
              <a:t>n</a:t>
            </a:r>
            <a:r>
              <a:rPr lang="en-US" sz="1500" dirty="0" smtClean="0">
                <a:solidFill>
                  <a:schemeClr val="bg1"/>
                </a:solidFill>
                <a:latin typeface="Comic Sans MS" charset="0"/>
                <a:ea typeface="Comic Sans MS" charset="0"/>
                <a:cs typeface="Comic Sans MS" charset="0"/>
              </a:rPr>
              <a:t>utrition-extended</a:t>
            </a:r>
            <a:endParaRPr lang="en-US" sz="1500" dirty="0">
              <a:solidFill>
                <a:schemeClr val="bg1"/>
              </a:solidFill>
              <a:latin typeface="Comic Sans MS" charset="0"/>
              <a:ea typeface="Comic Sans MS" charset="0"/>
              <a:cs typeface="Comic Sans MS" charset="0"/>
            </a:endParaRPr>
          </a:p>
        </p:txBody>
      </p:sp>
      <p:sp>
        <p:nvSpPr>
          <p:cNvPr id="23" name="TextBox 22"/>
          <p:cNvSpPr txBox="1"/>
          <p:nvPr/>
        </p:nvSpPr>
        <p:spPr>
          <a:xfrm>
            <a:off x="6921500" y="6214646"/>
            <a:ext cx="2133600" cy="338554"/>
          </a:xfrm>
          <a:prstGeom prst="rect">
            <a:avLst/>
          </a:prstGeom>
          <a:noFill/>
        </p:spPr>
        <p:txBody>
          <a:bodyPr wrap="square" rtlCol="0">
            <a:spAutoFit/>
          </a:bodyPr>
          <a:lstStyle/>
          <a:p>
            <a:r>
              <a:rPr lang="en-US" sz="1600" dirty="0">
                <a:solidFill>
                  <a:schemeClr val="bg1"/>
                </a:solidFill>
                <a:latin typeface="Comic Sans MS" charset="0"/>
                <a:ea typeface="Comic Sans MS" charset="0"/>
                <a:cs typeface="Comic Sans MS" charset="0"/>
              </a:rPr>
              <a:t>n</a:t>
            </a:r>
            <a:r>
              <a:rPr lang="en-US" sz="1600" dirty="0" smtClean="0">
                <a:solidFill>
                  <a:schemeClr val="bg1"/>
                </a:solidFill>
                <a:latin typeface="Comic Sans MS" charset="0"/>
                <a:ea typeface="Comic Sans MS" charset="0"/>
                <a:cs typeface="Comic Sans MS" charset="0"/>
              </a:rPr>
              <a:t>utrition-ordered</a:t>
            </a:r>
            <a:endParaRPr lang="en-US" sz="1600" dirty="0">
              <a:solidFill>
                <a:schemeClr val="bg1"/>
              </a:solidFill>
              <a:latin typeface="Comic Sans MS" charset="0"/>
              <a:ea typeface="Comic Sans MS" charset="0"/>
              <a:cs typeface="Comic Sans MS" charset="0"/>
            </a:endParaRPr>
          </a:p>
        </p:txBody>
      </p:sp>
      <p:sp>
        <p:nvSpPr>
          <p:cNvPr id="24" name="TextBox 23"/>
          <p:cNvSpPr txBox="1"/>
          <p:nvPr/>
        </p:nvSpPr>
        <p:spPr>
          <a:xfrm>
            <a:off x="2057400" y="5621923"/>
            <a:ext cx="2133600" cy="338554"/>
          </a:xfrm>
          <a:prstGeom prst="rect">
            <a:avLst/>
          </a:prstGeom>
          <a:noFill/>
        </p:spPr>
        <p:txBody>
          <a:bodyPr wrap="square" rtlCol="0">
            <a:spAutoFit/>
          </a:bodyPr>
          <a:lstStyle/>
          <a:p>
            <a:r>
              <a:rPr lang="en-US" sz="1600" dirty="0" smtClean="0">
                <a:solidFill>
                  <a:schemeClr val="bg1"/>
                </a:solidFill>
                <a:latin typeface="Comic Sans MS" charset="0"/>
                <a:ea typeface="Comic Sans MS" charset="0"/>
                <a:cs typeface="Comic Sans MS" charset="0"/>
              </a:rPr>
              <a:t>nutrition-selected</a:t>
            </a:r>
            <a:endParaRPr lang="en-US" sz="1600" dirty="0">
              <a:solidFill>
                <a:schemeClr val="bg1"/>
              </a:solidFill>
              <a:latin typeface="Comic Sans MS" charset="0"/>
              <a:ea typeface="Comic Sans MS" charset="0"/>
              <a:cs typeface="Comic Sans MS" charset="0"/>
            </a:endParaRPr>
          </a:p>
        </p:txBody>
      </p:sp>
      <p:sp>
        <p:nvSpPr>
          <p:cNvPr id="27" name="TextBox 26"/>
          <p:cNvSpPr txBox="1"/>
          <p:nvPr/>
        </p:nvSpPr>
        <p:spPr>
          <a:xfrm>
            <a:off x="1866900" y="1319481"/>
            <a:ext cx="1943100" cy="323165"/>
          </a:xfrm>
          <a:prstGeom prst="rect">
            <a:avLst/>
          </a:prstGeom>
          <a:noFill/>
        </p:spPr>
        <p:txBody>
          <a:bodyPr wrap="square" rtlCol="0">
            <a:spAutoFit/>
          </a:bodyPr>
          <a:lstStyle/>
          <a:p>
            <a:pPr algn="ctr"/>
            <a:r>
              <a:rPr lang="en-US" sz="1500" smtClean="0">
                <a:solidFill>
                  <a:schemeClr val="bg1"/>
                </a:solidFill>
                <a:latin typeface="Comic Sans MS" charset="0"/>
                <a:ea typeface="Comic Sans MS" charset="0"/>
                <a:cs typeface="Comic Sans MS" charset="0"/>
              </a:rPr>
              <a:t>nutrition-extended</a:t>
            </a:r>
            <a:endParaRPr lang="en-US" sz="1500" dirty="0">
              <a:solidFill>
                <a:schemeClr val="bg1"/>
              </a:solidFill>
              <a:latin typeface="Comic Sans MS" charset="0"/>
              <a:ea typeface="Comic Sans MS" charset="0"/>
              <a:cs typeface="Comic Sans MS" charset="0"/>
            </a:endParaRPr>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6653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1"/>
      <p:bldP spid="10" grpId="0"/>
      <p:bldP spid="12" grpId="0"/>
      <p:bldP spid="15" grpId="0"/>
      <p:bldP spid="16" grpId="0"/>
      <p:bldP spid="20" grpId="0" animBg="1"/>
      <p:bldP spid="22" grpId="0"/>
      <p:bldP spid="23" grpId="0"/>
      <p:bldP spid="24" grpId="0"/>
      <p:bldP spid="2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828800" y="990600"/>
            <a:ext cx="7048500" cy="5867400"/>
            <a:chOff x="1828800" y="990600"/>
            <a:chExt cx="7048500" cy="5867400"/>
          </a:xfrm>
        </p:grpSpPr>
        <p:pic>
          <p:nvPicPr>
            <p:cNvPr id="2" name="Picture 1"/>
            <p:cNvPicPr>
              <a:picLocks noChangeAspect="1"/>
            </p:cNvPicPr>
            <p:nvPr/>
          </p:nvPicPr>
          <p:blipFill>
            <a:blip r:embed="rId2"/>
            <a:stretch>
              <a:fillRect/>
            </a:stretch>
          </p:blipFill>
          <p:spPr>
            <a:xfrm>
              <a:off x="1828800" y="990600"/>
              <a:ext cx="7048500" cy="5867400"/>
            </a:xfrm>
            <a:prstGeom prst="rect">
              <a:avLst/>
            </a:prstGeom>
          </p:spPr>
        </p:pic>
        <p:sp>
          <p:nvSpPr>
            <p:cNvPr id="25" name="Rectangle 24"/>
            <p:cNvSpPr/>
            <p:nvPr/>
          </p:nvSpPr>
          <p:spPr>
            <a:xfrm>
              <a:off x="2921000" y="1308100"/>
              <a:ext cx="825500" cy="2667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Page 39: </a:t>
            </a:r>
            <a:r>
              <a:rPr lang="en-US" dirty="0" smtClean="0">
                <a:latin typeface="Courier New" charset="0"/>
                <a:ea typeface="Courier New" charset="0"/>
                <a:cs typeface="Courier New" charset="0"/>
              </a:rPr>
              <a:t>term length</a:t>
            </a:r>
            <a:endParaRPr lang="en-US" dirty="0">
              <a:latin typeface="Courier New" charset="0"/>
              <a:ea typeface="Courier New" charset="0"/>
              <a:cs typeface="Courier New" charset="0"/>
            </a:endParaRPr>
          </a:p>
        </p:txBody>
      </p:sp>
      <p:sp>
        <p:nvSpPr>
          <p:cNvPr id="6" name="TextBox 5"/>
          <p:cNvSpPr txBox="1"/>
          <p:nvPr/>
        </p:nvSpPr>
        <p:spPr>
          <a:xfrm>
            <a:off x="2696812" y="1828800"/>
            <a:ext cx="5685188" cy="323165"/>
          </a:xfrm>
          <a:prstGeom prst="rect">
            <a:avLst/>
          </a:prstGeom>
          <a:noFill/>
        </p:spPr>
        <p:txBody>
          <a:bodyPr wrap="square" rtlCol="0">
            <a:spAutoFit/>
          </a:bodyPr>
          <a:lstStyle/>
          <a:p>
            <a:r>
              <a:rPr lang="en-US" sz="1500" dirty="0" smtClean="0">
                <a:solidFill>
                  <a:schemeClr val="bg1"/>
                </a:solidFill>
                <a:latin typeface="Comic Sans MS" charset="0"/>
                <a:ea typeface="Comic Sans MS" charset="0"/>
                <a:cs typeface="Comic Sans MS" charset="0"/>
              </a:rPr>
              <a:t>term-length                year-ended </a:t>
            </a:r>
            <a:r>
              <a:rPr lang="mr-IN" sz="1500" dirty="0" smtClean="0">
                <a:solidFill>
                  <a:schemeClr val="bg1"/>
                </a:solidFill>
                <a:latin typeface="Comic Sans MS" charset="0"/>
                <a:ea typeface="Comic Sans MS" charset="0"/>
                <a:cs typeface="Comic Sans MS" charset="0"/>
              </a:rPr>
              <a:t>–</a:t>
            </a:r>
            <a:r>
              <a:rPr lang="en-US" sz="1500" dirty="0" smtClean="0">
                <a:solidFill>
                  <a:schemeClr val="bg1"/>
                </a:solidFill>
                <a:latin typeface="Comic Sans MS" charset="0"/>
                <a:ea typeface="Comic Sans MS" charset="0"/>
                <a:cs typeface="Comic Sans MS" charset="0"/>
              </a:rPr>
              <a:t> year-started</a:t>
            </a:r>
            <a:endParaRPr lang="en-US" sz="1500" dirty="0">
              <a:solidFill>
                <a:schemeClr val="bg1"/>
              </a:solidFill>
              <a:latin typeface="Comic Sans MS" charset="0"/>
              <a:ea typeface="Comic Sans MS" charset="0"/>
              <a:cs typeface="Comic Sans MS" charset="0"/>
            </a:endParaRPr>
          </a:p>
        </p:txBody>
      </p:sp>
      <p:sp>
        <p:nvSpPr>
          <p:cNvPr id="15" name="TextBox 14"/>
          <p:cNvSpPr txBox="1"/>
          <p:nvPr/>
        </p:nvSpPr>
        <p:spPr>
          <a:xfrm>
            <a:off x="4572000" y="1295400"/>
            <a:ext cx="1816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presidents</a:t>
            </a:r>
            <a:endParaRPr lang="en-US" sz="1500" dirty="0">
              <a:solidFill>
                <a:schemeClr val="bg1"/>
              </a:solidFill>
              <a:latin typeface="Comic Sans MS" charset="0"/>
              <a:ea typeface="Comic Sans MS" charset="0"/>
              <a:cs typeface="Comic Sans MS" charset="0"/>
            </a:endParaRPr>
          </a:p>
        </p:txBody>
      </p:sp>
      <p:sp>
        <p:nvSpPr>
          <p:cNvPr id="16" name="TextBox 15"/>
          <p:cNvSpPr txBox="1"/>
          <p:nvPr/>
        </p:nvSpPr>
        <p:spPr>
          <a:xfrm>
            <a:off x="6516636" y="1319481"/>
            <a:ext cx="2170164" cy="299084"/>
          </a:xfrm>
          <a:prstGeom prst="rect">
            <a:avLst/>
          </a:prstGeom>
          <a:noFill/>
        </p:spPr>
        <p:txBody>
          <a:bodyPr wrap="square" rtlCol="0">
            <a:spAutoFit/>
          </a:bodyPr>
          <a:lstStyle/>
          <a:p>
            <a:r>
              <a:rPr lang="en-US" sz="1300" dirty="0" smtClean="0">
                <a:solidFill>
                  <a:schemeClr val="bg1"/>
                </a:solidFill>
                <a:latin typeface="Comic Sans MS" charset="0"/>
                <a:ea typeface="Comic Sans MS" charset="0"/>
                <a:cs typeface="Comic Sans MS" charset="0"/>
              </a:rPr>
              <a:t>year-started</a:t>
            </a:r>
            <a:r>
              <a:rPr lang="en-US" sz="1300" smtClean="0">
                <a:solidFill>
                  <a:schemeClr val="bg1"/>
                </a:solidFill>
                <a:latin typeface="Comic Sans MS" charset="0"/>
                <a:ea typeface="Comic Sans MS" charset="0"/>
                <a:cs typeface="Comic Sans MS" charset="0"/>
              </a:rPr>
              <a:t>, year-ended</a:t>
            </a:r>
            <a:endParaRPr lang="en-US" sz="1300" dirty="0">
              <a:solidFill>
                <a:schemeClr val="bg1"/>
              </a:solidFill>
              <a:latin typeface="Comic Sans MS" charset="0"/>
              <a:ea typeface="Comic Sans MS" charset="0"/>
              <a:cs typeface="Comic Sans MS" charset="0"/>
            </a:endParaRPr>
          </a:p>
        </p:txBody>
      </p:sp>
      <p:sp>
        <p:nvSpPr>
          <p:cNvPr id="20" name="Multiply 19"/>
          <p:cNvSpPr/>
          <p:nvPr/>
        </p:nvSpPr>
        <p:spPr>
          <a:xfrm>
            <a:off x="609600" y="2362200"/>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1676400" y="1319481"/>
            <a:ext cx="2324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presidents-extended</a:t>
            </a:r>
            <a:endParaRPr lang="en-US" sz="1500" dirty="0">
              <a:solidFill>
                <a:schemeClr val="bg1"/>
              </a:solidFill>
              <a:latin typeface="Comic Sans MS" charset="0"/>
              <a:ea typeface="Comic Sans MS" charset="0"/>
              <a:cs typeface="Comic Sans MS" charset="0"/>
            </a:endParaRPr>
          </a:p>
        </p:txBody>
      </p:sp>
      <p:sp>
        <p:nvSpPr>
          <p:cNvPr id="17" name="Multiply 16"/>
          <p:cNvSpPr/>
          <p:nvPr/>
        </p:nvSpPr>
        <p:spPr>
          <a:xfrm>
            <a:off x="635000" y="3777565"/>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Multiply 17"/>
          <p:cNvSpPr/>
          <p:nvPr/>
        </p:nvSpPr>
        <p:spPr>
          <a:xfrm>
            <a:off x="666750" y="5215354"/>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2969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20" grpId="0" animBg="1"/>
      <p:bldP spid="27" grpId="0"/>
      <p:bldP spid="17" grpId="0" animBg="1"/>
      <p:bldP spid="1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828800" y="990600"/>
            <a:ext cx="7048500" cy="5867400"/>
            <a:chOff x="1828800" y="990600"/>
            <a:chExt cx="7048500" cy="5867400"/>
          </a:xfrm>
        </p:grpSpPr>
        <p:pic>
          <p:nvPicPr>
            <p:cNvPr id="2" name="Picture 1"/>
            <p:cNvPicPr>
              <a:picLocks noChangeAspect="1"/>
            </p:cNvPicPr>
            <p:nvPr/>
          </p:nvPicPr>
          <p:blipFill>
            <a:blip r:embed="rId2"/>
            <a:stretch>
              <a:fillRect/>
            </a:stretch>
          </p:blipFill>
          <p:spPr>
            <a:xfrm>
              <a:off x="1828800" y="990600"/>
              <a:ext cx="7048500" cy="5867400"/>
            </a:xfrm>
            <a:prstGeom prst="rect">
              <a:avLst/>
            </a:prstGeom>
          </p:spPr>
        </p:pic>
        <p:sp>
          <p:nvSpPr>
            <p:cNvPr id="25" name="Rectangle 24"/>
            <p:cNvSpPr/>
            <p:nvPr/>
          </p:nvSpPr>
          <p:spPr>
            <a:xfrm>
              <a:off x="2921000" y="1308100"/>
              <a:ext cx="825500" cy="2667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smtClean="0"/>
              <a:t>Page 40: </a:t>
            </a:r>
            <a:r>
              <a:rPr lang="en-US" dirty="0" err="1" smtClean="0">
                <a:latin typeface="Courier New" charset="0"/>
                <a:ea typeface="Courier New" charset="0"/>
                <a:cs typeface="Courier New" charset="0"/>
              </a:rPr>
              <a:t>gdp</a:t>
            </a:r>
            <a:r>
              <a:rPr lang="en-US" dirty="0" smtClean="0">
                <a:latin typeface="Courier New" charset="0"/>
                <a:ea typeface="Courier New" charset="0"/>
                <a:cs typeface="Courier New" charset="0"/>
              </a:rPr>
              <a:t> v. population</a:t>
            </a:r>
            <a:endParaRPr lang="en-US" dirty="0">
              <a:latin typeface="Courier New" charset="0"/>
              <a:ea typeface="Courier New" charset="0"/>
              <a:cs typeface="Courier New" charset="0"/>
            </a:endParaRPr>
          </a:p>
        </p:txBody>
      </p:sp>
      <p:sp>
        <p:nvSpPr>
          <p:cNvPr id="6" name="TextBox 5"/>
          <p:cNvSpPr txBox="1"/>
          <p:nvPr/>
        </p:nvSpPr>
        <p:spPr>
          <a:xfrm>
            <a:off x="2696812" y="1828800"/>
            <a:ext cx="5685188" cy="323165"/>
          </a:xfrm>
          <a:prstGeom prst="rect">
            <a:avLst/>
          </a:prstGeom>
          <a:noFill/>
        </p:spPr>
        <p:txBody>
          <a:bodyPr wrap="square" rtlCol="0">
            <a:spAutoFit/>
          </a:bodyPr>
          <a:lstStyle/>
          <a:p>
            <a:r>
              <a:rPr lang="en-US" sz="1500" dirty="0" smtClean="0">
                <a:solidFill>
                  <a:schemeClr val="bg1"/>
                </a:solidFill>
                <a:latin typeface="Comic Sans MS" charset="0"/>
                <a:ea typeface="Comic Sans MS" charset="0"/>
                <a:cs typeface="Comic Sans MS" charset="0"/>
              </a:rPr>
              <a:t>per-capita-</a:t>
            </a:r>
            <a:r>
              <a:rPr lang="en-US" sz="1500" dirty="0" err="1" smtClean="0">
                <a:solidFill>
                  <a:schemeClr val="bg1"/>
                </a:solidFill>
                <a:latin typeface="Comic Sans MS" charset="0"/>
                <a:ea typeface="Comic Sans MS" charset="0"/>
                <a:cs typeface="Comic Sans MS" charset="0"/>
              </a:rPr>
              <a:t>gdp</a:t>
            </a:r>
            <a:r>
              <a:rPr lang="en-US" sz="1500" dirty="0" smtClean="0">
                <a:solidFill>
                  <a:schemeClr val="bg1"/>
                </a:solidFill>
                <a:latin typeface="Comic Sans MS" charset="0"/>
                <a:ea typeface="Comic Sans MS" charset="0"/>
                <a:cs typeface="Comic Sans MS" charset="0"/>
              </a:rPr>
              <a:t>          </a:t>
            </a:r>
            <a:r>
              <a:rPr lang="en-US" sz="1500" dirty="0" err="1" smtClean="0">
                <a:solidFill>
                  <a:schemeClr val="bg1"/>
                </a:solidFill>
                <a:latin typeface="Comic Sans MS" charset="0"/>
                <a:ea typeface="Comic Sans MS" charset="0"/>
                <a:cs typeface="Comic Sans MS" charset="0"/>
              </a:rPr>
              <a:t>gdp</a:t>
            </a:r>
            <a:r>
              <a:rPr lang="en-US" sz="1500" dirty="0" smtClean="0">
                <a:solidFill>
                  <a:schemeClr val="bg1"/>
                </a:solidFill>
                <a:latin typeface="Comic Sans MS" charset="0"/>
                <a:ea typeface="Comic Sans MS" charset="0"/>
                <a:cs typeface="Comic Sans MS" charset="0"/>
              </a:rPr>
              <a:t> / population</a:t>
            </a:r>
            <a:endParaRPr lang="en-US" sz="1500" dirty="0">
              <a:solidFill>
                <a:schemeClr val="bg1"/>
              </a:solidFill>
              <a:latin typeface="Comic Sans MS" charset="0"/>
              <a:ea typeface="Comic Sans MS" charset="0"/>
              <a:cs typeface="Comic Sans MS" charset="0"/>
            </a:endParaRPr>
          </a:p>
        </p:txBody>
      </p:sp>
      <p:sp>
        <p:nvSpPr>
          <p:cNvPr id="15" name="TextBox 14"/>
          <p:cNvSpPr txBox="1"/>
          <p:nvPr/>
        </p:nvSpPr>
        <p:spPr>
          <a:xfrm>
            <a:off x="4572000" y="1295400"/>
            <a:ext cx="1816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countries</a:t>
            </a:r>
            <a:endParaRPr lang="en-US" sz="1500" dirty="0">
              <a:solidFill>
                <a:schemeClr val="bg1"/>
              </a:solidFill>
              <a:latin typeface="Comic Sans MS" charset="0"/>
              <a:ea typeface="Comic Sans MS" charset="0"/>
              <a:cs typeface="Comic Sans MS" charset="0"/>
            </a:endParaRPr>
          </a:p>
        </p:txBody>
      </p:sp>
      <p:sp>
        <p:nvSpPr>
          <p:cNvPr id="16" name="TextBox 15"/>
          <p:cNvSpPr txBox="1"/>
          <p:nvPr/>
        </p:nvSpPr>
        <p:spPr>
          <a:xfrm>
            <a:off x="6516636" y="1319481"/>
            <a:ext cx="2170164" cy="299084"/>
          </a:xfrm>
          <a:prstGeom prst="rect">
            <a:avLst/>
          </a:prstGeom>
          <a:noFill/>
        </p:spPr>
        <p:txBody>
          <a:bodyPr wrap="square" rtlCol="0">
            <a:spAutoFit/>
          </a:bodyPr>
          <a:lstStyle/>
          <a:p>
            <a:r>
              <a:rPr lang="en-US" sz="1300" dirty="0" smtClean="0">
                <a:solidFill>
                  <a:schemeClr val="bg1"/>
                </a:solidFill>
                <a:latin typeface="Comic Sans MS" charset="0"/>
                <a:ea typeface="Comic Sans MS" charset="0"/>
                <a:cs typeface="Comic Sans MS" charset="0"/>
              </a:rPr>
              <a:t>   </a:t>
            </a:r>
            <a:r>
              <a:rPr lang="en-US" sz="1300" dirty="0" err="1" smtClean="0">
                <a:solidFill>
                  <a:schemeClr val="bg1"/>
                </a:solidFill>
                <a:latin typeface="Comic Sans MS" charset="0"/>
                <a:ea typeface="Comic Sans MS" charset="0"/>
                <a:cs typeface="Comic Sans MS" charset="0"/>
              </a:rPr>
              <a:t>gdp</a:t>
            </a:r>
            <a:r>
              <a:rPr lang="en-US" sz="1300" dirty="0" smtClean="0">
                <a:solidFill>
                  <a:schemeClr val="bg1"/>
                </a:solidFill>
                <a:latin typeface="Comic Sans MS" charset="0"/>
                <a:ea typeface="Comic Sans MS" charset="0"/>
                <a:cs typeface="Comic Sans MS" charset="0"/>
              </a:rPr>
              <a:t>, population</a:t>
            </a:r>
            <a:endParaRPr lang="en-US" sz="1300" dirty="0">
              <a:solidFill>
                <a:schemeClr val="bg1"/>
              </a:solidFill>
              <a:latin typeface="Comic Sans MS" charset="0"/>
              <a:ea typeface="Comic Sans MS" charset="0"/>
              <a:cs typeface="Comic Sans MS" charset="0"/>
            </a:endParaRPr>
          </a:p>
        </p:txBody>
      </p:sp>
      <p:sp>
        <p:nvSpPr>
          <p:cNvPr id="27" name="TextBox 26"/>
          <p:cNvSpPr txBox="1"/>
          <p:nvPr/>
        </p:nvSpPr>
        <p:spPr>
          <a:xfrm>
            <a:off x="1676400" y="1319481"/>
            <a:ext cx="2324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countries-extended</a:t>
            </a:r>
            <a:endParaRPr lang="en-US" sz="1500" dirty="0">
              <a:solidFill>
                <a:schemeClr val="bg1"/>
              </a:solidFill>
              <a:latin typeface="Comic Sans MS" charset="0"/>
              <a:ea typeface="Comic Sans MS" charset="0"/>
              <a:cs typeface="Comic Sans MS" charset="0"/>
            </a:endParaRPr>
          </a:p>
        </p:txBody>
      </p:sp>
      <p:sp>
        <p:nvSpPr>
          <p:cNvPr id="17" name="Multiply 16"/>
          <p:cNvSpPr/>
          <p:nvPr/>
        </p:nvSpPr>
        <p:spPr>
          <a:xfrm>
            <a:off x="635000" y="3777565"/>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Multiply 17"/>
          <p:cNvSpPr/>
          <p:nvPr/>
        </p:nvSpPr>
        <p:spPr>
          <a:xfrm>
            <a:off x="666750" y="5215354"/>
            <a:ext cx="7696200" cy="182880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714500" y="2752924"/>
            <a:ext cx="2324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countries-sieved</a:t>
            </a:r>
            <a:endParaRPr lang="en-US" sz="1500" dirty="0">
              <a:solidFill>
                <a:schemeClr val="bg1"/>
              </a:solidFill>
              <a:latin typeface="Comic Sans MS" charset="0"/>
              <a:ea typeface="Comic Sans MS" charset="0"/>
              <a:cs typeface="Comic Sans MS" charset="0"/>
            </a:endParaRPr>
          </a:p>
        </p:txBody>
      </p:sp>
      <p:sp>
        <p:nvSpPr>
          <p:cNvPr id="19" name="TextBox 18"/>
          <p:cNvSpPr txBox="1"/>
          <p:nvPr/>
        </p:nvSpPr>
        <p:spPr>
          <a:xfrm>
            <a:off x="4192536" y="2745889"/>
            <a:ext cx="2324100" cy="292388"/>
          </a:xfrm>
          <a:prstGeom prst="rect">
            <a:avLst/>
          </a:prstGeom>
          <a:noFill/>
        </p:spPr>
        <p:txBody>
          <a:bodyPr wrap="square" rtlCol="0">
            <a:spAutoFit/>
          </a:bodyPr>
          <a:lstStyle/>
          <a:p>
            <a:pPr algn="ctr"/>
            <a:r>
              <a:rPr lang="en-US" sz="1300" dirty="0" smtClean="0">
                <a:solidFill>
                  <a:schemeClr val="bg1"/>
                </a:solidFill>
                <a:latin typeface="Comic Sans MS" charset="0"/>
                <a:ea typeface="Comic Sans MS" charset="0"/>
                <a:cs typeface="Comic Sans MS" charset="0"/>
              </a:rPr>
              <a:t>countries-extended</a:t>
            </a:r>
            <a:endParaRPr lang="en-US" sz="1300" dirty="0">
              <a:solidFill>
                <a:schemeClr val="bg1"/>
              </a:solidFill>
              <a:latin typeface="Comic Sans MS" charset="0"/>
              <a:ea typeface="Comic Sans MS" charset="0"/>
              <a:cs typeface="Comic Sans MS" charset="0"/>
            </a:endParaRPr>
          </a:p>
        </p:txBody>
      </p:sp>
      <p:sp>
        <p:nvSpPr>
          <p:cNvPr id="21" name="TextBox 20"/>
          <p:cNvSpPr txBox="1"/>
          <p:nvPr/>
        </p:nvSpPr>
        <p:spPr>
          <a:xfrm>
            <a:off x="6362700" y="2752924"/>
            <a:ext cx="2324100" cy="323165"/>
          </a:xfrm>
          <a:prstGeom prst="rect">
            <a:avLst/>
          </a:prstGeom>
          <a:noFill/>
        </p:spPr>
        <p:txBody>
          <a:bodyPr wrap="square" rtlCol="0">
            <a:spAutoFit/>
          </a:bodyPr>
          <a:lstStyle/>
          <a:p>
            <a:pPr algn="ctr"/>
            <a:r>
              <a:rPr lang="en-US" sz="1500" dirty="0" smtClean="0">
                <a:solidFill>
                  <a:schemeClr val="bg1"/>
                </a:solidFill>
                <a:latin typeface="Comic Sans MS" charset="0"/>
                <a:ea typeface="Comic Sans MS" charset="0"/>
                <a:cs typeface="Comic Sans MS" charset="0"/>
              </a:rPr>
              <a:t>continent</a:t>
            </a:r>
            <a:endParaRPr lang="en-US" sz="1500" dirty="0">
              <a:solidFill>
                <a:schemeClr val="bg1"/>
              </a:solidFill>
              <a:latin typeface="Comic Sans MS" charset="0"/>
              <a:ea typeface="Comic Sans MS" charset="0"/>
              <a:cs typeface="Comic Sans MS" charset="0"/>
            </a:endParaRPr>
          </a:p>
        </p:txBody>
      </p:sp>
      <p:sp>
        <p:nvSpPr>
          <p:cNvPr id="22" name="TextBox 21"/>
          <p:cNvSpPr txBox="1"/>
          <p:nvPr/>
        </p:nvSpPr>
        <p:spPr>
          <a:xfrm>
            <a:off x="2330450" y="3244165"/>
            <a:ext cx="2324100" cy="323165"/>
          </a:xfrm>
          <a:prstGeom prst="rect">
            <a:avLst/>
          </a:prstGeom>
          <a:noFill/>
        </p:spPr>
        <p:txBody>
          <a:bodyPr wrap="square" rtlCol="0">
            <a:spAutoFit/>
          </a:bodyPr>
          <a:lstStyle/>
          <a:p>
            <a:pPr algn="ctr"/>
            <a:r>
              <a:rPr lang="en-US" sz="1500" dirty="0">
                <a:solidFill>
                  <a:schemeClr val="bg1"/>
                </a:solidFill>
                <a:latin typeface="Comic Sans MS" charset="0"/>
                <a:ea typeface="Comic Sans MS" charset="0"/>
                <a:cs typeface="Comic Sans MS" charset="0"/>
              </a:rPr>
              <a:t>c</a:t>
            </a:r>
            <a:r>
              <a:rPr lang="en-US" sz="1500" dirty="0" smtClean="0">
                <a:solidFill>
                  <a:schemeClr val="bg1"/>
                </a:solidFill>
                <a:latin typeface="Comic Sans MS" charset="0"/>
                <a:ea typeface="Comic Sans MS" charset="0"/>
                <a:cs typeface="Comic Sans MS" charset="0"/>
              </a:rPr>
              <a:t>ontinent == “</a:t>
            </a:r>
            <a:r>
              <a:rPr lang="en-US" sz="1500" dirty="0" err="1" smtClean="0">
                <a:solidFill>
                  <a:schemeClr val="bg1"/>
                </a:solidFill>
                <a:latin typeface="Comic Sans MS" charset="0"/>
                <a:ea typeface="Comic Sans MS" charset="0"/>
                <a:cs typeface="Comic Sans MS" charset="0"/>
              </a:rPr>
              <a:t>africa</a:t>
            </a:r>
            <a:r>
              <a:rPr lang="en-US" sz="1500" dirty="0" smtClean="0">
                <a:solidFill>
                  <a:schemeClr val="bg1"/>
                </a:solidFill>
                <a:latin typeface="Comic Sans MS" charset="0"/>
                <a:ea typeface="Comic Sans MS" charset="0"/>
                <a:cs typeface="Comic Sans MS" charset="0"/>
              </a:rPr>
              <a:t>”</a:t>
            </a:r>
            <a:endParaRPr lang="en-US" sz="1500" dirty="0">
              <a:solidFill>
                <a:schemeClr val="bg1"/>
              </a:solidFill>
              <a:latin typeface="Comic Sans MS" charset="0"/>
              <a:ea typeface="Comic Sans MS" charset="0"/>
              <a:cs typeface="Comic Sans MS" charset="0"/>
            </a:endParaRPr>
          </a:p>
        </p:txBody>
      </p:sp>
      <p:sp>
        <p:nvSpPr>
          <p:cNvPr id="4" name="Footer Placeholder 3"/>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0802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27" grpId="0"/>
      <p:bldP spid="17" grpId="0" animBg="1"/>
      <p:bldP spid="18" grpId="0" animBg="1"/>
      <p:bldP spid="14" grpId="0"/>
      <p:bldP spid="19" grpId="0"/>
      <p:bldP spid="21" grpId="0"/>
      <p:bldP spid="2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Final Project</a:t>
            </a:r>
            <a:endParaRPr lang="en-US" dirty="0"/>
          </a:p>
        </p:txBody>
      </p:sp>
      <p:sp>
        <p:nvSpPr>
          <p:cNvPr id="4" name="Content Placeholder 3"/>
          <p:cNvSpPr>
            <a:spLocks noGrp="1"/>
          </p:cNvSpPr>
          <p:nvPr>
            <p:ph idx="1"/>
          </p:nvPr>
        </p:nvSpPr>
        <p:spPr/>
        <p:txBody>
          <a:bodyPr/>
          <a:lstStyle/>
          <a:p>
            <a:pPr eaLnBrk="1" hangingPunct="1">
              <a:spcAft>
                <a:spcPts val="1800"/>
              </a:spcAft>
              <a:buClr>
                <a:srgbClr val="4C4C4C"/>
              </a:buClr>
            </a:pPr>
            <a:r>
              <a:rPr lang="en-US" altLang="en-US" dirty="0"/>
              <a:t>Open your Final Project Files (code and report)</a:t>
            </a:r>
          </a:p>
          <a:p>
            <a:pPr>
              <a:spcAft>
                <a:spcPts val="2000"/>
              </a:spcAft>
            </a:pPr>
            <a:r>
              <a:rPr lang="en-US" altLang="en-US" dirty="0" smtClean="0">
                <a:latin typeface="Helvetica" charset="0"/>
                <a:ea typeface="ＭＳ Ｐゴシック" charset="-128"/>
                <a:cs typeface="Helvetica" charset="0"/>
              </a:rPr>
              <a:t>Finish the remaining question(s)!</a:t>
            </a:r>
          </a:p>
          <a:p>
            <a:pPr>
              <a:spcAft>
                <a:spcPts val="2000"/>
              </a:spcAft>
            </a:pPr>
            <a:r>
              <a:rPr lang="en-US" altLang="en-US" dirty="0" smtClean="0">
                <a:latin typeface="Helvetica" charset="0"/>
                <a:ea typeface="ＭＳ Ｐゴシック" charset="-128"/>
                <a:cs typeface="Helvetica" charset="0"/>
              </a:rPr>
              <a:t>Don’t forget to copy/paste any new charts or graphs you create.</a:t>
            </a: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r>
                <a:rPr lang="en-US" sz="1100" dirty="0" smtClean="0">
                  <a:solidFill>
                    <a:schemeClr val="bg1"/>
                  </a:solidFill>
                  <a:latin typeface="Century Gothic" charset="0"/>
                  <a:ea typeface="Century Gothic" charset="0"/>
                  <a:cs typeface="Century Gothic" charset="0"/>
                </a:rPr>
                <a:t>*.</a:t>
              </a:r>
            </a:p>
          </p:txBody>
        </p:sp>
        <p:pic>
          <p:nvPicPr>
            <p:cNvPr id="25" name="Picture 24"/>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r>
                <a:rPr lang="en-US" sz="1100" dirty="0" smtClean="0">
                  <a:solidFill>
                    <a:srgbClr val="000000"/>
                  </a:solidFill>
                  <a:latin typeface="Century Gothic" charset="0"/>
                  <a:ea typeface="Century Gothic" charset="0"/>
                  <a:cs typeface="Century Gothic" charset="0"/>
                </a:rPr>
                <a:t>!</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r>
                <a:rPr lang="en-US" sz="1100" dirty="0" smtClean="0">
                  <a:solidFill>
                    <a:srgbClr val="000000"/>
                  </a:solidFill>
                  <a:latin typeface="Century Gothic" charset="0"/>
                  <a:ea typeface="Century Gothic" charset="0"/>
                  <a:cs typeface="Century Gothic" charset="0"/>
                </a:rPr>
                <a:t>.</a:t>
              </a:r>
            </a:p>
            <a:p>
              <a:pPr>
                <a:lnSpc>
                  <a:spcPct val="150000"/>
                </a:lnSpc>
                <a:spcBef>
                  <a:spcPts val="0"/>
                </a:spcBef>
                <a:spcAft>
                  <a:spcPts val="0"/>
                </a:spcAft>
              </a:pPr>
              <a:endParaRPr lang="en-US" sz="1100" dirty="0" smtClean="0">
                <a:solidFill>
                  <a:srgbClr val="000000"/>
                </a:solidFill>
                <a:latin typeface="Century Gothic" charset="0"/>
                <a:ea typeface="Century Gothic" charset="0"/>
                <a:cs typeface="Century Gothic" charset="0"/>
              </a:endParaRPr>
            </a:p>
          </p:txBody>
        </p:sp>
        <p:pic>
          <p:nvPicPr>
            <p:cNvPr id="27" name="Picture 26"/>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r>
                <a:rPr lang="en-US" sz="1100" dirty="0" smtClean="0">
                  <a:solidFill>
                    <a:srgbClr val="000000"/>
                  </a:solidFill>
                  <a:latin typeface="Century Gothic" charset="0"/>
                  <a:ea typeface="Century Gothic" charset="0"/>
                  <a:cs typeface="Century Gothic" charset="0"/>
                </a:rPr>
                <a:t>.</a:t>
              </a:r>
            </a:p>
            <a:p>
              <a:pPr marL="0" marR="0">
                <a:lnSpc>
                  <a:spcPct val="150000"/>
                </a:lnSpc>
                <a:spcBef>
                  <a:spcPts val="0"/>
                </a:spcBef>
                <a:spcAft>
                  <a:spcPts val="0"/>
                </a:spcAft>
              </a:pPr>
              <a:endParaRPr lang="en-US" sz="1100" dirty="0" smtClean="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cstate="screen">
              <a:extLst>
                <a:ext uri="{28A0092B-C50C-407E-A947-70E740481C1C}">
                  <a14:useLocalDpi xmlns:a14="http://schemas.microsoft.com/office/drawing/2010/main"/>
                </a:ext>
              </a:extLst>
            </a:blip>
            <a:srcRect/>
            <a:stretch/>
          </p:blipFill>
          <p:spPr bwMode="auto">
            <a:xfrm>
              <a:off x="3078893" y="3505200"/>
              <a:ext cx="1403031" cy="1702912"/>
            </a:xfrm>
            <a:prstGeom prst="rect">
              <a:avLst/>
            </a:prstGeom>
            <a:ln>
              <a:noFill/>
            </a:ln>
            <a:extLst>
              <a:ext uri="{53640926-AAD7-44d8-BBD7-CCE9431645EC}">
                <a14:shadowObscured xmlns:wpc="http://schemas.microsoft.com/office/word/2010/wordprocessingCanvas" xmlns:mo="http://schemas.microsoft.com/office/mac/office/2008/main" xmlns:mc="http://schemas.openxmlformats.org/markup-compatibility/2006" xmlns:mv="urn:schemas-microsoft-com:mac:vml"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 xmlns:lc="http://schemas.openxmlformats.org/drawingml/2006/lockedCanvas"/>
              </a:ext>
            </a:extLst>
          </p:spPr>
        </p:pic>
      </p:gr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97887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Connect with Us!</a:t>
            </a:r>
            <a:endParaRPr lang="en-US" dirty="0"/>
          </a:p>
        </p:txBody>
      </p:sp>
      <p:pic>
        <p:nvPicPr>
          <p:cNvPr id="107523"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 / BootstrapWorld</a:t>
            </a: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294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bit.ly/BootstrapHelp</a:t>
            </a: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99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smtClean="0">
                <a:solidFill>
                  <a:srgbClr val="92D050"/>
                </a:solidFill>
                <a:latin typeface="Arial" charset="0"/>
              </a:rPr>
              <a:t>Grab a photo!</a:t>
            </a:r>
            <a:endParaRPr lang="en-US" altLang="en-US" sz="2400" b="1" i="1" dirty="0">
              <a:solidFill>
                <a:srgbClr val="92D050"/>
              </a:solidFill>
              <a:latin typeface="Arial" charset="0"/>
            </a:endParaRPr>
          </a:p>
        </p:txBody>
      </p:sp>
      <p:sp>
        <p:nvSpPr>
          <p:cNvPr id="2" name="Footer Placeholder 1"/>
          <p:cNvSpPr>
            <a:spLocks noGrp="1"/>
          </p:cNvSpPr>
          <p:nvPr>
            <p:ph type="ftr" sz="quarter" idx="11"/>
          </p:nvPr>
        </p:nvSpPr>
        <p:spPr/>
        <p:txBody>
          <a:bodyPr/>
          <a:lstStyle/>
          <a:p>
            <a:pPr>
              <a:defRPr/>
            </a:pPr>
            <a:r>
              <a:rPr lang="en-US" smtClean="0"/>
              <a:t>www.BootstrapWorld.org     |    #BootstrapCS</a:t>
            </a:r>
            <a:endParaRPr lang="en-US" dirty="0" smtClean="0"/>
          </a:p>
        </p:txBody>
      </p:sp>
    </p:spTree>
    <p:extLst>
      <p:ext uri="{BB962C8B-B14F-4D97-AF65-F5344CB8AC3E}">
        <p14:creationId xmlns:p14="http://schemas.microsoft.com/office/powerpoint/2010/main" val="134464148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791200"/>
            <a:ext cx="8686800" cy="880025"/>
          </a:xfrm>
        </p:spPr>
        <p:txBody>
          <a:bodyPr/>
          <a:lstStyle/>
          <a:p>
            <a:pPr>
              <a:defRPr/>
            </a:pPr>
            <a:r>
              <a:rPr lang="en-US" sz="4800" dirty="0" smtClean="0"/>
              <a:t>We’d like your feedback!</a:t>
            </a:r>
            <a:endParaRPr lang="en-US" sz="48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2.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3.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4.xml><?xml version="1.0" encoding="utf-8"?>
<p:tagLst xmlns:a="http://schemas.openxmlformats.org/drawingml/2006/main" xmlns:r="http://schemas.openxmlformats.org/officeDocument/2006/relationships" xmlns:p="http://schemas.openxmlformats.org/presentationml/2006/main">
  <p:tag name="TIMING" val="|1|0.5|0.5|0.6|0.6|0.5|0.7|1|1.1"/>
</p:tagLst>
</file>

<file path=ppt/tags/tag5.xml><?xml version="1.0" encoding="utf-8"?>
<p:tagLst xmlns:a="http://schemas.openxmlformats.org/drawingml/2006/main" xmlns:r="http://schemas.openxmlformats.org/officeDocument/2006/relationships" xmlns:p="http://schemas.openxmlformats.org/presentationml/2006/main">
  <p:tag name="TIMING" val="|1|0.5|0.5|0.6|0.6|0.5|0.7|1|1.1"/>
</p:tagLst>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1">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Trek.thmx</Template>
  <TotalTime>4092</TotalTime>
  <Words>5460</Words>
  <Application>Microsoft Macintosh PowerPoint</Application>
  <PresentationFormat>On-screen Show (4:3)</PresentationFormat>
  <Paragraphs>1142</Paragraphs>
  <Slides>113</Slides>
  <Notes>45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113</vt:i4>
      </vt:variant>
    </vt:vector>
  </HeadingPairs>
  <TitlesOfParts>
    <vt:vector size="127" baseType="lpstr">
      <vt:lpstr>Arial Unicode MS</vt:lpstr>
      <vt:lpstr>Century Gothic</vt:lpstr>
      <vt:lpstr>Comic Sans MS</vt:lpstr>
      <vt:lpstr>Courier New</vt:lpstr>
      <vt:lpstr>Franklin Gothic Book</vt:lpstr>
      <vt:lpstr>Franklin Gothic Medium</vt:lpstr>
      <vt:lpstr>Helvetica</vt:lpstr>
      <vt:lpstr>Mangal</vt:lpstr>
      <vt:lpstr>ＭＳ Ｐゴシック</vt:lpstr>
      <vt:lpstr>Times New Roman</vt:lpstr>
      <vt:lpstr>Wingdings</vt:lpstr>
      <vt:lpstr>Wingdings 2</vt:lpstr>
      <vt:lpstr>Arial</vt:lpstr>
      <vt:lpstr>Trek</vt:lpstr>
      <vt:lpstr>PowerPoint Presentation</vt:lpstr>
      <vt:lpstr>PowerPoint Presentation</vt:lpstr>
      <vt:lpstr>PowerPoint Presentation</vt:lpstr>
      <vt:lpstr>What does “Beta” mean?</vt:lpstr>
      <vt:lpstr>Goals for this Workshop</vt:lpstr>
      <vt:lpstr>What is Data Science?</vt:lpstr>
      <vt:lpstr>Challenges for K12</vt:lpstr>
      <vt:lpstr>Bootstrap’s Solution</vt:lpstr>
      <vt:lpstr>The Austerity Problem</vt:lpstr>
      <vt:lpstr>The Austerity Problem</vt:lpstr>
      <vt:lpstr>The Austerity Problem</vt:lpstr>
      <vt:lpstr>The Austerity Problem</vt:lpstr>
      <vt:lpstr>Agenda</vt:lpstr>
      <vt:lpstr>Bootstrap Materials</vt:lpstr>
      <vt:lpstr>10,000 Foot View</vt:lpstr>
      <vt:lpstr>10,000 Foot View</vt:lpstr>
      <vt:lpstr>10,000 Foot View</vt:lpstr>
      <vt:lpstr>10,000 Foot View</vt:lpstr>
      <vt:lpstr>10,000 Foot View</vt:lpstr>
      <vt:lpstr>Where Does DataScience Fit?</vt:lpstr>
      <vt:lpstr>Agenda</vt:lpstr>
      <vt:lpstr>Setting up your classroom</vt:lpstr>
      <vt:lpstr>Unit 1</vt:lpstr>
      <vt:lpstr>Do Now</vt:lpstr>
      <vt:lpstr>Driver / Navigator</vt:lpstr>
      <vt:lpstr>Numbers and Strings in Pyret</vt:lpstr>
      <vt:lpstr>Error Messages</vt:lpstr>
      <vt:lpstr>Definitions in Pyret</vt:lpstr>
      <vt:lpstr>Functions in Pyret</vt:lpstr>
      <vt:lpstr>Page 46: Contracts</vt:lpstr>
      <vt:lpstr>Plotting in Pyret</vt:lpstr>
      <vt:lpstr>Plotting in Pyret</vt:lpstr>
      <vt:lpstr>Unit 2</vt:lpstr>
      <vt:lpstr>Do Now</vt:lpstr>
      <vt:lpstr>Tabular Data</vt:lpstr>
      <vt:lpstr>Tables in Pyret</vt:lpstr>
      <vt:lpstr>Quantitative v. Categorical</vt:lpstr>
      <vt:lpstr>Extracting Lists From Tables</vt:lpstr>
      <vt:lpstr>Scatterplots</vt:lpstr>
      <vt:lpstr>Back to our Question…</vt:lpstr>
      <vt:lpstr>Project: Choose Your Dataset!</vt:lpstr>
      <vt:lpstr>Unit 3</vt:lpstr>
      <vt:lpstr>Do Now</vt:lpstr>
      <vt:lpstr>New Dataset: Countries</vt:lpstr>
      <vt:lpstr>Defining Lists</vt:lpstr>
      <vt:lpstr>Mean</vt:lpstr>
      <vt:lpstr>Median</vt:lpstr>
      <vt:lpstr>Mode</vt:lpstr>
      <vt:lpstr>Measuring Center w/Tables</vt:lpstr>
      <vt:lpstr>Which measure is “best”?</vt:lpstr>
      <vt:lpstr>Which measure is “best”?</vt:lpstr>
      <vt:lpstr>Back to our question…</vt:lpstr>
      <vt:lpstr>Project: Centers of Your Dataset</vt:lpstr>
      <vt:lpstr>Unit 4</vt:lpstr>
      <vt:lpstr>Bar and Pie Charts</vt:lpstr>
      <vt:lpstr>Frequency Bar Charts</vt:lpstr>
      <vt:lpstr>Project: Visualizing Your Dataset</vt:lpstr>
      <vt:lpstr>Unit 5</vt:lpstr>
      <vt:lpstr>Do Now</vt:lpstr>
      <vt:lpstr>Plotting Probability</vt:lpstr>
      <vt:lpstr>Plotting Probability</vt:lpstr>
      <vt:lpstr>Bins and Spread</vt:lpstr>
      <vt:lpstr>Back to Our Question…</vt:lpstr>
      <vt:lpstr>More Practice with Histograms</vt:lpstr>
      <vt:lpstr>Unit 6</vt:lpstr>
      <vt:lpstr>Do Now</vt:lpstr>
      <vt:lpstr>New Dataset: restaurants</vt:lpstr>
      <vt:lpstr>A return to plotting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7</vt:lpstr>
      <vt:lpstr>PowerPoint Presentation</vt:lpstr>
      <vt:lpstr>The select query</vt:lpstr>
      <vt:lpstr>PowerPoint Presentation</vt:lpstr>
      <vt:lpstr>PowerPoint Presentation</vt:lpstr>
      <vt:lpstr>The order query</vt:lpstr>
      <vt:lpstr>PowerPoint Presentation</vt:lpstr>
      <vt:lpstr>PowerPoint Presentation</vt:lpstr>
      <vt:lpstr>PowerPoint Presentation</vt:lpstr>
      <vt:lpstr>Total-and-Domestic</vt:lpstr>
      <vt:lpstr>PowerPoint Presentation</vt:lpstr>
      <vt:lpstr>Unit 8</vt:lpstr>
      <vt:lpstr>PowerPoint Presentation</vt:lpstr>
      <vt:lpstr>PowerPoint Presentation</vt:lpstr>
      <vt:lpstr>PowerPoint Presentation</vt:lpstr>
      <vt:lpstr>PowerPoint Presentation</vt:lpstr>
      <vt:lpstr>PowerPoint Presentation</vt:lpstr>
      <vt:lpstr>PowerPoint Presentation</vt:lpstr>
      <vt:lpstr>The sieve query</vt:lpstr>
      <vt:lpstr>PowerPoint Presentation</vt:lpstr>
      <vt:lpstr>Page 32: Recent Title &amp; Year</vt:lpstr>
      <vt:lpstr>Page 33: Title and Overseas</vt:lpstr>
      <vt:lpstr>PowerPoint Presentation</vt:lpstr>
      <vt:lpstr>Page 35: Asian GDPs</vt:lpstr>
      <vt:lpstr>PowerPoint Presentation</vt:lpstr>
      <vt:lpstr>Unit 9</vt:lpstr>
      <vt:lpstr>PowerPoint Presentation</vt:lpstr>
      <vt:lpstr>PowerPoint Presentation</vt:lpstr>
      <vt:lpstr>PowerPoint Presentation</vt:lpstr>
      <vt:lpstr>The extend query</vt:lpstr>
      <vt:lpstr>PowerPoint Presentation</vt:lpstr>
      <vt:lpstr>PowerPoint Presentation</vt:lpstr>
      <vt:lpstr>PowerPoint Presentation</vt:lpstr>
      <vt:lpstr>Final Project</vt:lpstr>
      <vt:lpstr>PowerPoint Presentation</vt:lpstr>
      <vt:lpstr>Connect with Us!</vt:lpstr>
      <vt:lpstr>We’d like your feedback!</vt:lpstr>
    </vt:vector>
  </TitlesOfParts>
  <Manager/>
  <Company/>
  <LinksUpToDate>false</LinksUpToDate>
  <SharedDoc>false</SharedDoc>
  <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Emmanuel Schanzer</cp:lastModifiedBy>
  <cp:revision>390</cp:revision>
  <cp:lastPrinted>2010-06-15T20:49:49Z</cp:lastPrinted>
  <dcterms:created xsi:type="dcterms:W3CDTF">2015-08-09T14:46:48Z</dcterms:created>
  <dcterms:modified xsi:type="dcterms:W3CDTF">2017-07-12T21:30:46Z</dcterms:modified>
  <cp:category/>
</cp:coreProperties>
</file>